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5pPr>
    <a:lvl6pPr marL="2286000" algn="l" defTabSz="914400" rtl="0" eaLnBrk="1" latinLnBrk="0" hangingPunct="1">
      <a:defRPr kern="1200">
        <a:solidFill>
          <a:schemeClr val="bg1"/>
        </a:solidFill>
        <a:latin typeface="Arial" charset="0"/>
        <a:ea typeface="ＭＳ Ｐゴシック" charset="-128"/>
        <a:cs typeface="+mn-cs"/>
      </a:defRPr>
    </a:lvl6pPr>
    <a:lvl7pPr marL="2743200" algn="l" defTabSz="914400" rtl="0" eaLnBrk="1" latinLnBrk="0" hangingPunct="1">
      <a:defRPr kern="1200">
        <a:solidFill>
          <a:schemeClr val="bg1"/>
        </a:solidFill>
        <a:latin typeface="Arial" charset="0"/>
        <a:ea typeface="ＭＳ Ｐゴシック" charset="-128"/>
        <a:cs typeface="+mn-cs"/>
      </a:defRPr>
    </a:lvl7pPr>
    <a:lvl8pPr marL="3200400" algn="l" defTabSz="914400" rtl="0" eaLnBrk="1" latinLnBrk="0" hangingPunct="1">
      <a:defRPr kern="1200">
        <a:solidFill>
          <a:schemeClr val="bg1"/>
        </a:solidFill>
        <a:latin typeface="Arial" charset="0"/>
        <a:ea typeface="ＭＳ Ｐゴシック" charset="-128"/>
        <a:cs typeface="+mn-cs"/>
      </a:defRPr>
    </a:lvl8pPr>
    <a:lvl9pPr marL="3657600" algn="l" defTabSz="914400" rtl="0" eaLnBrk="1" latinLnBrk="0" hangingPunct="1">
      <a:defRPr kern="1200">
        <a:solidFill>
          <a:schemeClr val="bg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24" autoAdjust="0"/>
  </p:normalViewPr>
  <p:slideViewPr>
    <p:cSldViewPr>
      <p:cViewPr varScale="1">
        <p:scale>
          <a:sx n="99" d="100"/>
          <a:sy n="99" d="100"/>
        </p:scale>
        <p:origin x="-165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AutoShape 1"/>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p>
            <a:endParaRPr lang="ja-JP" altLang="en-US"/>
          </a:p>
        </p:txBody>
      </p:sp>
      <p:sp>
        <p:nvSpPr>
          <p:cNvPr id="141315" name="AutoShape 2"/>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41316" name="AutoShape 3"/>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41317" name="AutoShape 4"/>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41318" name="Rectangle 5"/>
          <p:cNvSpPr>
            <a:spLocks noGrp="1" noChangeArrowheads="1"/>
          </p:cNvSpPr>
          <p:nvPr>
            <p:ph type="sldImg"/>
          </p:nvPr>
        </p:nvSpPr>
        <p:spPr bwMode="auto">
          <a:xfrm>
            <a:off x="1106488" y="812800"/>
            <a:ext cx="5337175"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4" name="Rectangle 6"/>
          <p:cNvSpPr>
            <a:spLocks noGrp="1" noChangeArrowheads="1"/>
          </p:cNvSpPr>
          <p:nvPr>
            <p:ph type="body"/>
          </p:nvPr>
        </p:nvSpPr>
        <p:spPr bwMode="auto">
          <a:xfrm>
            <a:off x="755650" y="5078413"/>
            <a:ext cx="6040438" cy="48037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ja-JP" altLang="ja-JP" noProof="0" smtClean="0"/>
          </a:p>
        </p:txBody>
      </p:sp>
      <p:sp>
        <p:nvSpPr>
          <p:cNvPr id="2055" name="Rectangle 7"/>
          <p:cNvSpPr>
            <a:spLocks noGrp="1" noChangeArrowheads="1"/>
          </p:cNvSpPr>
          <p:nvPr>
            <p:ph type="hdr"/>
          </p:nvPr>
        </p:nvSpPr>
        <p:spPr bwMode="auto">
          <a:xfrm>
            <a:off x="0" y="0"/>
            <a:ext cx="3273425" cy="527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ea typeface="ＭＳ Ｐ明朝" charset="-128"/>
              </a:defRPr>
            </a:lvl1pPr>
          </a:lstStyle>
          <a:p>
            <a:pPr>
              <a:defRPr/>
            </a:pPr>
            <a:endParaRPr lang="en-US"/>
          </a:p>
        </p:txBody>
      </p:sp>
      <p:sp>
        <p:nvSpPr>
          <p:cNvPr id="2056" name="Rectangle 8"/>
          <p:cNvSpPr>
            <a:spLocks noGrp="1" noChangeArrowheads="1"/>
          </p:cNvSpPr>
          <p:nvPr>
            <p:ph type="dt"/>
          </p:nvPr>
        </p:nvSpPr>
        <p:spPr bwMode="auto">
          <a:xfrm>
            <a:off x="4278313" y="0"/>
            <a:ext cx="3273425" cy="527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ea typeface="ＭＳ Ｐ明朝" charset="-128"/>
              </a:defRPr>
            </a:lvl1pPr>
          </a:lstStyle>
          <a:p>
            <a:pPr>
              <a:defRPr/>
            </a:pPr>
            <a:endParaRPr lang="en-US"/>
          </a:p>
        </p:txBody>
      </p:sp>
      <p:sp>
        <p:nvSpPr>
          <p:cNvPr id="2057" name="Rectangle 9"/>
          <p:cNvSpPr>
            <a:spLocks noGrp="1" noChangeArrowheads="1"/>
          </p:cNvSpPr>
          <p:nvPr>
            <p:ph type="ftr"/>
          </p:nvPr>
        </p:nvSpPr>
        <p:spPr bwMode="auto">
          <a:xfrm>
            <a:off x="0" y="10155238"/>
            <a:ext cx="3273425" cy="527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ea typeface="ＭＳ Ｐ明朝" charset="-128"/>
              </a:defRPr>
            </a:lvl1pPr>
          </a:lstStyle>
          <a:p>
            <a:pPr>
              <a:defRPr/>
            </a:pPr>
            <a:endParaRPr lang="en-US"/>
          </a:p>
        </p:txBody>
      </p:sp>
      <p:sp>
        <p:nvSpPr>
          <p:cNvPr id="2058" name="Rectangle 10"/>
          <p:cNvSpPr>
            <a:spLocks noGrp="1" noChangeArrowheads="1"/>
          </p:cNvSpPr>
          <p:nvPr>
            <p:ph type="sldNum"/>
          </p:nvPr>
        </p:nvSpPr>
        <p:spPr bwMode="auto">
          <a:xfrm>
            <a:off x="4278313" y="10155238"/>
            <a:ext cx="3273425" cy="527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ea typeface="ＭＳ Ｐ明朝" charset="-128"/>
              </a:defRPr>
            </a:lvl1pPr>
          </a:lstStyle>
          <a:p>
            <a:pPr>
              <a:defRPr/>
            </a:pPr>
            <a:fld id="{9212F545-1C9B-4A7F-89CF-2317B739BC6E}" type="slidenum">
              <a:rPr lang="en-US"/>
              <a:pPr>
                <a:defRPr/>
              </a:pPr>
              <a:t>‹#›</a:t>
            </a:fld>
            <a:endParaRPr lang="en-US"/>
          </a:p>
        </p:txBody>
      </p:sp>
    </p:spTree>
    <p:extLst>
      <p:ext uri="{BB962C8B-B14F-4D97-AF65-F5344CB8AC3E}">
        <p14:creationId xmlns:p14="http://schemas.microsoft.com/office/powerpoint/2010/main" val="261573972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233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D6C14C8-1509-4F56-93EA-98FF25351255}" type="slidenum">
              <a:rPr lang="en-US" altLang="ja-JP" smtClean="0">
                <a:solidFill>
                  <a:srgbClr val="000000"/>
                </a:solidFill>
                <a:latin typeface="Times New Roman" pitchFamily="16" charset="0"/>
                <a:ea typeface="ＭＳ Ｐ明朝" charset="-128"/>
              </a:rPr>
              <a:pPr eaLnBrk="1"/>
              <a:t>1</a:t>
            </a:fld>
            <a:endParaRPr lang="en-US" altLang="ja-JP" smtClean="0">
              <a:solidFill>
                <a:srgbClr val="000000"/>
              </a:solidFill>
              <a:latin typeface="Times New Roman" pitchFamily="16" charset="0"/>
              <a:ea typeface="ＭＳ Ｐ明朝" charset="-128"/>
            </a:endParaRPr>
          </a:p>
        </p:txBody>
      </p:sp>
      <p:sp>
        <p:nvSpPr>
          <p:cNvPr id="14233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4234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155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D96EEFC-59D1-4F18-9CF3-A0F77A1BED02}" type="slidenum">
              <a:rPr lang="en-US" altLang="ja-JP" smtClean="0">
                <a:solidFill>
                  <a:srgbClr val="000000"/>
                </a:solidFill>
                <a:latin typeface="Times New Roman" pitchFamily="16" charset="0"/>
                <a:ea typeface="ＭＳ Ｐ明朝" charset="-128"/>
              </a:rPr>
              <a:pPr eaLnBrk="1"/>
              <a:t>10</a:t>
            </a:fld>
            <a:endParaRPr lang="en-US" altLang="ja-JP" smtClean="0">
              <a:solidFill>
                <a:srgbClr val="000000"/>
              </a:solidFill>
              <a:latin typeface="Times New Roman" pitchFamily="16" charset="0"/>
              <a:ea typeface="ＭＳ Ｐ明朝" charset="-128"/>
            </a:endParaRPr>
          </a:p>
        </p:txBody>
      </p:sp>
      <p:sp>
        <p:nvSpPr>
          <p:cNvPr id="15155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5155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371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687FA52-712B-4609-A27C-A5D7427B7A81}" type="slidenum">
              <a:rPr lang="en-US" altLang="ja-JP" smtClean="0">
                <a:solidFill>
                  <a:srgbClr val="000000"/>
                </a:solidFill>
                <a:latin typeface="Times New Roman" pitchFamily="16" charset="0"/>
                <a:ea typeface="ＭＳ Ｐ明朝" charset="-128"/>
              </a:rPr>
              <a:pPr eaLnBrk="1"/>
              <a:t>100</a:t>
            </a:fld>
            <a:endParaRPr lang="en-US" altLang="ja-JP" smtClean="0">
              <a:solidFill>
                <a:srgbClr val="000000"/>
              </a:solidFill>
              <a:latin typeface="Times New Roman" pitchFamily="16" charset="0"/>
              <a:ea typeface="ＭＳ Ｐ明朝" charset="-128"/>
            </a:endParaRPr>
          </a:p>
        </p:txBody>
      </p:sp>
      <p:sp>
        <p:nvSpPr>
          <p:cNvPr id="243715"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43716"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473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C4FCC8F-34CE-4F15-9192-CD94BD9CD275}" type="slidenum">
              <a:rPr lang="en-US" altLang="ja-JP" smtClean="0">
                <a:solidFill>
                  <a:srgbClr val="000000"/>
                </a:solidFill>
                <a:latin typeface="Times New Roman" pitchFamily="16" charset="0"/>
                <a:ea typeface="ＭＳ Ｐ明朝" charset="-128"/>
              </a:rPr>
              <a:pPr eaLnBrk="1"/>
              <a:t>101</a:t>
            </a:fld>
            <a:endParaRPr lang="en-US" altLang="ja-JP" smtClean="0">
              <a:solidFill>
                <a:srgbClr val="000000"/>
              </a:solidFill>
              <a:latin typeface="Times New Roman" pitchFamily="16" charset="0"/>
              <a:ea typeface="ＭＳ Ｐ明朝" charset="-128"/>
            </a:endParaRPr>
          </a:p>
        </p:txBody>
      </p:sp>
      <p:sp>
        <p:nvSpPr>
          <p:cNvPr id="244739"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44740"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6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0BB6B69-14AE-4843-A448-A1E95E9B2444}" type="slidenum">
              <a:rPr lang="en-US" altLang="ja-JP" smtClean="0">
                <a:solidFill>
                  <a:srgbClr val="000000"/>
                </a:solidFill>
                <a:latin typeface="Times New Roman" pitchFamily="16" charset="0"/>
                <a:ea typeface="ＭＳ Ｐ明朝" charset="-128"/>
              </a:rPr>
              <a:pPr eaLnBrk="1"/>
              <a:t>102</a:t>
            </a:fld>
            <a:endParaRPr lang="en-US" altLang="ja-JP" smtClean="0">
              <a:solidFill>
                <a:srgbClr val="000000"/>
              </a:solidFill>
              <a:latin typeface="Times New Roman" pitchFamily="16" charset="0"/>
              <a:ea typeface="ＭＳ Ｐ明朝" charset="-128"/>
            </a:endParaRPr>
          </a:p>
        </p:txBody>
      </p:sp>
      <p:sp>
        <p:nvSpPr>
          <p:cNvPr id="245763"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45764"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678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760D0D6-A569-4E57-8AE1-D854AAEBA821}" type="slidenum">
              <a:rPr lang="en-US" altLang="ja-JP" smtClean="0">
                <a:solidFill>
                  <a:srgbClr val="000000"/>
                </a:solidFill>
                <a:latin typeface="Times New Roman" pitchFamily="16" charset="0"/>
                <a:ea typeface="ＭＳ Ｐ明朝" charset="-128"/>
              </a:rPr>
              <a:pPr eaLnBrk="1"/>
              <a:t>103</a:t>
            </a:fld>
            <a:endParaRPr lang="en-US" altLang="ja-JP" smtClean="0">
              <a:solidFill>
                <a:srgbClr val="000000"/>
              </a:solidFill>
              <a:latin typeface="Times New Roman" pitchFamily="16" charset="0"/>
              <a:ea typeface="ＭＳ Ｐ明朝" charset="-128"/>
            </a:endParaRPr>
          </a:p>
        </p:txBody>
      </p:sp>
      <p:sp>
        <p:nvSpPr>
          <p:cNvPr id="246787"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46788"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781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57A673C-D27B-484B-BADC-1C1492D06049}" type="slidenum">
              <a:rPr lang="en-US" altLang="ja-JP" smtClean="0">
                <a:solidFill>
                  <a:srgbClr val="000000"/>
                </a:solidFill>
                <a:latin typeface="Times New Roman" pitchFamily="16" charset="0"/>
                <a:ea typeface="ＭＳ Ｐ明朝" charset="-128"/>
              </a:rPr>
              <a:pPr eaLnBrk="1"/>
              <a:t>104</a:t>
            </a:fld>
            <a:endParaRPr lang="en-US" altLang="ja-JP" smtClean="0">
              <a:solidFill>
                <a:srgbClr val="000000"/>
              </a:solidFill>
              <a:latin typeface="Times New Roman" pitchFamily="16" charset="0"/>
              <a:ea typeface="ＭＳ Ｐ明朝" charset="-128"/>
            </a:endParaRPr>
          </a:p>
        </p:txBody>
      </p:sp>
      <p:sp>
        <p:nvSpPr>
          <p:cNvPr id="247811"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47812"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883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134529C-969E-4F22-93F5-2CE9C08F1AEC}" type="slidenum">
              <a:rPr lang="en-US" altLang="ja-JP" smtClean="0">
                <a:solidFill>
                  <a:srgbClr val="000000"/>
                </a:solidFill>
                <a:latin typeface="Times New Roman" pitchFamily="16" charset="0"/>
                <a:ea typeface="ＭＳ Ｐ明朝" charset="-128"/>
              </a:rPr>
              <a:pPr eaLnBrk="1"/>
              <a:t>105</a:t>
            </a:fld>
            <a:endParaRPr lang="en-US" altLang="ja-JP" smtClean="0">
              <a:solidFill>
                <a:srgbClr val="000000"/>
              </a:solidFill>
              <a:latin typeface="Times New Roman" pitchFamily="16" charset="0"/>
              <a:ea typeface="ＭＳ Ｐ明朝" charset="-128"/>
            </a:endParaRPr>
          </a:p>
        </p:txBody>
      </p:sp>
      <p:sp>
        <p:nvSpPr>
          <p:cNvPr id="248835"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48836"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985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973CD3C-9CE1-4DCD-948C-AAF3662483D3}" type="slidenum">
              <a:rPr lang="en-US" altLang="ja-JP" smtClean="0">
                <a:solidFill>
                  <a:srgbClr val="000000"/>
                </a:solidFill>
                <a:latin typeface="Times New Roman" pitchFamily="16" charset="0"/>
                <a:ea typeface="ＭＳ Ｐ明朝" charset="-128"/>
              </a:rPr>
              <a:pPr eaLnBrk="1"/>
              <a:t>106</a:t>
            </a:fld>
            <a:endParaRPr lang="en-US" altLang="ja-JP" smtClean="0">
              <a:solidFill>
                <a:srgbClr val="000000"/>
              </a:solidFill>
              <a:latin typeface="Times New Roman" pitchFamily="16" charset="0"/>
              <a:ea typeface="ＭＳ Ｐ明朝" charset="-128"/>
            </a:endParaRPr>
          </a:p>
        </p:txBody>
      </p:sp>
      <p:sp>
        <p:nvSpPr>
          <p:cNvPr id="249859"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49860"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088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3B17693-6336-4ADF-86A7-7CC55224C09F}" type="slidenum">
              <a:rPr lang="en-US" altLang="ja-JP" smtClean="0">
                <a:solidFill>
                  <a:srgbClr val="000000"/>
                </a:solidFill>
                <a:latin typeface="Times New Roman" pitchFamily="16" charset="0"/>
                <a:ea typeface="ＭＳ Ｐ明朝" charset="-128"/>
              </a:rPr>
              <a:pPr eaLnBrk="1"/>
              <a:t>107</a:t>
            </a:fld>
            <a:endParaRPr lang="en-US" altLang="ja-JP" smtClean="0">
              <a:solidFill>
                <a:srgbClr val="000000"/>
              </a:solidFill>
              <a:latin typeface="Times New Roman" pitchFamily="16" charset="0"/>
              <a:ea typeface="ＭＳ Ｐ明朝" charset="-128"/>
            </a:endParaRPr>
          </a:p>
        </p:txBody>
      </p:sp>
      <p:sp>
        <p:nvSpPr>
          <p:cNvPr id="250883"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50884"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190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F49C655-99B4-4E51-92C5-6253A8CDBFF3}" type="slidenum">
              <a:rPr lang="en-US" altLang="ja-JP" smtClean="0">
                <a:solidFill>
                  <a:srgbClr val="000000"/>
                </a:solidFill>
                <a:latin typeface="Times New Roman" pitchFamily="16" charset="0"/>
                <a:ea typeface="ＭＳ Ｐ明朝" charset="-128"/>
              </a:rPr>
              <a:pPr eaLnBrk="1"/>
              <a:t>108</a:t>
            </a:fld>
            <a:endParaRPr lang="en-US" altLang="ja-JP" smtClean="0">
              <a:solidFill>
                <a:srgbClr val="000000"/>
              </a:solidFill>
              <a:latin typeface="Times New Roman" pitchFamily="16" charset="0"/>
              <a:ea typeface="ＭＳ Ｐ明朝" charset="-128"/>
            </a:endParaRPr>
          </a:p>
        </p:txBody>
      </p:sp>
      <p:sp>
        <p:nvSpPr>
          <p:cNvPr id="251907"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51908"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293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905C4CF-7BF6-4E1B-9B6F-FCD671B8596A}" type="slidenum">
              <a:rPr lang="en-US" altLang="ja-JP" smtClean="0">
                <a:solidFill>
                  <a:srgbClr val="000000"/>
                </a:solidFill>
                <a:latin typeface="Times New Roman" pitchFamily="16" charset="0"/>
                <a:ea typeface="ＭＳ Ｐ明朝" charset="-128"/>
              </a:rPr>
              <a:pPr eaLnBrk="1"/>
              <a:t>109</a:t>
            </a:fld>
            <a:endParaRPr lang="en-US" altLang="ja-JP" smtClean="0">
              <a:solidFill>
                <a:srgbClr val="000000"/>
              </a:solidFill>
              <a:latin typeface="Times New Roman" pitchFamily="16" charset="0"/>
              <a:ea typeface="ＭＳ Ｐ明朝" charset="-128"/>
            </a:endParaRPr>
          </a:p>
        </p:txBody>
      </p:sp>
      <p:sp>
        <p:nvSpPr>
          <p:cNvPr id="252931"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52932"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257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AB959CD-6572-49DD-B5F7-B3C626C326E5}" type="slidenum">
              <a:rPr lang="en-US" altLang="ja-JP" smtClean="0">
                <a:solidFill>
                  <a:srgbClr val="000000"/>
                </a:solidFill>
                <a:latin typeface="Times New Roman" pitchFamily="16" charset="0"/>
                <a:ea typeface="ＭＳ Ｐ明朝" charset="-128"/>
              </a:rPr>
              <a:pPr eaLnBrk="1"/>
              <a:t>11</a:t>
            </a:fld>
            <a:endParaRPr lang="en-US" altLang="ja-JP" smtClean="0">
              <a:solidFill>
                <a:srgbClr val="000000"/>
              </a:solidFill>
              <a:latin typeface="Times New Roman" pitchFamily="16" charset="0"/>
              <a:ea typeface="ＭＳ Ｐ明朝" charset="-128"/>
            </a:endParaRPr>
          </a:p>
        </p:txBody>
      </p:sp>
      <p:sp>
        <p:nvSpPr>
          <p:cNvPr id="15257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5258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395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9528B3C-C127-4AD9-B411-7F724750BAA4}" type="slidenum">
              <a:rPr lang="en-US" altLang="ja-JP" smtClean="0">
                <a:solidFill>
                  <a:srgbClr val="000000"/>
                </a:solidFill>
                <a:latin typeface="Times New Roman" pitchFamily="16" charset="0"/>
                <a:ea typeface="ＭＳ Ｐ明朝" charset="-128"/>
              </a:rPr>
              <a:pPr eaLnBrk="1"/>
              <a:t>110</a:t>
            </a:fld>
            <a:endParaRPr lang="en-US" altLang="ja-JP" smtClean="0">
              <a:solidFill>
                <a:srgbClr val="000000"/>
              </a:solidFill>
              <a:latin typeface="Times New Roman" pitchFamily="16" charset="0"/>
              <a:ea typeface="ＭＳ Ｐ明朝" charset="-128"/>
            </a:endParaRPr>
          </a:p>
        </p:txBody>
      </p:sp>
      <p:sp>
        <p:nvSpPr>
          <p:cNvPr id="253955"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53956"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497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6CA2C89-ED7E-4B09-BAA5-0AF4DD461268}" type="slidenum">
              <a:rPr lang="en-US" altLang="ja-JP" smtClean="0">
                <a:solidFill>
                  <a:srgbClr val="000000"/>
                </a:solidFill>
                <a:latin typeface="Times New Roman" pitchFamily="16" charset="0"/>
                <a:ea typeface="ＭＳ Ｐ明朝" charset="-128"/>
              </a:rPr>
              <a:pPr eaLnBrk="1"/>
              <a:t>111</a:t>
            </a:fld>
            <a:endParaRPr lang="en-US" altLang="ja-JP" smtClean="0">
              <a:solidFill>
                <a:srgbClr val="000000"/>
              </a:solidFill>
              <a:latin typeface="Times New Roman" pitchFamily="16" charset="0"/>
              <a:ea typeface="ＭＳ Ｐ明朝" charset="-128"/>
            </a:endParaRPr>
          </a:p>
        </p:txBody>
      </p:sp>
      <p:sp>
        <p:nvSpPr>
          <p:cNvPr id="254979"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54980"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0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85E4595-6E8A-4EF1-AA04-5A6EF8151A6A}" type="slidenum">
              <a:rPr lang="en-US" altLang="ja-JP" smtClean="0">
                <a:solidFill>
                  <a:srgbClr val="000000"/>
                </a:solidFill>
                <a:latin typeface="Times New Roman" pitchFamily="16" charset="0"/>
                <a:ea typeface="ＭＳ Ｐ明朝" charset="-128"/>
              </a:rPr>
              <a:pPr eaLnBrk="1"/>
              <a:t>112</a:t>
            </a:fld>
            <a:endParaRPr lang="en-US" altLang="ja-JP" smtClean="0">
              <a:solidFill>
                <a:srgbClr val="000000"/>
              </a:solidFill>
              <a:latin typeface="Times New Roman" pitchFamily="16" charset="0"/>
              <a:ea typeface="ＭＳ Ｐ明朝" charset="-128"/>
            </a:endParaRPr>
          </a:p>
        </p:txBody>
      </p:sp>
      <p:sp>
        <p:nvSpPr>
          <p:cNvPr id="256003"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56004"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702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2B42EE9-20E4-4D2A-AD41-9EB135B9B70E}" type="slidenum">
              <a:rPr lang="en-US" altLang="ja-JP" smtClean="0">
                <a:solidFill>
                  <a:srgbClr val="000000"/>
                </a:solidFill>
                <a:latin typeface="Times New Roman" pitchFamily="16" charset="0"/>
                <a:ea typeface="ＭＳ Ｐ明朝" charset="-128"/>
              </a:rPr>
              <a:pPr eaLnBrk="1"/>
              <a:t>113</a:t>
            </a:fld>
            <a:endParaRPr lang="en-US" altLang="ja-JP" smtClean="0">
              <a:solidFill>
                <a:srgbClr val="000000"/>
              </a:solidFill>
              <a:latin typeface="Times New Roman" pitchFamily="16" charset="0"/>
              <a:ea typeface="ＭＳ Ｐ明朝" charset="-128"/>
            </a:endParaRPr>
          </a:p>
        </p:txBody>
      </p:sp>
      <p:sp>
        <p:nvSpPr>
          <p:cNvPr id="257027"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57028"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805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0295B54-4D8D-4CD9-B0F2-3072BB1FAB6A}" type="slidenum">
              <a:rPr lang="en-US" altLang="ja-JP" smtClean="0">
                <a:solidFill>
                  <a:srgbClr val="000000"/>
                </a:solidFill>
                <a:latin typeface="Times New Roman" pitchFamily="16" charset="0"/>
                <a:ea typeface="ＭＳ Ｐ明朝" charset="-128"/>
              </a:rPr>
              <a:pPr eaLnBrk="1"/>
              <a:t>114</a:t>
            </a:fld>
            <a:endParaRPr lang="en-US" altLang="ja-JP" smtClean="0">
              <a:solidFill>
                <a:srgbClr val="000000"/>
              </a:solidFill>
              <a:latin typeface="Times New Roman" pitchFamily="16" charset="0"/>
              <a:ea typeface="ＭＳ Ｐ明朝" charset="-128"/>
            </a:endParaRPr>
          </a:p>
        </p:txBody>
      </p:sp>
      <p:sp>
        <p:nvSpPr>
          <p:cNvPr id="258051"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58052"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907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B139F50-77FA-451E-B93B-F4914CDA93F7}" type="slidenum">
              <a:rPr lang="en-US" altLang="ja-JP" smtClean="0">
                <a:solidFill>
                  <a:srgbClr val="000000"/>
                </a:solidFill>
                <a:latin typeface="Times New Roman" pitchFamily="16" charset="0"/>
                <a:ea typeface="ＭＳ Ｐ明朝" charset="-128"/>
              </a:rPr>
              <a:pPr eaLnBrk="1"/>
              <a:t>115</a:t>
            </a:fld>
            <a:endParaRPr lang="en-US" altLang="ja-JP" smtClean="0">
              <a:solidFill>
                <a:srgbClr val="000000"/>
              </a:solidFill>
              <a:latin typeface="Times New Roman" pitchFamily="16" charset="0"/>
              <a:ea typeface="ＭＳ Ｐ明朝" charset="-128"/>
            </a:endParaRPr>
          </a:p>
        </p:txBody>
      </p:sp>
      <p:sp>
        <p:nvSpPr>
          <p:cNvPr id="259075"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59076"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009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C7032F1-FCD9-4E59-ACA1-A8729B9AE468}" type="slidenum">
              <a:rPr lang="en-US" altLang="ja-JP" smtClean="0">
                <a:solidFill>
                  <a:srgbClr val="000000"/>
                </a:solidFill>
                <a:latin typeface="Times New Roman" pitchFamily="16" charset="0"/>
                <a:ea typeface="ＭＳ Ｐ明朝" charset="-128"/>
              </a:rPr>
              <a:pPr eaLnBrk="1"/>
              <a:t>116</a:t>
            </a:fld>
            <a:endParaRPr lang="en-US" altLang="ja-JP" smtClean="0">
              <a:solidFill>
                <a:srgbClr val="000000"/>
              </a:solidFill>
              <a:latin typeface="Times New Roman" pitchFamily="16" charset="0"/>
              <a:ea typeface="ＭＳ Ｐ明朝" charset="-128"/>
            </a:endParaRPr>
          </a:p>
        </p:txBody>
      </p:sp>
      <p:sp>
        <p:nvSpPr>
          <p:cNvPr id="260099"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60100"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112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10E3AE7-04F5-4099-8BA0-4CB3B60F932B}" type="slidenum">
              <a:rPr lang="en-US" altLang="ja-JP" smtClean="0">
                <a:solidFill>
                  <a:srgbClr val="000000"/>
                </a:solidFill>
                <a:latin typeface="Times New Roman" pitchFamily="16" charset="0"/>
                <a:ea typeface="ＭＳ Ｐ明朝" charset="-128"/>
              </a:rPr>
              <a:pPr eaLnBrk="1"/>
              <a:t>117</a:t>
            </a:fld>
            <a:endParaRPr lang="en-US" altLang="ja-JP" smtClean="0">
              <a:solidFill>
                <a:srgbClr val="000000"/>
              </a:solidFill>
              <a:latin typeface="Times New Roman" pitchFamily="16" charset="0"/>
              <a:ea typeface="ＭＳ Ｐ明朝" charset="-128"/>
            </a:endParaRPr>
          </a:p>
        </p:txBody>
      </p:sp>
      <p:sp>
        <p:nvSpPr>
          <p:cNvPr id="261123"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61124"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214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4E370E1-04BD-44FD-994F-15952E15C50B}" type="slidenum">
              <a:rPr lang="en-US" altLang="ja-JP" smtClean="0">
                <a:solidFill>
                  <a:srgbClr val="000000"/>
                </a:solidFill>
                <a:latin typeface="Times New Roman" pitchFamily="16" charset="0"/>
                <a:ea typeface="ＭＳ Ｐ明朝" charset="-128"/>
              </a:rPr>
              <a:pPr eaLnBrk="1"/>
              <a:t>118</a:t>
            </a:fld>
            <a:endParaRPr lang="en-US" altLang="ja-JP" smtClean="0">
              <a:solidFill>
                <a:srgbClr val="000000"/>
              </a:solidFill>
              <a:latin typeface="Times New Roman" pitchFamily="16" charset="0"/>
              <a:ea typeface="ＭＳ Ｐ明朝" charset="-128"/>
            </a:endParaRPr>
          </a:p>
        </p:txBody>
      </p:sp>
      <p:sp>
        <p:nvSpPr>
          <p:cNvPr id="262147"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62148"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317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CD2C4F8-D3A2-4E93-BE3E-EB950FA6857E}" type="slidenum">
              <a:rPr lang="en-US" altLang="ja-JP" smtClean="0">
                <a:solidFill>
                  <a:srgbClr val="000000"/>
                </a:solidFill>
                <a:latin typeface="Times New Roman" pitchFamily="16" charset="0"/>
                <a:ea typeface="ＭＳ Ｐ明朝" charset="-128"/>
              </a:rPr>
              <a:pPr eaLnBrk="1"/>
              <a:t>119</a:t>
            </a:fld>
            <a:endParaRPr lang="en-US" altLang="ja-JP" smtClean="0">
              <a:solidFill>
                <a:srgbClr val="000000"/>
              </a:solidFill>
              <a:latin typeface="Times New Roman" pitchFamily="16" charset="0"/>
              <a:ea typeface="ＭＳ Ｐ明朝" charset="-128"/>
            </a:endParaRPr>
          </a:p>
        </p:txBody>
      </p:sp>
      <p:sp>
        <p:nvSpPr>
          <p:cNvPr id="263171"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63172"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0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1B50F54-8DCD-4EFA-A46A-20283887C6F5}" type="slidenum">
              <a:rPr lang="en-US" altLang="ja-JP" smtClean="0">
                <a:solidFill>
                  <a:srgbClr val="000000"/>
                </a:solidFill>
                <a:latin typeface="Times New Roman" pitchFamily="16" charset="0"/>
                <a:ea typeface="ＭＳ Ｐ明朝" charset="-128"/>
              </a:rPr>
              <a:pPr eaLnBrk="1"/>
              <a:t>12</a:t>
            </a:fld>
            <a:endParaRPr lang="en-US" altLang="ja-JP" smtClean="0">
              <a:solidFill>
                <a:srgbClr val="000000"/>
              </a:solidFill>
              <a:latin typeface="Times New Roman" pitchFamily="16" charset="0"/>
              <a:ea typeface="ＭＳ Ｐ明朝" charset="-128"/>
            </a:endParaRPr>
          </a:p>
        </p:txBody>
      </p:sp>
      <p:sp>
        <p:nvSpPr>
          <p:cNvPr id="15360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5360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419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7BDF034-BFAF-4854-9B80-B9206A4E569F}" type="slidenum">
              <a:rPr lang="en-US" altLang="ja-JP" smtClean="0">
                <a:solidFill>
                  <a:srgbClr val="000000"/>
                </a:solidFill>
                <a:latin typeface="Times New Roman" pitchFamily="16" charset="0"/>
                <a:ea typeface="ＭＳ Ｐ明朝" charset="-128"/>
              </a:rPr>
              <a:pPr eaLnBrk="1"/>
              <a:t>120</a:t>
            </a:fld>
            <a:endParaRPr lang="en-US" altLang="ja-JP" smtClean="0">
              <a:solidFill>
                <a:srgbClr val="000000"/>
              </a:solidFill>
              <a:latin typeface="Times New Roman" pitchFamily="16" charset="0"/>
              <a:ea typeface="ＭＳ Ｐ明朝" charset="-128"/>
            </a:endParaRPr>
          </a:p>
        </p:txBody>
      </p:sp>
      <p:sp>
        <p:nvSpPr>
          <p:cNvPr id="264195"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64196"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521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4E9224D-DC1D-4B15-BFA6-F6C950A13641}" type="slidenum">
              <a:rPr lang="en-US" altLang="ja-JP" smtClean="0">
                <a:solidFill>
                  <a:srgbClr val="000000"/>
                </a:solidFill>
                <a:latin typeface="Times New Roman" pitchFamily="16" charset="0"/>
                <a:ea typeface="ＭＳ Ｐ明朝" charset="-128"/>
              </a:rPr>
              <a:pPr eaLnBrk="1"/>
              <a:t>121</a:t>
            </a:fld>
            <a:endParaRPr lang="en-US" altLang="ja-JP" smtClean="0">
              <a:solidFill>
                <a:srgbClr val="000000"/>
              </a:solidFill>
              <a:latin typeface="Times New Roman" pitchFamily="16" charset="0"/>
              <a:ea typeface="ＭＳ Ｐ明朝" charset="-128"/>
            </a:endParaRPr>
          </a:p>
        </p:txBody>
      </p:sp>
      <p:sp>
        <p:nvSpPr>
          <p:cNvPr id="265219"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65220"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4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3D70CE1-06F6-4B6F-BED3-8FFAAD3FB4AA}" type="slidenum">
              <a:rPr lang="en-US" altLang="ja-JP" smtClean="0">
                <a:solidFill>
                  <a:srgbClr val="000000"/>
                </a:solidFill>
                <a:latin typeface="Times New Roman" pitchFamily="16" charset="0"/>
                <a:ea typeface="ＭＳ Ｐ明朝" charset="-128"/>
              </a:rPr>
              <a:pPr eaLnBrk="1"/>
              <a:t>122</a:t>
            </a:fld>
            <a:endParaRPr lang="en-US" altLang="ja-JP" smtClean="0">
              <a:solidFill>
                <a:srgbClr val="000000"/>
              </a:solidFill>
              <a:latin typeface="Times New Roman" pitchFamily="16" charset="0"/>
              <a:ea typeface="ＭＳ Ｐ明朝" charset="-128"/>
            </a:endParaRPr>
          </a:p>
        </p:txBody>
      </p:sp>
      <p:sp>
        <p:nvSpPr>
          <p:cNvPr id="266243"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66244"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726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091DE05-353E-4987-9DDD-B920EF6FB968}" type="slidenum">
              <a:rPr lang="en-US" altLang="ja-JP" smtClean="0">
                <a:solidFill>
                  <a:srgbClr val="000000"/>
                </a:solidFill>
                <a:latin typeface="Times New Roman" pitchFamily="16" charset="0"/>
                <a:ea typeface="ＭＳ Ｐ明朝" charset="-128"/>
              </a:rPr>
              <a:pPr eaLnBrk="1"/>
              <a:t>123</a:t>
            </a:fld>
            <a:endParaRPr lang="en-US" altLang="ja-JP" smtClean="0">
              <a:solidFill>
                <a:srgbClr val="000000"/>
              </a:solidFill>
              <a:latin typeface="Times New Roman" pitchFamily="16" charset="0"/>
              <a:ea typeface="ＭＳ Ｐ明朝" charset="-128"/>
            </a:endParaRPr>
          </a:p>
        </p:txBody>
      </p:sp>
      <p:sp>
        <p:nvSpPr>
          <p:cNvPr id="267267"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67268"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829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F5ED556-2F4B-40E2-A699-EF2019AB7B5A}" type="slidenum">
              <a:rPr lang="en-US" altLang="ja-JP" smtClean="0">
                <a:solidFill>
                  <a:srgbClr val="000000"/>
                </a:solidFill>
                <a:latin typeface="Times New Roman" pitchFamily="16" charset="0"/>
                <a:ea typeface="ＭＳ Ｐ明朝" charset="-128"/>
              </a:rPr>
              <a:pPr eaLnBrk="1"/>
              <a:t>124</a:t>
            </a:fld>
            <a:endParaRPr lang="en-US" altLang="ja-JP" smtClean="0">
              <a:solidFill>
                <a:srgbClr val="000000"/>
              </a:solidFill>
              <a:latin typeface="Times New Roman" pitchFamily="16" charset="0"/>
              <a:ea typeface="ＭＳ Ｐ明朝" charset="-128"/>
            </a:endParaRPr>
          </a:p>
        </p:txBody>
      </p:sp>
      <p:sp>
        <p:nvSpPr>
          <p:cNvPr id="268291"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68292"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931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03989F5-94FA-458C-BD3A-D46BF0DEA0B8}" type="slidenum">
              <a:rPr lang="en-US" altLang="ja-JP" smtClean="0">
                <a:solidFill>
                  <a:srgbClr val="000000"/>
                </a:solidFill>
                <a:latin typeface="Times New Roman" pitchFamily="16" charset="0"/>
                <a:ea typeface="ＭＳ Ｐ明朝" charset="-128"/>
              </a:rPr>
              <a:pPr eaLnBrk="1"/>
              <a:t>125</a:t>
            </a:fld>
            <a:endParaRPr lang="en-US" altLang="ja-JP" smtClean="0">
              <a:solidFill>
                <a:srgbClr val="000000"/>
              </a:solidFill>
              <a:latin typeface="Times New Roman" pitchFamily="16" charset="0"/>
              <a:ea typeface="ＭＳ Ｐ明朝" charset="-128"/>
            </a:endParaRPr>
          </a:p>
        </p:txBody>
      </p:sp>
      <p:sp>
        <p:nvSpPr>
          <p:cNvPr id="269315"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69316"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033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FF27478-A77E-401F-A412-39E577536CD2}" type="slidenum">
              <a:rPr lang="en-US" altLang="ja-JP" smtClean="0">
                <a:solidFill>
                  <a:srgbClr val="000000"/>
                </a:solidFill>
                <a:latin typeface="Times New Roman" pitchFamily="16" charset="0"/>
                <a:ea typeface="ＭＳ Ｐ明朝" charset="-128"/>
              </a:rPr>
              <a:pPr eaLnBrk="1"/>
              <a:t>126</a:t>
            </a:fld>
            <a:endParaRPr lang="en-US" altLang="ja-JP" smtClean="0">
              <a:solidFill>
                <a:srgbClr val="000000"/>
              </a:solidFill>
              <a:latin typeface="Times New Roman" pitchFamily="16" charset="0"/>
              <a:ea typeface="ＭＳ Ｐ明朝" charset="-128"/>
            </a:endParaRPr>
          </a:p>
        </p:txBody>
      </p:sp>
      <p:sp>
        <p:nvSpPr>
          <p:cNvPr id="270339"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70340"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136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2F13D67-C4C0-4FA5-96D0-C2D04A02CEF8}" type="slidenum">
              <a:rPr lang="en-US" altLang="ja-JP" smtClean="0">
                <a:solidFill>
                  <a:srgbClr val="000000"/>
                </a:solidFill>
                <a:latin typeface="Times New Roman" pitchFamily="16" charset="0"/>
                <a:ea typeface="ＭＳ Ｐ明朝" charset="-128"/>
              </a:rPr>
              <a:pPr eaLnBrk="1"/>
              <a:t>127</a:t>
            </a:fld>
            <a:endParaRPr lang="en-US" altLang="ja-JP" smtClean="0">
              <a:solidFill>
                <a:srgbClr val="000000"/>
              </a:solidFill>
              <a:latin typeface="Times New Roman" pitchFamily="16" charset="0"/>
              <a:ea typeface="ＭＳ Ｐ明朝" charset="-128"/>
            </a:endParaRPr>
          </a:p>
        </p:txBody>
      </p:sp>
      <p:sp>
        <p:nvSpPr>
          <p:cNvPr id="271363"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71364"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238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A9B55B0-8AB2-4A18-B664-7FF6A70048F5}" type="slidenum">
              <a:rPr lang="en-US" altLang="ja-JP" smtClean="0">
                <a:solidFill>
                  <a:srgbClr val="000000"/>
                </a:solidFill>
                <a:latin typeface="Times New Roman" pitchFamily="16" charset="0"/>
                <a:ea typeface="ＭＳ Ｐ明朝" charset="-128"/>
              </a:rPr>
              <a:pPr eaLnBrk="1"/>
              <a:t>128</a:t>
            </a:fld>
            <a:endParaRPr lang="en-US" altLang="ja-JP" smtClean="0">
              <a:solidFill>
                <a:srgbClr val="000000"/>
              </a:solidFill>
              <a:latin typeface="Times New Roman" pitchFamily="16" charset="0"/>
              <a:ea typeface="ＭＳ Ｐ明朝" charset="-128"/>
            </a:endParaRPr>
          </a:p>
        </p:txBody>
      </p:sp>
      <p:sp>
        <p:nvSpPr>
          <p:cNvPr id="272387"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72388"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341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1631845-1FD1-4EE4-BD14-6565A1BCB63E}" type="slidenum">
              <a:rPr lang="en-US" altLang="ja-JP" smtClean="0">
                <a:solidFill>
                  <a:srgbClr val="000000"/>
                </a:solidFill>
                <a:latin typeface="Times New Roman" pitchFamily="16" charset="0"/>
                <a:ea typeface="ＭＳ Ｐ明朝" charset="-128"/>
              </a:rPr>
              <a:pPr eaLnBrk="1"/>
              <a:t>129</a:t>
            </a:fld>
            <a:endParaRPr lang="en-US" altLang="ja-JP" smtClean="0">
              <a:solidFill>
                <a:srgbClr val="000000"/>
              </a:solidFill>
              <a:latin typeface="Times New Roman" pitchFamily="16" charset="0"/>
              <a:ea typeface="ＭＳ Ｐ明朝" charset="-128"/>
            </a:endParaRPr>
          </a:p>
        </p:txBody>
      </p:sp>
      <p:sp>
        <p:nvSpPr>
          <p:cNvPr id="273411"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73412"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462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32BA209-8350-422F-94AD-0579FD5DC335}" type="slidenum">
              <a:rPr lang="en-US" altLang="ja-JP" smtClean="0">
                <a:solidFill>
                  <a:srgbClr val="000000"/>
                </a:solidFill>
                <a:latin typeface="Times New Roman" pitchFamily="16" charset="0"/>
                <a:ea typeface="ＭＳ Ｐ明朝" charset="-128"/>
              </a:rPr>
              <a:pPr eaLnBrk="1"/>
              <a:t>13</a:t>
            </a:fld>
            <a:endParaRPr lang="en-US" altLang="ja-JP" smtClean="0">
              <a:solidFill>
                <a:srgbClr val="000000"/>
              </a:solidFill>
              <a:latin typeface="Times New Roman" pitchFamily="16" charset="0"/>
              <a:ea typeface="ＭＳ Ｐ明朝" charset="-128"/>
            </a:endParaRPr>
          </a:p>
        </p:txBody>
      </p:sp>
      <p:sp>
        <p:nvSpPr>
          <p:cNvPr id="15462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5462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443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434324C-7AAE-4FC9-88F2-D5130DB54918}" type="slidenum">
              <a:rPr lang="en-US" altLang="ja-JP" smtClean="0">
                <a:solidFill>
                  <a:srgbClr val="000000"/>
                </a:solidFill>
                <a:latin typeface="Times New Roman" pitchFamily="16" charset="0"/>
                <a:ea typeface="ＭＳ Ｐ明朝" charset="-128"/>
              </a:rPr>
              <a:pPr eaLnBrk="1"/>
              <a:t>130</a:t>
            </a:fld>
            <a:endParaRPr lang="en-US" altLang="ja-JP" smtClean="0">
              <a:solidFill>
                <a:srgbClr val="000000"/>
              </a:solidFill>
              <a:latin typeface="Times New Roman" pitchFamily="16" charset="0"/>
              <a:ea typeface="ＭＳ Ｐ明朝" charset="-128"/>
            </a:endParaRPr>
          </a:p>
        </p:txBody>
      </p:sp>
      <p:sp>
        <p:nvSpPr>
          <p:cNvPr id="274435"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74436"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545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8849545-5F43-410D-AA19-4634F0EF80D5}" type="slidenum">
              <a:rPr lang="en-US" altLang="ja-JP" smtClean="0">
                <a:solidFill>
                  <a:srgbClr val="000000"/>
                </a:solidFill>
                <a:latin typeface="Times New Roman" pitchFamily="16" charset="0"/>
                <a:ea typeface="ＭＳ Ｐ明朝" charset="-128"/>
              </a:rPr>
              <a:pPr eaLnBrk="1"/>
              <a:t>131</a:t>
            </a:fld>
            <a:endParaRPr lang="en-US" altLang="ja-JP" smtClean="0">
              <a:solidFill>
                <a:srgbClr val="000000"/>
              </a:solidFill>
              <a:latin typeface="Times New Roman" pitchFamily="16" charset="0"/>
              <a:ea typeface="ＭＳ Ｐ明朝" charset="-128"/>
            </a:endParaRPr>
          </a:p>
        </p:txBody>
      </p:sp>
      <p:sp>
        <p:nvSpPr>
          <p:cNvPr id="275459"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75460"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8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563C990-8E3F-4CAA-A886-5A26212C47E2}" type="slidenum">
              <a:rPr lang="en-US" altLang="ja-JP" smtClean="0">
                <a:solidFill>
                  <a:srgbClr val="000000"/>
                </a:solidFill>
                <a:latin typeface="Times New Roman" pitchFamily="16" charset="0"/>
                <a:ea typeface="ＭＳ Ｐ明朝" charset="-128"/>
              </a:rPr>
              <a:pPr eaLnBrk="1"/>
              <a:t>132</a:t>
            </a:fld>
            <a:endParaRPr lang="en-US" altLang="ja-JP" smtClean="0">
              <a:solidFill>
                <a:srgbClr val="000000"/>
              </a:solidFill>
              <a:latin typeface="Times New Roman" pitchFamily="16" charset="0"/>
              <a:ea typeface="ＭＳ Ｐ明朝" charset="-128"/>
            </a:endParaRPr>
          </a:p>
        </p:txBody>
      </p:sp>
      <p:sp>
        <p:nvSpPr>
          <p:cNvPr id="276483"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76484"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750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B5AED43-BE56-4AC0-8D13-F4F56576F8D8}" type="slidenum">
              <a:rPr lang="en-US" altLang="ja-JP" smtClean="0">
                <a:solidFill>
                  <a:srgbClr val="000000"/>
                </a:solidFill>
                <a:latin typeface="Times New Roman" pitchFamily="16" charset="0"/>
                <a:ea typeface="ＭＳ Ｐ明朝" charset="-128"/>
              </a:rPr>
              <a:pPr eaLnBrk="1"/>
              <a:t>133</a:t>
            </a:fld>
            <a:endParaRPr lang="en-US" altLang="ja-JP" smtClean="0">
              <a:solidFill>
                <a:srgbClr val="000000"/>
              </a:solidFill>
              <a:latin typeface="Times New Roman" pitchFamily="16" charset="0"/>
              <a:ea typeface="ＭＳ Ｐ明朝" charset="-128"/>
            </a:endParaRPr>
          </a:p>
        </p:txBody>
      </p:sp>
      <p:sp>
        <p:nvSpPr>
          <p:cNvPr id="277507"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77508"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853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ADC3941-A997-444A-9E53-74F0351AE219}" type="slidenum">
              <a:rPr lang="en-US" altLang="ja-JP" smtClean="0">
                <a:solidFill>
                  <a:srgbClr val="000000"/>
                </a:solidFill>
                <a:latin typeface="Times New Roman" pitchFamily="16" charset="0"/>
                <a:ea typeface="ＭＳ Ｐ明朝" charset="-128"/>
              </a:rPr>
              <a:pPr eaLnBrk="1"/>
              <a:t>134</a:t>
            </a:fld>
            <a:endParaRPr lang="en-US" altLang="ja-JP" smtClean="0">
              <a:solidFill>
                <a:srgbClr val="000000"/>
              </a:solidFill>
              <a:latin typeface="Times New Roman" pitchFamily="16" charset="0"/>
              <a:ea typeface="ＭＳ Ｐ明朝" charset="-128"/>
            </a:endParaRPr>
          </a:p>
        </p:txBody>
      </p:sp>
      <p:sp>
        <p:nvSpPr>
          <p:cNvPr id="278531"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78532"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955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2D23647-EE32-4004-9350-7CD9BC2396C0}" type="slidenum">
              <a:rPr lang="en-US" altLang="ja-JP" smtClean="0">
                <a:solidFill>
                  <a:srgbClr val="000000"/>
                </a:solidFill>
                <a:latin typeface="Times New Roman" pitchFamily="16" charset="0"/>
                <a:ea typeface="ＭＳ Ｐ明朝" charset="-128"/>
              </a:rPr>
              <a:pPr eaLnBrk="1"/>
              <a:t>135</a:t>
            </a:fld>
            <a:endParaRPr lang="en-US" altLang="ja-JP" smtClean="0">
              <a:solidFill>
                <a:srgbClr val="000000"/>
              </a:solidFill>
              <a:latin typeface="Times New Roman" pitchFamily="16" charset="0"/>
              <a:ea typeface="ＭＳ Ｐ明朝" charset="-128"/>
            </a:endParaRPr>
          </a:p>
        </p:txBody>
      </p:sp>
      <p:sp>
        <p:nvSpPr>
          <p:cNvPr id="279555" name="Rectangle 1"/>
          <p:cNvSpPr>
            <a:spLocks noChangeArrowheads="1" noTextEdit="1"/>
          </p:cNvSpPr>
          <p:nvPr>
            <p:ph type="sldImg"/>
          </p:nvPr>
        </p:nvSpPr>
        <p:spPr>
          <a:xfrm>
            <a:off x="1106488" y="812800"/>
            <a:ext cx="5340350" cy="4003675"/>
          </a:xfrm>
          <a:solidFill>
            <a:srgbClr val="FFFFFF"/>
          </a:solidFill>
          <a:ln>
            <a:solidFill>
              <a:srgbClr val="000000"/>
            </a:solidFill>
            <a:miter lim="800000"/>
            <a:headEnd/>
            <a:tailEnd/>
          </a:ln>
        </p:spPr>
      </p:sp>
      <p:sp>
        <p:nvSpPr>
          <p:cNvPr id="279556" name="Rectangle 2"/>
          <p:cNvSpPr>
            <a:spLocks noChangeArrowheads="1"/>
          </p:cNvSpPr>
          <p:nvPr>
            <p:ph type="body" idx="1"/>
          </p:nvPr>
        </p:nvSpPr>
        <p:spPr>
          <a:xfrm>
            <a:off x="755650" y="5078413"/>
            <a:ext cx="6043613" cy="48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057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5098ED9-3862-48B1-91B1-C3F845499B6E}" type="slidenum">
              <a:rPr lang="en-US" altLang="ja-JP" smtClean="0">
                <a:solidFill>
                  <a:srgbClr val="000000"/>
                </a:solidFill>
                <a:latin typeface="Times New Roman" pitchFamily="16" charset="0"/>
                <a:ea typeface="ＭＳ Ｐ明朝" charset="-128"/>
              </a:rPr>
              <a:pPr eaLnBrk="1"/>
              <a:t>136</a:t>
            </a:fld>
            <a:endParaRPr lang="en-US" altLang="ja-JP" smtClean="0">
              <a:solidFill>
                <a:srgbClr val="000000"/>
              </a:solidFill>
              <a:latin typeface="Times New Roman" pitchFamily="16" charset="0"/>
              <a:ea typeface="ＭＳ Ｐ明朝" charset="-128"/>
            </a:endParaRPr>
          </a:p>
        </p:txBody>
      </p:sp>
      <p:sp>
        <p:nvSpPr>
          <p:cNvPr id="280579" name="Rectangle 1"/>
          <p:cNvSpPr>
            <a:spLocks noChangeArrowheads="1" noTextEdit="1"/>
          </p:cNvSpPr>
          <p:nvPr>
            <p:ph type="sldImg"/>
          </p:nvPr>
        </p:nvSpPr>
        <p:spPr>
          <a:xfrm>
            <a:off x="1108075" y="812800"/>
            <a:ext cx="5335588" cy="4002088"/>
          </a:xfrm>
          <a:solidFill>
            <a:srgbClr val="FFFFFF"/>
          </a:solidFill>
          <a:ln>
            <a:solidFill>
              <a:srgbClr val="000000"/>
            </a:solidFill>
            <a:miter lim="800000"/>
            <a:headEnd/>
            <a:tailEnd/>
          </a:ln>
        </p:spPr>
      </p:sp>
      <p:sp>
        <p:nvSpPr>
          <p:cNvPr id="280580" name="Rectangle 2"/>
          <p:cNvSpPr>
            <a:spLocks noChangeArrowheads="1"/>
          </p:cNvSpPr>
          <p:nvPr>
            <p:ph type="body" idx="1"/>
          </p:nvPr>
        </p:nvSpPr>
        <p:spPr>
          <a:xfrm>
            <a:off x="755650" y="5078413"/>
            <a:ext cx="6042025" cy="48053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565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D916A5D-95DB-48D8-B625-4E8B30842F12}" type="slidenum">
              <a:rPr lang="en-US" altLang="ja-JP" smtClean="0">
                <a:solidFill>
                  <a:srgbClr val="000000"/>
                </a:solidFill>
                <a:latin typeface="Times New Roman" pitchFamily="16" charset="0"/>
                <a:ea typeface="ＭＳ Ｐ明朝" charset="-128"/>
              </a:rPr>
              <a:pPr eaLnBrk="1"/>
              <a:t>14</a:t>
            </a:fld>
            <a:endParaRPr lang="en-US" altLang="ja-JP" smtClean="0">
              <a:solidFill>
                <a:srgbClr val="000000"/>
              </a:solidFill>
              <a:latin typeface="Times New Roman" pitchFamily="16" charset="0"/>
              <a:ea typeface="ＭＳ Ｐ明朝" charset="-128"/>
            </a:endParaRPr>
          </a:p>
        </p:txBody>
      </p:sp>
      <p:sp>
        <p:nvSpPr>
          <p:cNvPr id="15565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5565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667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40459FE-6EC3-46CC-8847-7B4981D23093}" type="slidenum">
              <a:rPr lang="en-US" altLang="ja-JP" smtClean="0">
                <a:solidFill>
                  <a:srgbClr val="000000"/>
                </a:solidFill>
                <a:latin typeface="Times New Roman" pitchFamily="16" charset="0"/>
                <a:ea typeface="ＭＳ Ｐ明朝" charset="-128"/>
              </a:rPr>
              <a:pPr eaLnBrk="1"/>
              <a:t>15</a:t>
            </a:fld>
            <a:endParaRPr lang="en-US" altLang="ja-JP" smtClean="0">
              <a:solidFill>
                <a:srgbClr val="000000"/>
              </a:solidFill>
              <a:latin typeface="Times New Roman" pitchFamily="16" charset="0"/>
              <a:ea typeface="ＭＳ Ｐ明朝" charset="-128"/>
            </a:endParaRPr>
          </a:p>
        </p:txBody>
      </p:sp>
      <p:sp>
        <p:nvSpPr>
          <p:cNvPr id="15667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5667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769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C594F57-D9CC-4686-87C6-E22A8F40FD39}" type="slidenum">
              <a:rPr lang="en-US" altLang="ja-JP" smtClean="0">
                <a:solidFill>
                  <a:srgbClr val="000000"/>
                </a:solidFill>
                <a:latin typeface="Times New Roman" pitchFamily="16" charset="0"/>
                <a:ea typeface="ＭＳ Ｐ明朝" charset="-128"/>
              </a:rPr>
              <a:pPr eaLnBrk="1"/>
              <a:t>16</a:t>
            </a:fld>
            <a:endParaRPr lang="en-US" altLang="ja-JP" smtClean="0">
              <a:solidFill>
                <a:srgbClr val="000000"/>
              </a:solidFill>
              <a:latin typeface="Times New Roman" pitchFamily="16" charset="0"/>
              <a:ea typeface="ＭＳ Ｐ明朝" charset="-128"/>
            </a:endParaRPr>
          </a:p>
        </p:txBody>
      </p:sp>
      <p:sp>
        <p:nvSpPr>
          <p:cNvPr id="15769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5770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872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1129516-00BF-4E5F-90AF-8DDDF2BFE708}" type="slidenum">
              <a:rPr lang="en-US" altLang="ja-JP" smtClean="0">
                <a:solidFill>
                  <a:srgbClr val="000000"/>
                </a:solidFill>
                <a:latin typeface="Times New Roman" pitchFamily="16" charset="0"/>
                <a:ea typeface="ＭＳ Ｐ明朝" charset="-128"/>
              </a:rPr>
              <a:pPr eaLnBrk="1"/>
              <a:t>17</a:t>
            </a:fld>
            <a:endParaRPr lang="en-US" altLang="ja-JP" smtClean="0">
              <a:solidFill>
                <a:srgbClr val="000000"/>
              </a:solidFill>
              <a:latin typeface="Times New Roman" pitchFamily="16" charset="0"/>
              <a:ea typeface="ＭＳ Ｐ明朝" charset="-128"/>
            </a:endParaRPr>
          </a:p>
        </p:txBody>
      </p:sp>
      <p:sp>
        <p:nvSpPr>
          <p:cNvPr id="15872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5872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974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001B6C5-9895-48CD-BE9F-021BF7DEA843}" type="slidenum">
              <a:rPr lang="en-US" altLang="ja-JP" smtClean="0">
                <a:solidFill>
                  <a:srgbClr val="000000"/>
                </a:solidFill>
                <a:latin typeface="Times New Roman" pitchFamily="16" charset="0"/>
                <a:ea typeface="ＭＳ Ｐ明朝" charset="-128"/>
              </a:rPr>
              <a:pPr eaLnBrk="1"/>
              <a:t>18</a:t>
            </a:fld>
            <a:endParaRPr lang="en-US" altLang="ja-JP" smtClean="0">
              <a:solidFill>
                <a:srgbClr val="000000"/>
              </a:solidFill>
              <a:latin typeface="Times New Roman" pitchFamily="16" charset="0"/>
              <a:ea typeface="ＭＳ Ｐ明朝" charset="-128"/>
            </a:endParaRPr>
          </a:p>
        </p:txBody>
      </p:sp>
      <p:sp>
        <p:nvSpPr>
          <p:cNvPr id="15974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5974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077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A2990A3-7914-45CB-A5EB-2A8C180B6AA2}" type="slidenum">
              <a:rPr lang="en-US" altLang="ja-JP" smtClean="0">
                <a:solidFill>
                  <a:srgbClr val="000000"/>
                </a:solidFill>
                <a:latin typeface="Times New Roman" pitchFamily="16" charset="0"/>
                <a:ea typeface="ＭＳ Ｐ明朝" charset="-128"/>
              </a:rPr>
              <a:pPr eaLnBrk="1"/>
              <a:t>19</a:t>
            </a:fld>
            <a:endParaRPr lang="en-US" altLang="ja-JP" smtClean="0">
              <a:solidFill>
                <a:srgbClr val="000000"/>
              </a:solidFill>
              <a:latin typeface="Times New Roman" pitchFamily="16" charset="0"/>
              <a:ea typeface="ＭＳ Ｐ明朝" charset="-128"/>
            </a:endParaRPr>
          </a:p>
        </p:txBody>
      </p:sp>
      <p:sp>
        <p:nvSpPr>
          <p:cNvPr id="16077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6077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6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E908160-D551-4F97-8F74-BD5613F6488D}" type="slidenum">
              <a:rPr lang="en-US" altLang="ja-JP" smtClean="0">
                <a:solidFill>
                  <a:srgbClr val="000000"/>
                </a:solidFill>
                <a:latin typeface="Times New Roman" pitchFamily="16" charset="0"/>
                <a:ea typeface="ＭＳ Ｐ明朝" charset="-128"/>
              </a:rPr>
              <a:pPr eaLnBrk="1"/>
              <a:t>2</a:t>
            </a:fld>
            <a:endParaRPr lang="en-US" altLang="ja-JP" smtClean="0">
              <a:solidFill>
                <a:srgbClr val="000000"/>
              </a:solidFill>
              <a:latin typeface="Times New Roman" pitchFamily="16" charset="0"/>
              <a:ea typeface="ＭＳ Ｐ明朝" charset="-128"/>
            </a:endParaRPr>
          </a:p>
        </p:txBody>
      </p:sp>
      <p:sp>
        <p:nvSpPr>
          <p:cNvPr id="14336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4336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179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B4751E1-7BCA-4645-9D22-783A6F9E407C}" type="slidenum">
              <a:rPr lang="en-US" altLang="ja-JP" smtClean="0">
                <a:solidFill>
                  <a:srgbClr val="000000"/>
                </a:solidFill>
                <a:latin typeface="Times New Roman" pitchFamily="16" charset="0"/>
                <a:ea typeface="ＭＳ Ｐ明朝" charset="-128"/>
              </a:rPr>
              <a:pPr eaLnBrk="1"/>
              <a:t>20</a:t>
            </a:fld>
            <a:endParaRPr lang="en-US" altLang="ja-JP" smtClean="0">
              <a:solidFill>
                <a:srgbClr val="000000"/>
              </a:solidFill>
              <a:latin typeface="Times New Roman" pitchFamily="16" charset="0"/>
              <a:ea typeface="ＭＳ Ｐ明朝" charset="-128"/>
            </a:endParaRPr>
          </a:p>
        </p:txBody>
      </p:sp>
      <p:sp>
        <p:nvSpPr>
          <p:cNvPr id="16179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6179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281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6E29B28-1F4A-421D-982D-45A7908EDBD1}" type="slidenum">
              <a:rPr lang="en-US" altLang="ja-JP" smtClean="0">
                <a:solidFill>
                  <a:srgbClr val="000000"/>
                </a:solidFill>
                <a:latin typeface="Times New Roman" pitchFamily="16" charset="0"/>
                <a:ea typeface="ＭＳ Ｐ明朝" charset="-128"/>
              </a:rPr>
              <a:pPr eaLnBrk="1"/>
              <a:t>21</a:t>
            </a:fld>
            <a:endParaRPr lang="en-US" altLang="ja-JP" smtClean="0">
              <a:solidFill>
                <a:srgbClr val="000000"/>
              </a:solidFill>
              <a:latin typeface="Times New Roman" pitchFamily="16" charset="0"/>
              <a:ea typeface="ＭＳ Ｐ明朝" charset="-128"/>
            </a:endParaRPr>
          </a:p>
        </p:txBody>
      </p:sp>
      <p:sp>
        <p:nvSpPr>
          <p:cNvPr id="16281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6282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4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B5153C0-5529-4440-85CC-CED26C7481C1}" type="slidenum">
              <a:rPr lang="en-US" altLang="ja-JP" smtClean="0">
                <a:solidFill>
                  <a:srgbClr val="000000"/>
                </a:solidFill>
                <a:latin typeface="Times New Roman" pitchFamily="16" charset="0"/>
                <a:ea typeface="ＭＳ Ｐ明朝" charset="-128"/>
              </a:rPr>
              <a:pPr eaLnBrk="1"/>
              <a:t>22</a:t>
            </a:fld>
            <a:endParaRPr lang="en-US" altLang="ja-JP" smtClean="0">
              <a:solidFill>
                <a:srgbClr val="000000"/>
              </a:solidFill>
              <a:latin typeface="Times New Roman" pitchFamily="16" charset="0"/>
              <a:ea typeface="ＭＳ Ｐ明朝" charset="-128"/>
            </a:endParaRPr>
          </a:p>
        </p:txBody>
      </p:sp>
      <p:sp>
        <p:nvSpPr>
          <p:cNvPr id="16384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6384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486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CEAB277-9EF6-4E08-96AF-37DC3620D5DB}" type="slidenum">
              <a:rPr lang="en-US" altLang="ja-JP" smtClean="0">
                <a:solidFill>
                  <a:srgbClr val="000000"/>
                </a:solidFill>
                <a:latin typeface="Times New Roman" pitchFamily="16" charset="0"/>
                <a:ea typeface="ＭＳ Ｐ明朝" charset="-128"/>
              </a:rPr>
              <a:pPr eaLnBrk="1"/>
              <a:t>23</a:t>
            </a:fld>
            <a:endParaRPr lang="en-US" altLang="ja-JP" smtClean="0">
              <a:solidFill>
                <a:srgbClr val="000000"/>
              </a:solidFill>
              <a:latin typeface="Times New Roman" pitchFamily="16" charset="0"/>
              <a:ea typeface="ＭＳ Ｐ明朝" charset="-128"/>
            </a:endParaRPr>
          </a:p>
        </p:txBody>
      </p:sp>
      <p:sp>
        <p:nvSpPr>
          <p:cNvPr id="16486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6486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589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B78CFF0-5F42-444A-AFE3-DA2BDBF6AFDB}" type="slidenum">
              <a:rPr lang="en-US" altLang="ja-JP" smtClean="0">
                <a:solidFill>
                  <a:srgbClr val="000000"/>
                </a:solidFill>
                <a:latin typeface="Times New Roman" pitchFamily="16" charset="0"/>
                <a:ea typeface="ＭＳ Ｐ明朝" charset="-128"/>
              </a:rPr>
              <a:pPr eaLnBrk="1"/>
              <a:t>24</a:t>
            </a:fld>
            <a:endParaRPr lang="en-US" altLang="ja-JP" smtClean="0">
              <a:solidFill>
                <a:srgbClr val="000000"/>
              </a:solidFill>
              <a:latin typeface="Times New Roman" pitchFamily="16" charset="0"/>
              <a:ea typeface="ＭＳ Ｐ明朝" charset="-128"/>
            </a:endParaRPr>
          </a:p>
        </p:txBody>
      </p:sp>
      <p:sp>
        <p:nvSpPr>
          <p:cNvPr id="16589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6589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691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BF46716-51CF-46AF-8E09-D89E45015B62}" type="slidenum">
              <a:rPr lang="en-US" altLang="ja-JP" smtClean="0">
                <a:solidFill>
                  <a:srgbClr val="000000"/>
                </a:solidFill>
                <a:latin typeface="Times New Roman" pitchFamily="16" charset="0"/>
                <a:ea typeface="ＭＳ Ｐ明朝" charset="-128"/>
              </a:rPr>
              <a:pPr eaLnBrk="1"/>
              <a:t>25</a:t>
            </a:fld>
            <a:endParaRPr lang="en-US" altLang="ja-JP" smtClean="0">
              <a:solidFill>
                <a:srgbClr val="000000"/>
              </a:solidFill>
              <a:latin typeface="Times New Roman" pitchFamily="16" charset="0"/>
              <a:ea typeface="ＭＳ Ｐ明朝" charset="-128"/>
            </a:endParaRPr>
          </a:p>
        </p:txBody>
      </p:sp>
      <p:sp>
        <p:nvSpPr>
          <p:cNvPr id="16691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6691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793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629C15F-C912-4480-9827-A548AB8758B5}" type="slidenum">
              <a:rPr lang="en-US" altLang="ja-JP" smtClean="0">
                <a:solidFill>
                  <a:srgbClr val="000000"/>
                </a:solidFill>
                <a:latin typeface="Times New Roman" pitchFamily="16" charset="0"/>
                <a:ea typeface="ＭＳ Ｐ明朝" charset="-128"/>
              </a:rPr>
              <a:pPr eaLnBrk="1"/>
              <a:t>26</a:t>
            </a:fld>
            <a:endParaRPr lang="en-US" altLang="ja-JP" smtClean="0">
              <a:solidFill>
                <a:srgbClr val="000000"/>
              </a:solidFill>
              <a:latin typeface="Times New Roman" pitchFamily="16" charset="0"/>
              <a:ea typeface="ＭＳ Ｐ明朝" charset="-128"/>
            </a:endParaRPr>
          </a:p>
        </p:txBody>
      </p:sp>
      <p:sp>
        <p:nvSpPr>
          <p:cNvPr id="16793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6794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896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A094F80-7593-4900-99AC-9CDED38C854A}" type="slidenum">
              <a:rPr lang="en-US" altLang="ja-JP" smtClean="0">
                <a:solidFill>
                  <a:srgbClr val="000000"/>
                </a:solidFill>
                <a:latin typeface="Times New Roman" pitchFamily="16" charset="0"/>
                <a:ea typeface="ＭＳ Ｐ明朝" charset="-128"/>
              </a:rPr>
              <a:pPr eaLnBrk="1"/>
              <a:t>27</a:t>
            </a:fld>
            <a:endParaRPr lang="en-US" altLang="ja-JP" smtClean="0">
              <a:solidFill>
                <a:srgbClr val="000000"/>
              </a:solidFill>
              <a:latin typeface="Times New Roman" pitchFamily="16" charset="0"/>
              <a:ea typeface="ＭＳ Ｐ明朝" charset="-128"/>
            </a:endParaRPr>
          </a:p>
        </p:txBody>
      </p:sp>
      <p:sp>
        <p:nvSpPr>
          <p:cNvPr id="16896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6896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998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66E27CF-9205-4AFC-920E-66C877AF365A}" type="slidenum">
              <a:rPr lang="en-US" altLang="ja-JP" smtClean="0">
                <a:solidFill>
                  <a:srgbClr val="000000"/>
                </a:solidFill>
                <a:latin typeface="Times New Roman" pitchFamily="16" charset="0"/>
                <a:ea typeface="ＭＳ Ｐ明朝" charset="-128"/>
              </a:rPr>
              <a:pPr eaLnBrk="1"/>
              <a:t>28</a:t>
            </a:fld>
            <a:endParaRPr lang="en-US" altLang="ja-JP" smtClean="0">
              <a:solidFill>
                <a:srgbClr val="000000"/>
              </a:solidFill>
              <a:latin typeface="Times New Roman" pitchFamily="16" charset="0"/>
              <a:ea typeface="ＭＳ Ｐ明朝" charset="-128"/>
            </a:endParaRPr>
          </a:p>
        </p:txBody>
      </p:sp>
      <p:sp>
        <p:nvSpPr>
          <p:cNvPr id="16998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6998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101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F525515-4C8E-4BAC-9CE0-E25147044440}" type="slidenum">
              <a:rPr lang="en-US" altLang="ja-JP" smtClean="0">
                <a:solidFill>
                  <a:srgbClr val="000000"/>
                </a:solidFill>
                <a:latin typeface="Times New Roman" pitchFamily="16" charset="0"/>
                <a:ea typeface="ＭＳ Ｐ明朝" charset="-128"/>
              </a:rPr>
              <a:pPr eaLnBrk="1"/>
              <a:t>29</a:t>
            </a:fld>
            <a:endParaRPr lang="en-US" altLang="ja-JP" smtClean="0">
              <a:solidFill>
                <a:srgbClr val="000000"/>
              </a:solidFill>
              <a:latin typeface="Times New Roman" pitchFamily="16" charset="0"/>
              <a:ea typeface="ＭＳ Ｐ明朝" charset="-128"/>
            </a:endParaRPr>
          </a:p>
        </p:txBody>
      </p:sp>
      <p:sp>
        <p:nvSpPr>
          <p:cNvPr id="17101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7101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438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CB400D7-75EF-49DE-B5D7-6406AB56A9D8}" type="slidenum">
              <a:rPr lang="en-US" altLang="ja-JP" smtClean="0">
                <a:solidFill>
                  <a:srgbClr val="000000"/>
                </a:solidFill>
                <a:latin typeface="Times New Roman" pitchFamily="16" charset="0"/>
                <a:ea typeface="ＭＳ Ｐ明朝" charset="-128"/>
              </a:rPr>
              <a:pPr eaLnBrk="1"/>
              <a:t>3</a:t>
            </a:fld>
            <a:endParaRPr lang="en-US" altLang="ja-JP" smtClean="0">
              <a:solidFill>
                <a:srgbClr val="000000"/>
              </a:solidFill>
              <a:latin typeface="Times New Roman" pitchFamily="16" charset="0"/>
              <a:ea typeface="ＭＳ Ｐ明朝" charset="-128"/>
            </a:endParaRPr>
          </a:p>
        </p:txBody>
      </p:sp>
      <p:sp>
        <p:nvSpPr>
          <p:cNvPr id="14438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4438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203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BB99F13-5CB0-4199-9526-0C534D5B4C18}" type="slidenum">
              <a:rPr lang="en-US" altLang="ja-JP" smtClean="0">
                <a:solidFill>
                  <a:srgbClr val="000000"/>
                </a:solidFill>
                <a:latin typeface="Times New Roman" pitchFamily="16" charset="0"/>
                <a:ea typeface="ＭＳ Ｐ明朝" charset="-128"/>
              </a:rPr>
              <a:pPr eaLnBrk="1"/>
              <a:t>30</a:t>
            </a:fld>
            <a:endParaRPr lang="en-US" altLang="ja-JP" smtClean="0">
              <a:solidFill>
                <a:srgbClr val="000000"/>
              </a:solidFill>
              <a:latin typeface="Times New Roman" pitchFamily="16" charset="0"/>
              <a:ea typeface="ＭＳ Ｐ明朝" charset="-128"/>
            </a:endParaRPr>
          </a:p>
        </p:txBody>
      </p:sp>
      <p:sp>
        <p:nvSpPr>
          <p:cNvPr id="17203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7203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305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0A38902-175C-4FC2-845E-0561DBA1BA09}" type="slidenum">
              <a:rPr lang="en-US" altLang="ja-JP" smtClean="0">
                <a:solidFill>
                  <a:srgbClr val="000000"/>
                </a:solidFill>
                <a:latin typeface="Times New Roman" pitchFamily="16" charset="0"/>
                <a:ea typeface="ＭＳ Ｐ明朝" charset="-128"/>
              </a:rPr>
              <a:pPr eaLnBrk="1"/>
              <a:t>31</a:t>
            </a:fld>
            <a:endParaRPr lang="en-US" altLang="ja-JP" smtClean="0">
              <a:solidFill>
                <a:srgbClr val="000000"/>
              </a:solidFill>
              <a:latin typeface="Times New Roman" pitchFamily="16" charset="0"/>
              <a:ea typeface="ＭＳ Ｐ明朝" charset="-128"/>
            </a:endParaRPr>
          </a:p>
        </p:txBody>
      </p:sp>
      <p:sp>
        <p:nvSpPr>
          <p:cNvPr id="17305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7306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8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1CDACF0-0807-488C-B18D-FD43A52488E5}" type="slidenum">
              <a:rPr lang="en-US" altLang="ja-JP" smtClean="0">
                <a:solidFill>
                  <a:srgbClr val="000000"/>
                </a:solidFill>
                <a:latin typeface="Times New Roman" pitchFamily="16" charset="0"/>
                <a:ea typeface="ＭＳ Ｐ明朝" charset="-128"/>
              </a:rPr>
              <a:pPr eaLnBrk="1"/>
              <a:t>32</a:t>
            </a:fld>
            <a:endParaRPr lang="en-US" altLang="ja-JP" smtClean="0">
              <a:solidFill>
                <a:srgbClr val="000000"/>
              </a:solidFill>
              <a:latin typeface="Times New Roman" pitchFamily="16" charset="0"/>
              <a:ea typeface="ＭＳ Ｐ明朝" charset="-128"/>
            </a:endParaRPr>
          </a:p>
        </p:txBody>
      </p:sp>
      <p:sp>
        <p:nvSpPr>
          <p:cNvPr id="17408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7408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510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FDDA9FE-D361-4C50-BAB4-19FBFE0E03A5}" type="slidenum">
              <a:rPr lang="en-US" altLang="ja-JP" smtClean="0">
                <a:solidFill>
                  <a:srgbClr val="000000"/>
                </a:solidFill>
                <a:latin typeface="Times New Roman" pitchFamily="16" charset="0"/>
                <a:ea typeface="ＭＳ Ｐ明朝" charset="-128"/>
              </a:rPr>
              <a:pPr eaLnBrk="1"/>
              <a:t>33</a:t>
            </a:fld>
            <a:endParaRPr lang="en-US" altLang="ja-JP" smtClean="0">
              <a:solidFill>
                <a:srgbClr val="000000"/>
              </a:solidFill>
              <a:latin typeface="Times New Roman" pitchFamily="16" charset="0"/>
              <a:ea typeface="ＭＳ Ｐ明朝" charset="-128"/>
            </a:endParaRPr>
          </a:p>
        </p:txBody>
      </p:sp>
      <p:sp>
        <p:nvSpPr>
          <p:cNvPr id="17510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7510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613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9FED17F-2AD2-4598-B3F8-AF082B0B3A6F}" type="slidenum">
              <a:rPr lang="en-US" altLang="ja-JP" smtClean="0">
                <a:solidFill>
                  <a:srgbClr val="000000"/>
                </a:solidFill>
                <a:latin typeface="Times New Roman" pitchFamily="16" charset="0"/>
                <a:ea typeface="ＭＳ Ｐ明朝" charset="-128"/>
              </a:rPr>
              <a:pPr eaLnBrk="1"/>
              <a:t>34</a:t>
            </a:fld>
            <a:endParaRPr lang="en-US" altLang="ja-JP" smtClean="0">
              <a:solidFill>
                <a:srgbClr val="000000"/>
              </a:solidFill>
              <a:latin typeface="Times New Roman" pitchFamily="16" charset="0"/>
              <a:ea typeface="ＭＳ Ｐ明朝" charset="-128"/>
            </a:endParaRPr>
          </a:p>
        </p:txBody>
      </p:sp>
      <p:sp>
        <p:nvSpPr>
          <p:cNvPr id="17613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7613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715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91E104C-5817-4ECD-BAEA-611CC523F21D}" type="slidenum">
              <a:rPr lang="en-US" altLang="ja-JP" smtClean="0">
                <a:solidFill>
                  <a:srgbClr val="000000"/>
                </a:solidFill>
                <a:latin typeface="Times New Roman" pitchFamily="16" charset="0"/>
                <a:ea typeface="ＭＳ Ｐ明朝" charset="-128"/>
              </a:rPr>
              <a:pPr eaLnBrk="1"/>
              <a:t>35</a:t>
            </a:fld>
            <a:endParaRPr lang="en-US" altLang="ja-JP" smtClean="0">
              <a:solidFill>
                <a:srgbClr val="000000"/>
              </a:solidFill>
              <a:latin typeface="Times New Roman" pitchFamily="16" charset="0"/>
              <a:ea typeface="ＭＳ Ｐ明朝" charset="-128"/>
            </a:endParaRPr>
          </a:p>
        </p:txBody>
      </p:sp>
      <p:sp>
        <p:nvSpPr>
          <p:cNvPr id="17715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7715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817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DFFA582-2B43-4E5A-B0D7-E0B9E06322D0}" type="slidenum">
              <a:rPr lang="en-US" altLang="ja-JP" smtClean="0">
                <a:solidFill>
                  <a:srgbClr val="000000"/>
                </a:solidFill>
                <a:latin typeface="Times New Roman" pitchFamily="16" charset="0"/>
                <a:ea typeface="ＭＳ Ｐ明朝" charset="-128"/>
              </a:rPr>
              <a:pPr eaLnBrk="1"/>
              <a:t>36</a:t>
            </a:fld>
            <a:endParaRPr lang="en-US" altLang="ja-JP" smtClean="0">
              <a:solidFill>
                <a:srgbClr val="000000"/>
              </a:solidFill>
              <a:latin typeface="Times New Roman" pitchFamily="16" charset="0"/>
              <a:ea typeface="ＭＳ Ｐ明朝" charset="-128"/>
            </a:endParaRPr>
          </a:p>
        </p:txBody>
      </p:sp>
      <p:sp>
        <p:nvSpPr>
          <p:cNvPr id="17817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7818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920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274C4F6-DC8F-40CB-A41F-5747E9C08323}" type="slidenum">
              <a:rPr lang="en-US" altLang="ja-JP" smtClean="0">
                <a:solidFill>
                  <a:srgbClr val="000000"/>
                </a:solidFill>
                <a:latin typeface="Times New Roman" pitchFamily="16" charset="0"/>
                <a:ea typeface="ＭＳ Ｐ明朝" charset="-128"/>
              </a:rPr>
              <a:pPr eaLnBrk="1"/>
              <a:t>37</a:t>
            </a:fld>
            <a:endParaRPr lang="en-US" altLang="ja-JP" smtClean="0">
              <a:solidFill>
                <a:srgbClr val="000000"/>
              </a:solidFill>
              <a:latin typeface="Times New Roman" pitchFamily="16" charset="0"/>
              <a:ea typeface="ＭＳ Ｐ明朝" charset="-128"/>
            </a:endParaRPr>
          </a:p>
        </p:txBody>
      </p:sp>
      <p:sp>
        <p:nvSpPr>
          <p:cNvPr id="17920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7920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022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AF3DCF6-4D74-4444-BEC9-A26D7E967B8A}" type="slidenum">
              <a:rPr lang="en-US" altLang="ja-JP" smtClean="0">
                <a:solidFill>
                  <a:srgbClr val="000000"/>
                </a:solidFill>
                <a:latin typeface="Times New Roman" pitchFamily="16" charset="0"/>
                <a:ea typeface="ＭＳ Ｐ明朝" charset="-128"/>
              </a:rPr>
              <a:pPr eaLnBrk="1"/>
              <a:t>38</a:t>
            </a:fld>
            <a:endParaRPr lang="en-US" altLang="ja-JP" smtClean="0">
              <a:solidFill>
                <a:srgbClr val="000000"/>
              </a:solidFill>
              <a:latin typeface="Times New Roman" pitchFamily="16" charset="0"/>
              <a:ea typeface="ＭＳ Ｐ明朝" charset="-128"/>
            </a:endParaRPr>
          </a:p>
        </p:txBody>
      </p:sp>
      <p:sp>
        <p:nvSpPr>
          <p:cNvPr id="18022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8022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125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73ADB68-2507-477E-A11C-69F009FE73FC}" type="slidenum">
              <a:rPr lang="en-US" altLang="ja-JP" smtClean="0">
                <a:solidFill>
                  <a:srgbClr val="000000"/>
                </a:solidFill>
                <a:latin typeface="Times New Roman" pitchFamily="16" charset="0"/>
                <a:ea typeface="ＭＳ Ｐ明朝" charset="-128"/>
              </a:rPr>
              <a:pPr eaLnBrk="1"/>
              <a:t>39</a:t>
            </a:fld>
            <a:endParaRPr lang="en-US" altLang="ja-JP" smtClean="0">
              <a:solidFill>
                <a:srgbClr val="000000"/>
              </a:solidFill>
              <a:latin typeface="Times New Roman" pitchFamily="16" charset="0"/>
              <a:ea typeface="ＭＳ Ｐ明朝" charset="-128"/>
            </a:endParaRPr>
          </a:p>
        </p:txBody>
      </p:sp>
      <p:sp>
        <p:nvSpPr>
          <p:cNvPr id="18125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8125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541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E1AD3BC-79F6-4946-9AB0-9B49188926E0}" type="slidenum">
              <a:rPr lang="en-US" altLang="ja-JP" smtClean="0">
                <a:solidFill>
                  <a:srgbClr val="000000"/>
                </a:solidFill>
                <a:latin typeface="Times New Roman" pitchFamily="16" charset="0"/>
                <a:ea typeface="ＭＳ Ｐ明朝" charset="-128"/>
              </a:rPr>
              <a:pPr eaLnBrk="1"/>
              <a:t>4</a:t>
            </a:fld>
            <a:endParaRPr lang="en-US" altLang="ja-JP" smtClean="0">
              <a:solidFill>
                <a:srgbClr val="000000"/>
              </a:solidFill>
              <a:latin typeface="Times New Roman" pitchFamily="16" charset="0"/>
              <a:ea typeface="ＭＳ Ｐ明朝" charset="-128"/>
            </a:endParaRPr>
          </a:p>
        </p:txBody>
      </p:sp>
      <p:sp>
        <p:nvSpPr>
          <p:cNvPr id="14541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4541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227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D40BCA6-81E5-4781-87CD-8F7FAFF2BE11}" type="slidenum">
              <a:rPr lang="en-US" altLang="ja-JP" smtClean="0">
                <a:solidFill>
                  <a:srgbClr val="000000"/>
                </a:solidFill>
                <a:latin typeface="Times New Roman" pitchFamily="16" charset="0"/>
                <a:ea typeface="ＭＳ Ｐ明朝" charset="-128"/>
              </a:rPr>
              <a:pPr eaLnBrk="1"/>
              <a:t>40</a:t>
            </a:fld>
            <a:endParaRPr lang="en-US" altLang="ja-JP" smtClean="0">
              <a:solidFill>
                <a:srgbClr val="000000"/>
              </a:solidFill>
              <a:latin typeface="Times New Roman" pitchFamily="16" charset="0"/>
              <a:ea typeface="ＭＳ Ｐ明朝" charset="-128"/>
            </a:endParaRPr>
          </a:p>
        </p:txBody>
      </p:sp>
      <p:sp>
        <p:nvSpPr>
          <p:cNvPr id="18227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8227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329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64A39BA-941D-46F4-9882-EC344AED8786}" type="slidenum">
              <a:rPr lang="en-US" altLang="ja-JP" smtClean="0">
                <a:solidFill>
                  <a:srgbClr val="000000"/>
                </a:solidFill>
                <a:latin typeface="Times New Roman" pitchFamily="16" charset="0"/>
                <a:ea typeface="ＭＳ Ｐ明朝" charset="-128"/>
              </a:rPr>
              <a:pPr eaLnBrk="1"/>
              <a:t>41</a:t>
            </a:fld>
            <a:endParaRPr lang="en-US" altLang="ja-JP" smtClean="0">
              <a:solidFill>
                <a:srgbClr val="000000"/>
              </a:solidFill>
              <a:latin typeface="Times New Roman" pitchFamily="16" charset="0"/>
              <a:ea typeface="ＭＳ Ｐ明朝" charset="-128"/>
            </a:endParaRPr>
          </a:p>
        </p:txBody>
      </p:sp>
      <p:sp>
        <p:nvSpPr>
          <p:cNvPr id="18329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8330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2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CDDF081-10ED-4D50-A065-19FC3213EE63}" type="slidenum">
              <a:rPr lang="en-US" altLang="ja-JP" smtClean="0">
                <a:solidFill>
                  <a:srgbClr val="000000"/>
                </a:solidFill>
                <a:latin typeface="Times New Roman" pitchFamily="16" charset="0"/>
                <a:ea typeface="ＭＳ Ｐ明朝" charset="-128"/>
              </a:rPr>
              <a:pPr eaLnBrk="1"/>
              <a:t>42</a:t>
            </a:fld>
            <a:endParaRPr lang="en-US" altLang="ja-JP" smtClean="0">
              <a:solidFill>
                <a:srgbClr val="000000"/>
              </a:solidFill>
              <a:latin typeface="Times New Roman" pitchFamily="16" charset="0"/>
              <a:ea typeface="ＭＳ Ｐ明朝" charset="-128"/>
            </a:endParaRPr>
          </a:p>
        </p:txBody>
      </p:sp>
      <p:sp>
        <p:nvSpPr>
          <p:cNvPr id="18432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8432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34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69C809B-14A2-4AED-8EC1-636D5BEC07F2}" type="slidenum">
              <a:rPr lang="en-US" altLang="ja-JP" smtClean="0">
                <a:solidFill>
                  <a:srgbClr val="000000"/>
                </a:solidFill>
                <a:latin typeface="Times New Roman" pitchFamily="16" charset="0"/>
                <a:ea typeface="ＭＳ Ｐ明朝" charset="-128"/>
              </a:rPr>
              <a:pPr eaLnBrk="1"/>
              <a:t>43</a:t>
            </a:fld>
            <a:endParaRPr lang="en-US" altLang="ja-JP" smtClean="0">
              <a:solidFill>
                <a:srgbClr val="000000"/>
              </a:solidFill>
              <a:latin typeface="Times New Roman" pitchFamily="16" charset="0"/>
              <a:ea typeface="ＭＳ Ｐ明朝" charset="-128"/>
            </a:endParaRPr>
          </a:p>
        </p:txBody>
      </p:sp>
      <p:sp>
        <p:nvSpPr>
          <p:cNvPr id="18534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8534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637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86EAA5B-B5DF-4FA3-8E06-1EEB85BF3A26}" type="slidenum">
              <a:rPr lang="en-US" altLang="ja-JP" smtClean="0">
                <a:solidFill>
                  <a:srgbClr val="000000"/>
                </a:solidFill>
                <a:latin typeface="Times New Roman" pitchFamily="16" charset="0"/>
                <a:ea typeface="ＭＳ Ｐ明朝" charset="-128"/>
              </a:rPr>
              <a:pPr eaLnBrk="1"/>
              <a:t>44</a:t>
            </a:fld>
            <a:endParaRPr lang="en-US" altLang="ja-JP" smtClean="0">
              <a:solidFill>
                <a:srgbClr val="000000"/>
              </a:solidFill>
              <a:latin typeface="Times New Roman" pitchFamily="16" charset="0"/>
              <a:ea typeface="ＭＳ Ｐ明朝" charset="-128"/>
            </a:endParaRPr>
          </a:p>
        </p:txBody>
      </p:sp>
      <p:sp>
        <p:nvSpPr>
          <p:cNvPr id="18637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8637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739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6EBE421-D590-4841-B59C-1FB16C2C2366}" type="slidenum">
              <a:rPr lang="en-US" altLang="ja-JP" smtClean="0">
                <a:solidFill>
                  <a:srgbClr val="000000"/>
                </a:solidFill>
                <a:latin typeface="Times New Roman" pitchFamily="16" charset="0"/>
                <a:ea typeface="ＭＳ Ｐ明朝" charset="-128"/>
              </a:rPr>
              <a:pPr eaLnBrk="1"/>
              <a:t>45</a:t>
            </a:fld>
            <a:endParaRPr lang="en-US" altLang="ja-JP" smtClean="0">
              <a:solidFill>
                <a:srgbClr val="000000"/>
              </a:solidFill>
              <a:latin typeface="Times New Roman" pitchFamily="16" charset="0"/>
              <a:ea typeface="ＭＳ Ｐ明朝" charset="-128"/>
            </a:endParaRPr>
          </a:p>
        </p:txBody>
      </p:sp>
      <p:sp>
        <p:nvSpPr>
          <p:cNvPr id="187395" name="Rectangle 1"/>
          <p:cNvSpPr>
            <a:spLocks noChangeArrowheads="1" noTextEdit="1"/>
          </p:cNvSpPr>
          <p:nvPr>
            <p:ph type="sldImg"/>
          </p:nvPr>
        </p:nvSpPr>
        <p:spPr>
          <a:xfrm>
            <a:off x="1108075" y="812800"/>
            <a:ext cx="5335588" cy="4002088"/>
          </a:xfrm>
          <a:solidFill>
            <a:srgbClr val="FFFFFF"/>
          </a:solidFill>
          <a:ln>
            <a:solidFill>
              <a:srgbClr val="000000"/>
            </a:solidFill>
            <a:miter lim="800000"/>
            <a:headEnd/>
            <a:tailEnd/>
          </a:ln>
        </p:spPr>
      </p:sp>
      <p:sp>
        <p:nvSpPr>
          <p:cNvPr id="187396" name="Rectangle 2"/>
          <p:cNvSpPr>
            <a:spLocks noChangeArrowheads="1"/>
          </p:cNvSpPr>
          <p:nvPr>
            <p:ph type="body" idx="1"/>
          </p:nvPr>
        </p:nvSpPr>
        <p:spPr>
          <a:xfrm>
            <a:off x="755650" y="5078413"/>
            <a:ext cx="6042025" cy="48053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841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D4E8298-2527-46ED-BBA0-54D259E71DBC}" type="slidenum">
              <a:rPr lang="en-US" altLang="ja-JP" smtClean="0">
                <a:solidFill>
                  <a:srgbClr val="000000"/>
                </a:solidFill>
                <a:latin typeface="Times New Roman" pitchFamily="16" charset="0"/>
                <a:ea typeface="ＭＳ Ｐ明朝" charset="-128"/>
              </a:rPr>
              <a:pPr eaLnBrk="1"/>
              <a:t>46</a:t>
            </a:fld>
            <a:endParaRPr lang="en-US" altLang="ja-JP" smtClean="0">
              <a:solidFill>
                <a:srgbClr val="000000"/>
              </a:solidFill>
              <a:latin typeface="Times New Roman" pitchFamily="16" charset="0"/>
              <a:ea typeface="ＭＳ Ｐ明朝" charset="-128"/>
            </a:endParaRPr>
          </a:p>
        </p:txBody>
      </p:sp>
      <p:sp>
        <p:nvSpPr>
          <p:cNvPr id="18841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8842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944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66A4AEC-B9C4-4768-9D77-9BB41CE14E73}" type="slidenum">
              <a:rPr lang="en-US" altLang="ja-JP" smtClean="0">
                <a:solidFill>
                  <a:srgbClr val="000000"/>
                </a:solidFill>
                <a:latin typeface="Times New Roman" pitchFamily="16" charset="0"/>
                <a:ea typeface="ＭＳ Ｐ明朝" charset="-128"/>
              </a:rPr>
              <a:pPr eaLnBrk="1"/>
              <a:t>47</a:t>
            </a:fld>
            <a:endParaRPr lang="en-US" altLang="ja-JP" smtClean="0">
              <a:solidFill>
                <a:srgbClr val="000000"/>
              </a:solidFill>
              <a:latin typeface="Times New Roman" pitchFamily="16" charset="0"/>
              <a:ea typeface="ＭＳ Ｐ明朝" charset="-128"/>
            </a:endParaRPr>
          </a:p>
        </p:txBody>
      </p:sp>
      <p:sp>
        <p:nvSpPr>
          <p:cNvPr id="18944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8944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046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7A62686-1CC6-432F-883A-4B8DC64E7065}" type="slidenum">
              <a:rPr lang="en-US" altLang="ja-JP" smtClean="0">
                <a:solidFill>
                  <a:srgbClr val="000000"/>
                </a:solidFill>
                <a:latin typeface="Times New Roman" pitchFamily="16" charset="0"/>
                <a:ea typeface="ＭＳ Ｐ明朝" charset="-128"/>
              </a:rPr>
              <a:pPr eaLnBrk="1"/>
              <a:t>48</a:t>
            </a:fld>
            <a:endParaRPr lang="en-US" altLang="ja-JP" smtClean="0">
              <a:solidFill>
                <a:srgbClr val="000000"/>
              </a:solidFill>
              <a:latin typeface="Times New Roman" pitchFamily="16" charset="0"/>
              <a:ea typeface="ＭＳ Ｐ明朝" charset="-128"/>
            </a:endParaRPr>
          </a:p>
        </p:txBody>
      </p:sp>
      <p:sp>
        <p:nvSpPr>
          <p:cNvPr id="19046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9046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149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2AB6945-2A13-4FB4-B08C-3ABD8F2BBFB3}" type="slidenum">
              <a:rPr lang="en-US" altLang="ja-JP" smtClean="0">
                <a:solidFill>
                  <a:srgbClr val="000000"/>
                </a:solidFill>
                <a:latin typeface="Times New Roman" pitchFamily="16" charset="0"/>
                <a:ea typeface="ＭＳ Ｐ明朝" charset="-128"/>
              </a:rPr>
              <a:pPr eaLnBrk="1"/>
              <a:t>49</a:t>
            </a:fld>
            <a:endParaRPr lang="en-US" altLang="ja-JP" smtClean="0">
              <a:solidFill>
                <a:srgbClr val="000000"/>
              </a:solidFill>
              <a:latin typeface="Times New Roman" pitchFamily="16" charset="0"/>
              <a:ea typeface="ＭＳ Ｐ明朝" charset="-128"/>
            </a:endParaRPr>
          </a:p>
        </p:txBody>
      </p:sp>
      <p:sp>
        <p:nvSpPr>
          <p:cNvPr id="19149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9149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643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B094A5D-50BE-45A0-9CF5-EF7B61B73DBF}" type="slidenum">
              <a:rPr lang="en-US" altLang="ja-JP" smtClean="0">
                <a:solidFill>
                  <a:srgbClr val="000000"/>
                </a:solidFill>
                <a:latin typeface="Times New Roman" pitchFamily="16" charset="0"/>
                <a:ea typeface="ＭＳ Ｐ明朝" charset="-128"/>
              </a:rPr>
              <a:pPr eaLnBrk="1"/>
              <a:t>5</a:t>
            </a:fld>
            <a:endParaRPr lang="en-US" altLang="ja-JP" smtClean="0">
              <a:solidFill>
                <a:srgbClr val="000000"/>
              </a:solidFill>
              <a:latin typeface="Times New Roman" pitchFamily="16" charset="0"/>
              <a:ea typeface="ＭＳ Ｐ明朝" charset="-128"/>
            </a:endParaRPr>
          </a:p>
        </p:txBody>
      </p:sp>
      <p:sp>
        <p:nvSpPr>
          <p:cNvPr id="14643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4643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251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1DE616B-E4C2-47A4-B0D1-E41E269505EF}" type="slidenum">
              <a:rPr lang="en-US" altLang="ja-JP" smtClean="0">
                <a:solidFill>
                  <a:srgbClr val="000000"/>
                </a:solidFill>
                <a:latin typeface="Times New Roman" pitchFamily="16" charset="0"/>
                <a:ea typeface="ＭＳ Ｐ明朝" charset="-128"/>
              </a:rPr>
              <a:pPr eaLnBrk="1"/>
              <a:t>50</a:t>
            </a:fld>
            <a:endParaRPr lang="en-US" altLang="ja-JP" smtClean="0">
              <a:solidFill>
                <a:srgbClr val="000000"/>
              </a:solidFill>
              <a:latin typeface="Times New Roman" pitchFamily="16" charset="0"/>
              <a:ea typeface="ＭＳ Ｐ明朝" charset="-128"/>
            </a:endParaRPr>
          </a:p>
        </p:txBody>
      </p:sp>
      <p:sp>
        <p:nvSpPr>
          <p:cNvPr id="19251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9251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353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BFB31AB-6BE1-4607-9AE1-A352BE6789B7}" type="slidenum">
              <a:rPr lang="en-US" altLang="ja-JP" smtClean="0">
                <a:solidFill>
                  <a:srgbClr val="000000"/>
                </a:solidFill>
                <a:latin typeface="Times New Roman" pitchFamily="16" charset="0"/>
                <a:ea typeface="ＭＳ Ｐ明朝" charset="-128"/>
              </a:rPr>
              <a:pPr eaLnBrk="1"/>
              <a:t>51</a:t>
            </a:fld>
            <a:endParaRPr lang="en-US" altLang="ja-JP" smtClean="0">
              <a:solidFill>
                <a:srgbClr val="000000"/>
              </a:solidFill>
              <a:latin typeface="Times New Roman" pitchFamily="16" charset="0"/>
              <a:ea typeface="ＭＳ Ｐ明朝" charset="-128"/>
            </a:endParaRPr>
          </a:p>
        </p:txBody>
      </p:sp>
      <p:sp>
        <p:nvSpPr>
          <p:cNvPr id="19353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9354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6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666784C-C80B-4914-838F-2FA1E699AD0C}" type="slidenum">
              <a:rPr lang="en-US" altLang="ja-JP" smtClean="0">
                <a:solidFill>
                  <a:srgbClr val="000000"/>
                </a:solidFill>
                <a:latin typeface="Times New Roman" pitchFamily="16" charset="0"/>
                <a:ea typeface="ＭＳ Ｐ明朝" charset="-128"/>
              </a:rPr>
              <a:pPr eaLnBrk="1"/>
              <a:t>52</a:t>
            </a:fld>
            <a:endParaRPr lang="en-US" altLang="ja-JP" smtClean="0">
              <a:solidFill>
                <a:srgbClr val="000000"/>
              </a:solidFill>
              <a:latin typeface="Times New Roman" pitchFamily="16" charset="0"/>
              <a:ea typeface="ＭＳ Ｐ明朝" charset="-128"/>
            </a:endParaRPr>
          </a:p>
        </p:txBody>
      </p:sp>
      <p:sp>
        <p:nvSpPr>
          <p:cNvPr id="19456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9456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558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041526E-CB02-46A9-8312-340FE42EC14A}" type="slidenum">
              <a:rPr lang="en-US" altLang="ja-JP" smtClean="0">
                <a:solidFill>
                  <a:srgbClr val="000000"/>
                </a:solidFill>
                <a:latin typeface="Times New Roman" pitchFamily="16" charset="0"/>
                <a:ea typeface="ＭＳ Ｐ明朝" charset="-128"/>
              </a:rPr>
              <a:pPr eaLnBrk="1"/>
              <a:t>53</a:t>
            </a:fld>
            <a:endParaRPr lang="en-US" altLang="ja-JP" smtClean="0">
              <a:solidFill>
                <a:srgbClr val="000000"/>
              </a:solidFill>
              <a:latin typeface="Times New Roman" pitchFamily="16" charset="0"/>
              <a:ea typeface="ＭＳ Ｐ明朝" charset="-128"/>
            </a:endParaRPr>
          </a:p>
        </p:txBody>
      </p:sp>
      <p:sp>
        <p:nvSpPr>
          <p:cNvPr id="19558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9558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661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E8BAF13-32C7-46F8-9A0F-5A3A8FDD33D5}" type="slidenum">
              <a:rPr lang="en-US" altLang="ja-JP" smtClean="0">
                <a:solidFill>
                  <a:srgbClr val="000000"/>
                </a:solidFill>
                <a:latin typeface="Times New Roman" pitchFamily="16" charset="0"/>
                <a:ea typeface="ＭＳ Ｐ明朝" charset="-128"/>
              </a:rPr>
              <a:pPr eaLnBrk="1"/>
              <a:t>54</a:t>
            </a:fld>
            <a:endParaRPr lang="en-US" altLang="ja-JP" smtClean="0">
              <a:solidFill>
                <a:srgbClr val="000000"/>
              </a:solidFill>
              <a:latin typeface="Times New Roman" pitchFamily="16" charset="0"/>
              <a:ea typeface="ＭＳ Ｐ明朝" charset="-128"/>
            </a:endParaRPr>
          </a:p>
        </p:txBody>
      </p:sp>
      <p:sp>
        <p:nvSpPr>
          <p:cNvPr id="19661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9661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763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D8D3588-4E82-49EF-9250-104E81416EF6}" type="slidenum">
              <a:rPr lang="en-US" altLang="ja-JP" smtClean="0">
                <a:solidFill>
                  <a:srgbClr val="000000"/>
                </a:solidFill>
                <a:latin typeface="Times New Roman" pitchFamily="16" charset="0"/>
                <a:ea typeface="ＭＳ Ｐ明朝" charset="-128"/>
              </a:rPr>
              <a:pPr eaLnBrk="1"/>
              <a:t>55</a:t>
            </a:fld>
            <a:endParaRPr lang="en-US" altLang="ja-JP" smtClean="0">
              <a:solidFill>
                <a:srgbClr val="000000"/>
              </a:solidFill>
              <a:latin typeface="Times New Roman" pitchFamily="16" charset="0"/>
              <a:ea typeface="ＭＳ Ｐ明朝" charset="-128"/>
            </a:endParaRPr>
          </a:p>
        </p:txBody>
      </p:sp>
      <p:sp>
        <p:nvSpPr>
          <p:cNvPr id="197635" name="Rectangle 1"/>
          <p:cNvSpPr>
            <a:spLocks noChangeArrowheads="1" noTextEdit="1"/>
          </p:cNvSpPr>
          <p:nvPr>
            <p:ph type="sldImg"/>
          </p:nvPr>
        </p:nvSpPr>
        <p:spPr>
          <a:xfrm>
            <a:off x="1108075" y="812800"/>
            <a:ext cx="5335588" cy="4002088"/>
          </a:xfrm>
          <a:solidFill>
            <a:srgbClr val="FFFFFF"/>
          </a:solidFill>
          <a:ln>
            <a:solidFill>
              <a:srgbClr val="000000"/>
            </a:solidFill>
            <a:miter lim="800000"/>
            <a:headEnd/>
            <a:tailEnd/>
          </a:ln>
        </p:spPr>
      </p:sp>
      <p:sp>
        <p:nvSpPr>
          <p:cNvPr id="197636" name="Rectangle 2"/>
          <p:cNvSpPr>
            <a:spLocks noChangeArrowheads="1"/>
          </p:cNvSpPr>
          <p:nvPr>
            <p:ph type="body" idx="1"/>
          </p:nvPr>
        </p:nvSpPr>
        <p:spPr>
          <a:xfrm>
            <a:off x="755650" y="5078413"/>
            <a:ext cx="6042025" cy="48053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865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3B64319-4CCA-4C01-8256-08719A214BE3}" type="slidenum">
              <a:rPr lang="en-US" altLang="ja-JP" smtClean="0">
                <a:solidFill>
                  <a:srgbClr val="000000"/>
                </a:solidFill>
                <a:latin typeface="Times New Roman" pitchFamily="16" charset="0"/>
                <a:ea typeface="ＭＳ Ｐ明朝" charset="-128"/>
              </a:rPr>
              <a:pPr eaLnBrk="1"/>
              <a:t>56</a:t>
            </a:fld>
            <a:endParaRPr lang="en-US" altLang="ja-JP" smtClean="0">
              <a:solidFill>
                <a:srgbClr val="000000"/>
              </a:solidFill>
              <a:latin typeface="Times New Roman" pitchFamily="16" charset="0"/>
              <a:ea typeface="ＭＳ Ｐ明朝" charset="-128"/>
            </a:endParaRPr>
          </a:p>
        </p:txBody>
      </p:sp>
      <p:sp>
        <p:nvSpPr>
          <p:cNvPr id="19865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9866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968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06D5C19-C4DF-4829-A3AF-424444E9B03D}" type="slidenum">
              <a:rPr lang="en-US" altLang="ja-JP" smtClean="0">
                <a:solidFill>
                  <a:srgbClr val="000000"/>
                </a:solidFill>
                <a:latin typeface="Times New Roman" pitchFamily="16" charset="0"/>
                <a:ea typeface="ＭＳ Ｐ明朝" charset="-128"/>
              </a:rPr>
              <a:pPr eaLnBrk="1"/>
              <a:t>57</a:t>
            </a:fld>
            <a:endParaRPr lang="en-US" altLang="ja-JP" smtClean="0">
              <a:solidFill>
                <a:srgbClr val="000000"/>
              </a:solidFill>
              <a:latin typeface="Times New Roman" pitchFamily="16" charset="0"/>
              <a:ea typeface="ＭＳ Ｐ明朝" charset="-128"/>
            </a:endParaRPr>
          </a:p>
        </p:txBody>
      </p:sp>
      <p:sp>
        <p:nvSpPr>
          <p:cNvPr id="19968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9968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070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3C7F240-BE0B-4E47-9DC2-DF0B2A44F55A}" type="slidenum">
              <a:rPr lang="en-US" altLang="ja-JP" smtClean="0">
                <a:solidFill>
                  <a:srgbClr val="000000"/>
                </a:solidFill>
                <a:latin typeface="Times New Roman" pitchFamily="16" charset="0"/>
                <a:ea typeface="ＭＳ Ｐ明朝" charset="-128"/>
              </a:rPr>
              <a:pPr eaLnBrk="1"/>
              <a:t>58</a:t>
            </a:fld>
            <a:endParaRPr lang="en-US" altLang="ja-JP" smtClean="0">
              <a:solidFill>
                <a:srgbClr val="000000"/>
              </a:solidFill>
              <a:latin typeface="Times New Roman" pitchFamily="16" charset="0"/>
              <a:ea typeface="ＭＳ Ｐ明朝" charset="-128"/>
            </a:endParaRPr>
          </a:p>
        </p:txBody>
      </p:sp>
      <p:sp>
        <p:nvSpPr>
          <p:cNvPr id="20070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0070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173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D61CC28-8DF2-4181-9A9A-5C5C65D9D8EB}" type="slidenum">
              <a:rPr lang="en-US" altLang="ja-JP" smtClean="0">
                <a:solidFill>
                  <a:srgbClr val="000000"/>
                </a:solidFill>
                <a:latin typeface="Times New Roman" pitchFamily="16" charset="0"/>
                <a:ea typeface="ＭＳ Ｐ明朝" charset="-128"/>
              </a:rPr>
              <a:pPr eaLnBrk="1"/>
              <a:t>59</a:t>
            </a:fld>
            <a:endParaRPr lang="en-US" altLang="ja-JP" smtClean="0">
              <a:solidFill>
                <a:srgbClr val="000000"/>
              </a:solidFill>
              <a:latin typeface="Times New Roman" pitchFamily="16" charset="0"/>
              <a:ea typeface="ＭＳ Ｐ明朝" charset="-128"/>
            </a:endParaRPr>
          </a:p>
        </p:txBody>
      </p:sp>
      <p:sp>
        <p:nvSpPr>
          <p:cNvPr id="20173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0173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745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2C08CD8-E55D-4155-B33D-D11CF2CFF9AE}" type="slidenum">
              <a:rPr lang="en-US" altLang="ja-JP" smtClean="0">
                <a:solidFill>
                  <a:srgbClr val="000000"/>
                </a:solidFill>
                <a:latin typeface="Times New Roman" pitchFamily="16" charset="0"/>
                <a:ea typeface="ＭＳ Ｐ明朝" charset="-128"/>
              </a:rPr>
              <a:pPr eaLnBrk="1"/>
              <a:t>6</a:t>
            </a:fld>
            <a:endParaRPr lang="en-US" altLang="ja-JP" smtClean="0">
              <a:solidFill>
                <a:srgbClr val="000000"/>
              </a:solidFill>
              <a:latin typeface="Times New Roman" pitchFamily="16" charset="0"/>
              <a:ea typeface="ＭＳ Ｐ明朝" charset="-128"/>
            </a:endParaRPr>
          </a:p>
        </p:txBody>
      </p:sp>
      <p:sp>
        <p:nvSpPr>
          <p:cNvPr id="14745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4746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275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937C8E6-3AA8-49CA-BED8-57B6D330EA0E}" type="slidenum">
              <a:rPr lang="en-US" altLang="ja-JP" smtClean="0">
                <a:solidFill>
                  <a:srgbClr val="000000"/>
                </a:solidFill>
                <a:latin typeface="Times New Roman" pitchFamily="16" charset="0"/>
                <a:ea typeface="ＭＳ Ｐ明朝" charset="-128"/>
              </a:rPr>
              <a:pPr eaLnBrk="1"/>
              <a:t>60</a:t>
            </a:fld>
            <a:endParaRPr lang="en-US" altLang="ja-JP" smtClean="0">
              <a:solidFill>
                <a:srgbClr val="000000"/>
              </a:solidFill>
              <a:latin typeface="Times New Roman" pitchFamily="16" charset="0"/>
              <a:ea typeface="ＭＳ Ｐ明朝" charset="-128"/>
            </a:endParaRPr>
          </a:p>
        </p:txBody>
      </p:sp>
      <p:sp>
        <p:nvSpPr>
          <p:cNvPr id="20275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0275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377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713670C-8358-4580-A04E-3963CA2C6064}" type="slidenum">
              <a:rPr lang="en-US" altLang="ja-JP" smtClean="0">
                <a:solidFill>
                  <a:srgbClr val="000000"/>
                </a:solidFill>
                <a:latin typeface="Times New Roman" pitchFamily="16" charset="0"/>
                <a:ea typeface="ＭＳ Ｐ明朝" charset="-128"/>
              </a:rPr>
              <a:pPr eaLnBrk="1"/>
              <a:t>61</a:t>
            </a:fld>
            <a:endParaRPr lang="en-US" altLang="ja-JP" smtClean="0">
              <a:solidFill>
                <a:srgbClr val="000000"/>
              </a:solidFill>
              <a:latin typeface="Times New Roman" pitchFamily="16" charset="0"/>
              <a:ea typeface="ＭＳ Ｐ明朝" charset="-128"/>
            </a:endParaRPr>
          </a:p>
        </p:txBody>
      </p:sp>
      <p:sp>
        <p:nvSpPr>
          <p:cNvPr id="20377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0378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0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FB3FC87-59B6-4417-911D-2B01B221585E}" type="slidenum">
              <a:rPr lang="en-US" altLang="ja-JP" smtClean="0">
                <a:solidFill>
                  <a:srgbClr val="000000"/>
                </a:solidFill>
                <a:latin typeface="Times New Roman" pitchFamily="16" charset="0"/>
                <a:ea typeface="ＭＳ Ｐ明朝" charset="-128"/>
              </a:rPr>
              <a:pPr eaLnBrk="1"/>
              <a:t>62</a:t>
            </a:fld>
            <a:endParaRPr lang="en-US" altLang="ja-JP" smtClean="0">
              <a:solidFill>
                <a:srgbClr val="000000"/>
              </a:solidFill>
              <a:latin typeface="Times New Roman" pitchFamily="16" charset="0"/>
              <a:ea typeface="ＭＳ Ｐ明朝" charset="-128"/>
            </a:endParaRPr>
          </a:p>
        </p:txBody>
      </p:sp>
      <p:sp>
        <p:nvSpPr>
          <p:cNvPr id="20480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0480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82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F9FF4A9-51C4-4F76-9816-7102F07C9EFA}" type="slidenum">
              <a:rPr lang="en-US" altLang="ja-JP" smtClean="0">
                <a:solidFill>
                  <a:srgbClr val="000000"/>
                </a:solidFill>
                <a:latin typeface="Times New Roman" pitchFamily="16" charset="0"/>
                <a:ea typeface="ＭＳ Ｐ明朝" charset="-128"/>
              </a:rPr>
              <a:pPr eaLnBrk="1"/>
              <a:t>63</a:t>
            </a:fld>
            <a:endParaRPr lang="en-US" altLang="ja-JP" smtClean="0">
              <a:solidFill>
                <a:srgbClr val="000000"/>
              </a:solidFill>
              <a:latin typeface="Times New Roman" pitchFamily="16" charset="0"/>
              <a:ea typeface="ＭＳ Ｐ明朝" charset="-128"/>
            </a:endParaRPr>
          </a:p>
        </p:txBody>
      </p:sp>
      <p:sp>
        <p:nvSpPr>
          <p:cNvPr id="20582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0582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685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357A90B-4894-41EC-9137-9566DF3243D4}" type="slidenum">
              <a:rPr lang="en-US" altLang="ja-JP" smtClean="0">
                <a:solidFill>
                  <a:srgbClr val="000000"/>
                </a:solidFill>
                <a:latin typeface="Times New Roman" pitchFamily="16" charset="0"/>
                <a:ea typeface="ＭＳ Ｐ明朝" charset="-128"/>
              </a:rPr>
              <a:pPr eaLnBrk="1"/>
              <a:t>64</a:t>
            </a:fld>
            <a:endParaRPr lang="en-US" altLang="ja-JP" smtClean="0">
              <a:solidFill>
                <a:srgbClr val="000000"/>
              </a:solidFill>
              <a:latin typeface="Times New Roman" pitchFamily="16" charset="0"/>
              <a:ea typeface="ＭＳ Ｐ明朝" charset="-128"/>
            </a:endParaRPr>
          </a:p>
        </p:txBody>
      </p:sp>
      <p:sp>
        <p:nvSpPr>
          <p:cNvPr id="20685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0685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787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C9EB99E-ABB1-498C-888F-DEE2299F0502}" type="slidenum">
              <a:rPr lang="en-US" altLang="ja-JP" smtClean="0">
                <a:solidFill>
                  <a:srgbClr val="000000"/>
                </a:solidFill>
                <a:latin typeface="Times New Roman" pitchFamily="16" charset="0"/>
                <a:ea typeface="ＭＳ Ｐ明朝" charset="-128"/>
              </a:rPr>
              <a:pPr eaLnBrk="1"/>
              <a:t>65</a:t>
            </a:fld>
            <a:endParaRPr lang="en-US" altLang="ja-JP" smtClean="0">
              <a:solidFill>
                <a:srgbClr val="000000"/>
              </a:solidFill>
              <a:latin typeface="Times New Roman" pitchFamily="16" charset="0"/>
              <a:ea typeface="ＭＳ Ｐ明朝" charset="-128"/>
            </a:endParaRPr>
          </a:p>
        </p:txBody>
      </p:sp>
      <p:sp>
        <p:nvSpPr>
          <p:cNvPr id="20787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0787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889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56536E5-32AF-447F-99F6-BA5BB684ADFD}" type="slidenum">
              <a:rPr lang="en-US" altLang="ja-JP" smtClean="0">
                <a:solidFill>
                  <a:srgbClr val="000000"/>
                </a:solidFill>
                <a:latin typeface="Times New Roman" pitchFamily="16" charset="0"/>
                <a:ea typeface="ＭＳ Ｐ明朝" charset="-128"/>
              </a:rPr>
              <a:pPr eaLnBrk="1"/>
              <a:t>66</a:t>
            </a:fld>
            <a:endParaRPr lang="en-US" altLang="ja-JP" smtClean="0">
              <a:solidFill>
                <a:srgbClr val="000000"/>
              </a:solidFill>
              <a:latin typeface="Times New Roman" pitchFamily="16" charset="0"/>
              <a:ea typeface="ＭＳ Ｐ明朝" charset="-128"/>
            </a:endParaRPr>
          </a:p>
        </p:txBody>
      </p:sp>
      <p:sp>
        <p:nvSpPr>
          <p:cNvPr id="20889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0890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992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FFA7965-4C4F-4963-AB7D-46A3C3BEC9BD}" type="slidenum">
              <a:rPr lang="en-US" altLang="ja-JP" smtClean="0">
                <a:solidFill>
                  <a:srgbClr val="000000"/>
                </a:solidFill>
                <a:latin typeface="Times New Roman" pitchFamily="16" charset="0"/>
                <a:ea typeface="ＭＳ Ｐ明朝" charset="-128"/>
              </a:rPr>
              <a:pPr eaLnBrk="1"/>
              <a:t>67</a:t>
            </a:fld>
            <a:endParaRPr lang="en-US" altLang="ja-JP" smtClean="0">
              <a:solidFill>
                <a:srgbClr val="000000"/>
              </a:solidFill>
              <a:latin typeface="Times New Roman" pitchFamily="16" charset="0"/>
              <a:ea typeface="ＭＳ Ｐ明朝" charset="-128"/>
            </a:endParaRPr>
          </a:p>
        </p:txBody>
      </p:sp>
      <p:sp>
        <p:nvSpPr>
          <p:cNvPr id="20992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0992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094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6ABFF90-34CD-43E1-A4F7-3A5A1D99CB20}" type="slidenum">
              <a:rPr lang="en-US" altLang="ja-JP" smtClean="0">
                <a:solidFill>
                  <a:srgbClr val="000000"/>
                </a:solidFill>
                <a:latin typeface="Times New Roman" pitchFamily="16" charset="0"/>
                <a:ea typeface="ＭＳ Ｐ明朝" charset="-128"/>
              </a:rPr>
              <a:pPr eaLnBrk="1"/>
              <a:t>68</a:t>
            </a:fld>
            <a:endParaRPr lang="en-US" altLang="ja-JP" smtClean="0">
              <a:solidFill>
                <a:srgbClr val="000000"/>
              </a:solidFill>
              <a:latin typeface="Times New Roman" pitchFamily="16" charset="0"/>
              <a:ea typeface="ＭＳ Ｐ明朝" charset="-128"/>
            </a:endParaRPr>
          </a:p>
        </p:txBody>
      </p:sp>
      <p:sp>
        <p:nvSpPr>
          <p:cNvPr id="21094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1094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197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4423E14-3A79-4181-8C64-AB5A86C27559}" type="slidenum">
              <a:rPr lang="en-US" altLang="ja-JP" smtClean="0">
                <a:solidFill>
                  <a:srgbClr val="000000"/>
                </a:solidFill>
                <a:latin typeface="Times New Roman" pitchFamily="16" charset="0"/>
                <a:ea typeface="ＭＳ Ｐ明朝" charset="-128"/>
              </a:rPr>
              <a:pPr eaLnBrk="1"/>
              <a:t>69</a:t>
            </a:fld>
            <a:endParaRPr lang="en-US" altLang="ja-JP" smtClean="0">
              <a:solidFill>
                <a:srgbClr val="000000"/>
              </a:solidFill>
              <a:latin typeface="Times New Roman" pitchFamily="16" charset="0"/>
              <a:ea typeface="ＭＳ Ｐ明朝" charset="-128"/>
            </a:endParaRPr>
          </a:p>
        </p:txBody>
      </p:sp>
      <p:sp>
        <p:nvSpPr>
          <p:cNvPr id="21197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1197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848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BFE7550-1FA9-4037-9985-E527AF1D6A0B}" type="slidenum">
              <a:rPr lang="en-US" altLang="ja-JP" smtClean="0">
                <a:solidFill>
                  <a:srgbClr val="000000"/>
                </a:solidFill>
                <a:latin typeface="Times New Roman" pitchFamily="16" charset="0"/>
                <a:ea typeface="ＭＳ Ｐ明朝" charset="-128"/>
              </a:rPr>
              <a:pPr eaLnBrk="1"/>
              <a:t>7</a:t>
            </a:fld>
            <a:endParaRPr lang="en-US" altLang="ja-JP" smtClean="0">
              <a:solidFill>
                <a:srgbClr val="000000"/>
              </a:solidFill>
              <a:latin typeface="Times New Roman" pitchFamily="16" charset="0"/>
              <a:ea typeface="ＭＳ Ｐ明朝" charset="-128"/>
            </a:endParaRPr>
          </a:p>
        </p:txBody>
      </p:sp>
      <p:sp>
        <p:nvSpPr>
          <p:cNvPr id="14848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4848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299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401EDDE-DBFB-420A-9939-D0C782C1B747}" type="slidenum">
              <a:rPr lang="en-US" altLang="ja-JP" smtClean="0">
                <a:solidFill>
                  <a:srgbClr val="000000"/>
                </a:solidFill>
                <a:latin typeface="Times New Roman" pitchFamily="16" charset="0"/>
                <a:ea typeface="ＭＳ Ｐ明朝" charset="-128"/>
              </a:rPr>
              <a:pPr eaLnBrk="1"/>
              <a:t>70</a:t>
            </a:fld>
            <a:endParaRPr lang="en-US" altLang="ja-JP" smtClean="0">
              <a:solidFill>
                <a:srgbClr val="000000"/>
              </a:solidFill>
              <a:latin typeface="Times New Roman" pitchFamily="16" charset="0"/>
              <a:ea typeface="ＭＳ Ｐ明朝" charset="-128"/>
            </a:endParaRPr>
          </a:p>
        </p:txBody>
      </p:sp>
      <p:sp>
        <p:nvSpPr>
          <p:cNvPr id="21299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1299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401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F8E9177-992D-4EB7-BF53-C328602220AA}" type="slidenum">
              <a:rPr lang="en-US" altLang="ja-JP" smtClean="0">
                <a:solidFill>
                  <a:srgbClr val="000000"/>
                </a:solidFill>
                <a:latin typeface="Times New Roman" pitchFamily="16" charset="0"/>
                <a:ea typeface="ＭＳ Ｐ明朝" charset="-128"/>
              </a:rPr>
              <a:pPr eaLnBrk="1"/>
              <a:t>71</a:t>
            </a:fld>
            <a:endParaRPr lang="en-US" altLang="ja-JP" smtClean="0">
              <a:solidFill>
                <a:srgbClr val="000000"/>
              </a:solidFill>
              <a:latin typeface="Times New Roman" pitchFamily="16" charset="0"/>
              <a:ea typeface="ＭＳ Ｐ明朝" charset="-128"/>
            </a:endParaRPr>
          </a:p>
        </p:txBody>
      </p:sp>
      <p:sp>
        <p:nvSpPr>
          <p:cNvPr id="21401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1402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4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AAD877E-E8A6-4554-B31D-EA485556B7D0}" type="slidenum">
              <a:rPr lang="en-US" altLang="ja-JP" smtClean="0">
                <a:solidFill>
                  <a:srgbClr val="000000"/>
                </a:solidFill>
                <a:latin typeface="Times New Roman" pitchFamily="16" charset="0"/>
                <a:ea typeface="ＭＳ Ｐ明朝" charset="-128"/>
              </a:rPr>
              <a:pPr eaLnBrk="1"/>
              <a:t>72</a:t>
            </a:fld>
            <a:endParaRPr lang="en-US" altLang="ja-JP" smtClean="0">
              <a:solidFill>
                <a:srgbClr val="000000"/>
              </a:solidFill>
              <a:latin typeface="Times New Roman" pitchFamily="16" charset="0"/>
              <a:ea typeface="ＭＳ Ｐ明朝" charset="-128"/>
            </a:endParaRPr>
          </a:p>
        </p:txBody>
      </p:sp>
      <p:sp>
        <p:nvSpPr>
          <p:cNvPr id="21504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1504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606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1133598-9258-4797-BD90-DE8780B09DD1}" type="slidenum">
              <a:rPr lang="en-US" altLang="ja-JP" smtClean="0">
                <a:solidFill>
                  <a:srgbClr val="000000"/>
                </a:solidFill>
                <a:latin typeface="Times New Roman" pitchFamily="16" charset="0"/>
                <a:ea typeface="ＭＳ Ｐ明朝" charset="-128"/>
              </a:rPr>
              <a:pPr eaLnBrk="1"/>
              <a:t>73</a:t>
            </a:fld>
            <a:endParaRPr lang="en-US" altLang="ja-JP" smtClean="0">
              <a:solidFill>
                <a:srgbClr val="000000"/>
              </a:solidFill>
              <a:latin typeface="Times New Roman" pitchFamily="16" charset="0"/>
              <a:ea typeface="ＭＳ Ｐ明朝" charset="-128"/>
            </a:endParaRPr>
          </a:p>
        </p:txBody>
      </p:sp>
      <p:sp>
        <p:nvSpPr>
          <p:cNvPr id="21606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1606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709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BCBE01C-9BAF-4A58-9B69-70A854129A26}" type="slidenum">
              <a:rPr lang="en-US" altLang="ja-JP" smtClean="0">
                <a:solidFill>
                  <a:srgbClr val="000000"/>
                </a:solidFill>
                <a:latin typeface="Times New Roman" pitchFamily="16" charset="0"/>
                <a:ea typeface="ＭＳ Ｐ明朝" charset="-128"/>
              </a:rPr>
              <a:pPr eaLnBrk="1"/>
              <a:t>74</a:t>
            </a:fld>
            <a:endParaRPr lang="en-US" altLang="ja-JP" smtClean="0">
              <a:solidFill>
                <a:srgbClr val="000000"/>
              </a:solidFill>
              <a:latin typeface="Times New Roman" pitchFamily="16" charset="0"/>
              <a:ea typeface="ＭＳ Ｐ明朝" charset="-128"/>
            </a:endParaRPr>
          </a:p>
        </p:txBody>
      </p:sp>
      <p:sp>
        <p:nvSpPr>
          <p:cNvPr id="21709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1709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811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E334CFD-78AF-456D-A252-31F41E53470C}" type="slidenum">
              <a:rPr lang="en-US" altLang="ja-JP" smtClean="0">
                <a:solidFill>
                  <a:srgbClr val="000000"/>
                </a:solidFill>
                <a:latin typeface="Times New Roman" pitchFamily="16" charset="0"/>
                <a:ea typeface="ＭＳ Ｐ明朝" charset="-128"/>
              </a:rPr>
              <a:pPr eaLnBrk="1"/>
              <a:t>75</a:t>
            </a:fld>
            <a:endParaRPr lang="en-US" altLang="ja-JP" smtClean="0">
              <a:solidFill>
                <a:srgbClr val="000000"/>
              </a:solidFill>
              <a:latin typeface="Times New Roman" pitchFamily="16" charset="0"/>
              <a:ea typeface="ＭＳ Ｐ明朝" charset="-128"/>
            </a:endParaRPr>
          </a:p>
        </p:txBody>
      </p:sp>
      <p:sp>
        <p:nvSpPr>
          <p:cNvPr id="21811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1811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913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F4D0C53-4362-4287-A8E0-638A47D5E7F6}" type="slidenum">
              <a:rPr lang="en-US" altLang="ja-JP" smtClean="0">
                <a:solidFill>
                  <a:srgbClr val="000000"/>
                </a:solidFill>
                <a:latin typeface="Times New Roman" pitchFamily="16" charset="0"/>
                <a:ea typeface="ＭＳ Ｐ明朝" charset="-128"/>
              </a:rPr>
              <a:pPr eaLnBrk="1"/>
              <a:t>76</a:t>
            </a:fld>
            <a:endParaRPr lang="en-US" altLang="ja-JP" smtClean="0">
              <a:solidFill>
                <a:srgbClr val="000000"/>
              </a:solidFill>
              <a:latin typeface="Times New Roman" pitchFamily="16" charset="0"/>
              <a:ea typeface="ＭＳ Ｐ明朝" charset="-128"/>
            </a:endParaRPr>
          </a:p>
        </p:txBody>
      </p:sp>
      <p:sp>
        <p:nvSpPr>
          <p:cNvPr id="21913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1914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016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5CCF8CA-D4C6-49B6-81FA-A2F4E0726CDA}" type="slidenum">
              <a:rPr lang="en-US" altLang="ja-JP" smtClean="0">
                <a:solidFill>
                  <a:srgbClr val="000000"/>
                </a:solidFill>
                <a:latin typeface="Times New Roman" pitchFamily="16" charset="0"/>
                <a:ea typeface="ＭＳ Ｐ明朝" charset="-128"/>
              </a:rPr>
              <a:pPr eaLnBrk="1"/>
              <a:t>77</a:t>
            </a:fld>
            <a:endParaRPr lang="en-US" altLang="ja-JP" smtClean="0">
              <a:solidFill>
                <a:srgbClr val="000000"/>
              </a:solidFill>
              <a:latin typeface="Times New Roman" pitchFamily="16" charset="0"/>
              <a:ea typeface="ＭＳ Ｐ明朝" charset="-128"/>
            </a:endParaRPr>
          </a:p>
        </p:txBody>
      </p:sp>
      <p:sp>
        <p:nvSpPr>
          <p:cNvPr id="22016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2016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118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1A375F4-CF4E-4E8E-BAAD-C4C8FDC85256}" type="slidenum">
              <a:rPr lang="en-US" altLang="ja-JP" smtClean="0">
                <a:solidFill>
                  <a:srgbClr val="000000"/>
                </a:solidFill>
                <a:latin typeface="Times New Roman" pitchFamily="16" charset="0"/>
                <a:ea typeface="ＭＳ Ｐ明朝" charset="-128"/>
              </a:rPr>
              <a:pPr eaLnBrk="1"/>
              <a:t>78</a:t>
            </a:fld>
            <a:endParaRPr lang="en-US" altLang="ja-JP" smtClean="0">
              <a:solidFill>
                <a:srgbClr val="000000"/>
              </a:solidFill>
              <a:latin typeface="Times New Roman" pitchFamily="16" charset="0"/>
              <a:ea typeface="ＭＳ Ｐ明朝" charset="-128"/>
            </a:endParaRPr>
          </a:p>
        </p:txBody>
      </p:sp>
      <p:sp>
        <p:nvSpPr>
          <p:cNvPr id="22118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2118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221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5EF21C9-21C5-4D99-A6A7-0D2EDB4949B3}" type="slidenum">
              <a:rPr lang="en-US" altLang="ja-JP" smtClean="0">
                <a:solidFill>
                  <a:srgbClr val="000000"/>
                </a:solidFill>
                <a:latin typeface="Times New Roman" pitchFamily="16" charset="0"/>
                <a:ea typeface="ＭＳ Ｐ明朝" charset="-128"/>
              </a:rPr>
              <a:pPr eaLnBrk="1"/>
              <a:t>79</a:t>
            </a:fld>
            <a:endParaRPr lang="en-US" altLang="ja-JP" smtClean="0">
              <a:solidFill>
                <a:srgbClr val="000000"/>
              </a:solidFill>
              <a:latin typeface="Times New Roman" pitchFamily="16" charset="0"/>
              <a:ea typeface="ＭＳ Ｐ明朝" charset="-128"/>
            </a:endParaRPr>
          </a:p>
        </p:txBody>
      </p:sp>
      <p:sp>
        <p:nvSpPr>
          <p:cNvPr id="22221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2221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950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06F62BC-AEA5-4A29-A2E8-481F12C32D82}" type="slidenum">
              <a:rPr lang="en-US" altLang="ja-JP" smtClean="0">
                <a:solidFill>
                  <a:srgbClr val="000000"/>
                </a:solidFill>
                <a:latin typeface="Times New Roman" pitchFamily="16" charset="0"/>
                <a:ea typeface="ＭＳ Ｐ明朝" charset="-128"/>
              </a:rPr>
              <a:pPr eaLnBrk="1"/>
              <a:t>8</a:t>
            </a:fld>
            <a:endParaRPr lang="en-US" altLang="ja-JP" smtClean="0">
              <a:solidFill>
                <a:srgbClr val="000000"/>
              </a:solidFill>
              <a:latin typeface="Times New Roman" pitchFamily="16" charset="0"/>
              <a:ea typeface="ＭＳ Ｐ明朝" charset="-128"/>
            </a:endParaRPr>
          </a:p>
        </p:txBody>
      </p:sp>
      <p:sp>
        <p:nvSpPr>
          <p:cNvPr id="14950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4950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323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A1D30B5-316E-40BD-B786-B935AFEAFA94}" type="slidenum">
              <a:rPr lang="en-US" altLang="ja-JP" smtClean="0">
                <a:solidFill>
                  <a:srgbClr val="000000"/>
                </a:solidFill>
                <a:latin typeface="Times New Roman" pitchFamily="16" charset="0"/>
                <a:ea typeface="ＭＳ Ｐ明朝" charset="-128"/>
              </a:rPr>
              <a:pPr eaLnBrk="1"/>
              <a:t>80</a:t>
            </a:fld>
            <a:endParaRPr lang="en-US" altLang="ja-JP" smtClean="0">
              <a:solidFill>
                <a:srgbClr val="000000"/>
              </a:solidFill>
              <a:latin typeface="Times New Roman" pitchFamily="16" charset="0"/>
              <a:ea typeface="ＭＳ Ｐ明朝" charset="-128"/>
            </a:endParaRPr>
          </a:p>
        </p:txBody>
      </p:sp>
      <p:sp>
        <p:nvSpPr>
          <p:cNvPr id="22323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2323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425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6AA3C29-7143-4A87-947D-B16E71B09DB6}" type="slidenum">
              <a:rPr lang="en-US" altLang="ja-JP" smtClean="0">
                <a:solidFill>
                  <a:srgbClr val="000000"/>
                </a:solidFill>
                <a:latin typeface="Times New Roman" pitchFamily="16" charset="0"/>
                <a:ea typeface="ＭＳ Ｐ明朝" charset="-128"/>
              </a:rPr>
              <a:pPr eaLnBrk="1"/>
              <a:t>81</a:t>
            </a:fld>
            <a:endParaRPr lang="en-US" altLang="ja-JP" smtClean="0">
              <a:solidFill>
                <a:srgbClr val="000000"/>
              </a:solidFill>
              <a:latin typeface="Times New Roman" pitchFamily="16" charset="0"/>
              <a:ea typeface="ＭＳ Ｐ明朝" charset="-128"/>
            </a:endParaRPr>
          </a:p>
        </p:txBody>
      </p:sp>
      <p:sp>
        <p:nvSpPr>
          <p:cNvPr id="22425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2426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8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FBB9ABE-1003-46AF-9BB0-39CE4D2EEA03}" type="slidenum">
              <a:rPr lang="en-US" altLang="ja-JP" smtClean="0">
                <a:solidFill>
                  <a:srgbClr val="000000"/>
                </a:solidFill>
                <a:latin typeface="Times New Roman" pitchFamily="16" charset="0"/>
                <a:ea typeface="ＭＳ Ｐ明朝" charset="-128"/>
              </a:rPr>
              <a:pPr eaLnBrk="1"/>
              <a:t>82</a:t>
            </a:fld>
            <a:endParaRPr lang="en-US" altLang="ja-JP" smtClean="0">
              <a:solidFill>
                <a:srgbClr val="000000"/>
              </a:solidFill>
              <a:latin typeface="Times New Roman" pitchFamily="16" charset="0"/>
              <a:ea typeface="ＭＳ Ｐ明朝" charset="-128"/>
            </a:endParaRPr>
          </a:p>
        </p:txBody>
      </p:sp>
      <p:sp>
        <p:nvSpPr>
          <p:cNvPr id="22528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2528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630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AB69F55-8277-4656-9EEE-EA7185AB2FA6}" type="slidenum">
              <a:rPr lang="en-US" altLang="ja-JP" smtClean="0">
                <a:solidFill>
                  <a:srgbClr val="000000"/>
                </a:solidFill>
                <a:latin typeface="Times New Roman" pitchFamily="16" charset="0"/>
                <a:ea typeface="ＭＳ Ｐ明朝" charset="-128"/>
              </a:rPr>
              <a:pPr eaLnBrk="1"/>
              <a:t>83</a:t>
            </a:fld>
            <a:endParaRPr lang="en-US" altLang="ja-JP" smtClean="0">
              <a:solidFill>
                <a:srgbClr val="000000"/>
              </a:solidFill>
              <a:latin typeface="Times New Roman" pitchFamily="16" charset="0"/>
              <a:ea typeface="ＭＳ Ｐ明朝" charset="-128"/>
            </a:endParaRPr>
          </a:p>
        </p:txBody>
      </p:sp>
      <p:sp>
        <p:nvSpPr>
          <p:cNvPr id="22630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2630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733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3BF55BB-FE22-41E1-A0DA-581961C35AA4}" type="slidenum">
              <a:rPr lang="en-US" altLang="ja-JP" smtClean="0">
                <a:solidFill>
                  <a:srgbClr val="000000"/>
                </a:solidFill>
                <a:latin typeface="Times New Roman" pitchFamily="16" charset="0"/>
                <a:ea typeface="ＭＳ Ｐ明朝" charset="-128"/>
              </a:rPr>
              <a:pPr eaLnBrk="1"/>
              <a:t>84</a:t>
            </a:fld>
            <a:endParaRPr lang="en-US" altLang="ja-JP" smtClean="0">
              <a:solidFill>
                <a:srgbClr val="000000"/>
              </a:solidFill>
              <a:latin typeface="Times New Roman" pitchFamily="16" charset="0"/>
              <a:ea typeface="ＭＳ Ｐ明朝" charset="-128"/>
            </a:endParaRPr>
          </a:p>
        </p:txBody>
      </p:sp>
      <p:sp>
        <p:nvSpPr>
          <p:cNvPr id="22733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2733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835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7C5E081-42C8-4EF2-8A12-278C41682B7F}" type="slidenum">
              <a:rPr lang="en-US" altLang="ja-JP" smtClean="0">
                <a:solidFill>
                  <a:srgbClr val="000000"/>
                </a:solidFill>
                <a:latin typeface="Times New Roman" pitchFamily="16" charset="0"/>
                <a:ea typeface="ＭＳ Ｐ明朝" charset="-128"/>
              </a:rPr>
              <a:pPr eaLnBrk="1"/>
              <a:t>85</a:t>
            </a:fld>
            <a:endParaRPr lang="en-US" altLang="ja-JP" smtClean="0">
              <a:solidFill>
                <a:srgbClr val="000000"/>
              </a:solidFill>
              <a:latin typeface="Times New Roman" pitchFamily="16" charset="0"/>
              <a:ea typeface="ＭＳ Ｐ明朝" charset="-128"/>
            </a:endParaRPr>
          </a:p>
        </p:txBody>
      </p:sp>
      <p:sp>
        <p:nvSpPr>
          <p:cNvPr id="22835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2835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937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6607C49-2C9A-48DB-B24D-CC54ABEA8207}" type="slidenum">
              <a:rPr lang="en-US" altLang="ja-JP" smtClean="0">
                <a:solidFill>
                  <a:srgbClr val="000000"/>
                </a:solidFill>
                <a:latin typeface="Times New Roman" pitchFamily="16" charset="0"/>
                <a:ea typeface="ＭＳ Ｐ明朝" charset="-128"/>
              </a:rPr>
              <a:pPr eaLnBrk="1"/>
              <a:t>86</a:t>
            </a:fld>
            <a:endParaRPr lang="en-US" altLang="ja-JP" smtClean="0">
              <a:solidFill>
                <a:srgbClr val="000000"/>
              </a:solidFill>
              <a:latin typeface="Times New Roman" pitchFamily="16" charset="0"/>
              <a:ea typeface="ＭＳ Ｐ明朝" charset="-128"/>
            </a:endParaRPr>
          </a:p>
        </p:txBody>
      </p:sp>
      <p:sp>
        <p:nvSpPr>
          <p:cNvPr id="22937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2938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040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6610CF2-DFD4-4A1C-B49F-03DE7C655E81}" type="slidenum">
              <a:rPr lang="en-US" altLang="ja-JP" smtClean="0">
                <a:solidFill>
                  <a:srgbClr val="000000"/>
                </a:solidFill>
                <a:latin typeface="Times New Roman" pitchFamily="16" charset="0"/>
                <a:ea typeface="ＭＳ Ｐ明朝" charset="-128"/>
              </a:rPr>
              <a:pPr eaLnBrk="1"/>
              <a:t>87</a:t>
            </a:fld>
            <a:endParaRPr lang="en-US" altLang="ja-JP" smtClean="0">
              <a:solidFill>
                <a:srgbClr val="000000"/>
              </a:solidFill>
              <a:latin typeface="Times New Roman" pitchFamily="16" charset="0"/>
              <a:ea typeface="ＭＳ Ｐ明朝" charset="-128"/>
            </a:endParaRPr>
          </a:p>
        </p:txBody>
      </p:sp>
      <p:sp>
        <p:nvSpPr>
          <p:cNvPr id="23040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3040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142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B29F233-4349-4A4D-849A-17997F6CE806}" type="slidenum">
              <a:rPr lang="en-US" altLang="ja-JP" smtClean="0">
                <a:solidFill>
                  <a:srgbClr val="000000"/>
                </a:solidFill>
                <a:latin typeface="Times New Roman" pitchFamily="16" charset="0"/>
                <a:ea typeface="ＭＳ Ｐ明朝" charset="-128"/>
              </a:rPr>
              <a:pPr eaLnBrk="1"/>
              <a:t>88</a:t>
            </a:fld>
            <a:endParaRPr lang="en-US" altLang="ja-JP" smtClean="0">
              <a:solidFill>
                <a:srgbClr val="000000"/>
              </a:solidFill>
              <a:latin typeface="Times New Roman" pitchFamily="16" charset="0"/>
              <a:ea typeface="ＭＳ Ｐ明朝" charset="-128"/>
            </a:endParaRPr>
          </a:p>
        </p:txBody>
      </p:sp>
      <p:sp>
        <p:nvSpPr>
          <p:cNvPr id="23142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3142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245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DBB8249-E92C-4C59-A89C-02D2F89BAD1D}" type="slidenum">
              <a:rPr lang="en-US" altLang="ja-JP" smtClean="0">
                <a:solidFill>
                  <a:srgbClr val="000000"/>
                </a:solidFill>
                <a:latin typeface="Times New Roman" pitchFamily="16" charset="0"/>
                <a:ea typeface="ＭＳ Ｐ明朝" charset="-128"/>
              </a:rPr>
              <a:pPr eaLnBrk="1"/>
              <a:t>89</a:t>
            </a:fld>
            <a:endParaRPr lang="en-US" altLang="ja-JP" smtClean="0">
              <a:solidFill>
                <a:srgbClr val="000000"/>
              </a:solidFill>
              <a:latin typeface="Times New Roman" pitchFamily="16" charset="0"/>
              <a:ea typeface="ＭＳ Ｐ明朝" charset="-128"/>
            </a:endParaRPr>
          </a:p>
        </p:txBody>
      </p:sp>
      <p:sp>
        <p:nvSpPr>
          <p:cNvPr id="23245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3245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053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FF0EBF3-80B3-4105-A43D-8B6244A85577}" type="slidenum">
              <a:rPr lang="en-US" altLang="ja-JP" smtClean="0">
                <a:solidFill>
                  <a:srgbClr val="000000"/>
                </a:solidFill>
                <a:latin typeface="Times New Roman" pitchFamily="16" charset="0"/>
                <a:ea typeface="ＭＳ Ｐ明朝" charset="-128"/>
              </a:rPr>
              <a:pPr eaLnBrk="1"/>
              <a:t>9</a:t>
            </a:fld>
            <a:endParaRPr lang="en-US" altLang="ja-JP" smtClean="0">
              <a:solidFill>
                <a:srgbClr val="000000"/>
              </a:solidFill>
              <a:latin typeface="Times New Roman" pitchFamily="16" charset="0"/>
              <a:ea typeface="ＭＳ Ｐ明朝" charset="-128"/>
            </a:endParaRPr>
          </a:p>
        </p:txBody>
      </p:sp>
      <p:sp>
        <p:nvSpPr>
          <p:cNvPr id="15053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15053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347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0FE7843-E475-4C7E-B8C7-8F3A1E4F6772}" type="slidenum">
              <a:rPr lang="en-US" altLang="ja-JP" smtClean="0">
                <a:solidFill>
                  <a:srgbClr val="000000"/>
                </a:solidFill>
                <a:latin typeface="Times New Roman" pitchFamily="16" charset="0"/>
                <a:ea typeface="ＭＳ Ｐ明朝" charset="-128"/>
              </a:rPr>
              <a:pPr eaLnBrk="1"/>
              <a:t>90</a:t>
            </a:fld>
            <a:endParaRPr lang="en-US" altLang="ja-JP" smtClean="0">
              <a:solidFill>
                <a:srgbClr val="000000"/>
              </a:solidFill>
              <a:latin typeface="Times New Roman" pitchFamily="16" charset="0"/>
              <a:ea typeface="ＭＳ Ｐ明朝" charset="-128"/>
            </a:endParaRPr>
          </a:p>
        </p:txBody>
      </p:sp>
      <p:sp>
        <p:nvSpPr>
          <p:cNvPr id="23347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3347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449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1D035EC-0FA8-4F63-AA81-192C8561D382}" type="slidenum">
              <a:rPr lang="en-US" altLang="ja-JP" smtClean="0">
                <a:solidFill>
                  <a:srgbClr val="000000"/>
                </a:solidFill>
                <a:latin typeface="Times New Roman" pitchFamily="16" charset="0"/>
                <a:ea typeface="ＭＳ Ｐ明朝" charset="-128"/>
              </a:rPr>
              <a:pPr eaLnBrk="1"/>
              <a:t>91</a:t>
            </a:fld>
            <a:endParaRPr lang="en-US" altLang="ja-JP" smtClean="0">
              <a:solidFill>
                <a:srgbClr val="000000"/>
              </a:solidFill>
              <a:latin typeface="Times New Roman" pitchFamily="16" charset="0"/>
              <a:ea typeface="ＭＳ Ｐ明朝" charset="-128"/>
            </a:endParaRPr>
          </a:p>
        </p:txBody>
      </p:sp>
      <p:sp>
        <p:nvSpPr>
          <p:cNvPr id="23449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3450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2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087C6E4-878A-4B02-A264-3EAD2263C7D6}" type="slidenum">
              <a:rPr lang="en-US" altLang="ja-JP" smtClean="0">
                <a:solidFill>
                  <a:srgbClr val="000000"/>
                </a:solidFill>
                <a:latin typeface="Times New Roman" pitchFamily="16" charset="0"/>
                <a:ea typeface="ＭＳ Ｐ明朝" charset="-128"/>
              </a:rPr>
              <a:pPr eaLnBrk="1"/>
              <a:t>92</a:t>
            </a:fld>
            <a:endParaRPr lang="en-US" altLang="ja-JP" smtClean="0">
              <a:solidFill>
                <a:srgbClr val="000000"/>
              </a:solidFill>
              <a:latin typeface="Times New Roman" pitchFamily="16" charset="0"/>
              <a:ea typeface="ＭＳ Ｐ明朝" charset="-128"/>
            </a:endParaRPr>
          </a:p>
        </p:txBody>
      </p:sp>
      <p:sp>
        <p:nvSpPr>
          <p:cNvPr id="23552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3552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654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737F90D-ACE5-44AA-8119-0284FE130C33}" type="slidenum">
              <a:rPr lang="en-US" altLang="ja-JP" smtClean="0">
                <a:solidFill>
                  <a:srgbClr val="000000"/>
                </a:solidFill>
                <a:latin typeface="Times New Roman" pitchFamily="16" charset="0"/>
                <a:ea typeface="ＭＳ Ｐ明朝" charset="-128"/>
              </a:rPr>
              <a:pPr eaLnBrk="1"/>
              <a:t>93</a:t>
            </a:fld>
            <a:endParaRPr lang="en-US" altLang="ja-JP" smtClean="0">
              <a:solidFill>
                <a:srgbClr val="000000"/>
              </a:solidFill>
              <a:latin typeface="Times New Roman" pitchFamily="16" charset="0"/>
              <a:ea typeface="ＭＳ Ｐ明朝" charset="-128"/>
            </a:endParaRPr>
          </a:p>
        </p:txBody>
      </p:sp>
      <p:sp>
        <p:nvSpPr>
          <p:cNvPr id="23654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3654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757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4AFD004-6B9D-4C67-9478-123F075C4FC9}" type="slidenum">
              <a:rPr lang="en-US" altLang="ja-JP" smtClean="0">
                <a:solidFill>
                  <a:srgbClr val="000000"/>
                </a:solidFill>
                <a:latin typeface="Times New Roman" pitchFamily="16" charset="0"/>
                <a:ea typeface="ＭＳ Ｐ明朝" charset="-128"/>
              </a:rPr>
              <a:pPr eaLnBrk="1"/>
              <a:t>94</a:t>
            </a:fld>
            <a:endParaRPr lang="en-US" altLang="ja-JP" smtClean="0">
              <a:solidFill>
                <a:srgbClr val="000000"/>
              </a:solidFill>
              <a:latin typeface="Times New Roman" pitchFamily="16" charset="0"/>
              <a:ea typeface="ＭＳ Ｐ明朝" charset="-128"/>
            </a:endParaRPr>
          </a:p>
        </p:txBody>
      </p:sp>
      <p:sp>
        <p:nvSpPr>
          <p:cNvPr id="23757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37572"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8594"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EB8B8DA-B5CD-49DB-940C-32EEA64019D9}" type="slidenum">
              <a:rPr lang="en-US" altLang="ja-JP" smtClean="0">
                <a:solidFill>
                  <a:srgbClr val="000000"/>
                </a:solidFill>
                <a:latin typeface="Times New Roman" pitchFamily="16" charset="0"/>
                <a:ea typeface="ＭＳ Ｐ明朝" charset="-128"/>
              </a:rPr>
              <a:pPr eaLnBrk="1"/>
              <a:t>95</a:t>
            </a:fld>
            <a:endParaRPr lang="en-US" altLang="ja-JP" smtClean="0">
              <a:solidFill>
                <a:srgbClr val="000000"/>
              </a:solidFill>
              <a:latin typeface="Times New Roman" pitchFamily="16" charset="0"/>
              <a:ea typeface="ＭＳ Ｐ明朝" charset="-128"/>
            </a:endParaRPr>
          </a:p>
        </p:txBody>
      </p:sp>
      <p:sp>
        <p:nvSpPr>
          <p:cNvPr id="23859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38596"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9618"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B3B162B-FD8D-476B-869E-EF1381EFB5C6}" type="slidenum">
              <a:rPr lang="en-US" altLang="ja-JP" smtClean="0">
                <a:solidFill>
                  <a:srgbClr val="000000"/>
                </a:solidFill>
                <a:latin typeface="Times New Roman" pitchFamily="16" charset="0"/>
                <a:ea typeface="ＭＳ Ｐ明朝" charset="-128"/>
              </a:rPr>
              <a:pPr eaLnBrk="1"/>
              <a:t>96</a:t>
            </a:fld>
            <a:endParaRPr lang="en-US" altLang="ja-JP" smtClean="0">
              <a:solidFill>
                <a:srgbClr val="000000"/>
              </a:solidFill>
              <a:latin typeface="Times New Roman" pitchFamily="16" charset="0"/>
              <a:ea typeface="ＭＳ Ｐ明朝" charset="-128"/>
            </a:endParaRPr>
          </a:p>
        </p:txBody>
      </p:sp>
      <p:sp>
        <p:nvSpPr>
          <p:cNvPr id="23961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39620"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0642"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1AEB8E4-A078-4A0E-BDAA-1EDDFF13A5B3}" type="slidenum">
              <a:rPr lang="en-US" altLang="ja-JP" smtClean="0">
                <a:solidFill>
                  <a:srgbClr val="000000"/>
                </a:solidFill>
                <a:latin typeface="Times New Roman" pitchFamily="16" charset="0"/>
                <a:ea typeface="ＭＳ Ｐ明朝" charset="-128"/>
              </a:rPr>
              <a:pPr eaLnBrk="1"/>
              <a:t>97</a:t>
            </a:fld>
            <a:endParaRPr lang="en-US" altLang="ja-JP" smtClean="0">
              <a:solidFill>
                <a:srgbClr val="000000"/>
              </a:solidFill>
              <a:latin typeface="Times New Roman" pitchFamily="16" charset="0"/>
              <a:ea typeface="ＭＳ Ｐ明朝" charset="-128"/>
            </a:endParaRPr>
          </a:p>
        </p:txBody>
      </p:sp>
      <p:sp>
        <p:nvSpPr>
          <p:cNvPr id="24064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40644"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1666"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5EBE136-46D1-4816-8754-EF2763FBAEBB}" type="slidenum">
              <a:rPr lang="en-US" altLang="ja-JP" smtClean="0">
                <a:solidFill>
                  <a:srgbClr val="000000"/>
                </a:solidFill>
                <a:latin typeface="Times New Roman" pitchFamily="16" charset="0"/>
                <a:ea typeface="ＭＳ Ｐ明朝" charset="-128"/>
              </a:rPr>
              <a:pPr eaLnBrk="1"/>
              <a:t>98</a:t>
            </a:fld>
            <a:endParaRPr lang="en-US" altLang="ja-JP" smtClean="0">
              <a:solidFill>
                <a:srgbClr val="000000"/>
              </a:solidFill>
              <a:latin typeface="Times New Roman" pitchFamily="16" charset="0"/>
              <a:ea typeface="ＭＳ Ｐ明朝" charset="-128"/>
            </a:endParaRPr>
          </a:p>
        </p:txBody>
      </p:sp>
      <p:sp>
        <p:nvSpPr>
          <p:cNvPr id="24166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41668" name="Rectangle 2"/>
          <p:cNvSpPr>
            <a:spLocks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2690" name="Rectangle 1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907DEE9-AF01-46DE-B016-7F060ABD394E}" type="slidenum">
              <a:rPr lang="en-US" altLang="ja-JP" smtClean="0">
                <a:solidFill>
                  <a:srgbClr val="000000"/>
                </a:solidFill>
                <a:latin typeface="Times New Roman" pitchFamily="16" charset="0"/>
                <a:ea typeface="ＭＳ Ｐ明朝" charset="-128"/>
              </a:rPr>
              <a:pPr eaLnBrk="1"/>
              <a:t>99</a:t>
            </a:fld>
            <a:endParaRPr lang="en-US" altLang="ja-JP" smtClean="0">
              <a:solidFill>
                <a:srgbClr val="000000"/>
              </a:solidFill>
              <a:latin typeface="Times New Roman" pitchFamily="16" charset="0"/>
              <a:ea typeface="ＭＳ Ｐ明朝" charset="-128"/>
            </a:endParaRPr>
          </a:p>
        </p:txBody>
      </p:sp>
      <p:sp>
        <p:nvSpPr>
          <p:cNvPr id="242691" name="Rectangle 1"/>
          <p:cNvSpPr>
            <a:spLocks noChangeArrowheads="1" noTextEdit="1"/>
          </p:cNvSpPr>
          <p:nvPr>
            <p:ph type="sldImg"/>
          </p:nvPr>
        </p:nvSpPr>
        <p:spPr>
          <a:xfrm>
            <a:off x="1106488" y="812800"/>
            <a:ext cx="5341937" cy="4005263"/>
          </a:xfrm>
          <a:solidFill>
            <a:srgbClr val="FFFFFF"/>
          </a:solidFill>
          <a:ln>
            <a:solidFill>
              <a:srgbClr val="000000"/>
            </a:solidFill>
            <a:miter lim="800000"/>
            <a:headEnd/>
            <a:tailEnd/>
          </a:ln>
        </p:spPr>
      </p:sp>
      <p:sp>
        <p:nvSpPr>
          <p:cNvPr id="242692" name="Rectangle 2"/>
          <p:cNvSpPr>
            <a:spLocks noChangeArrowheads="1"/>
          </p:cNvSpPr>
          <p:nvPr>
            <p:ph type="body" idx="1"/>
          </p:nvPr>
        </p:nvSpPr>
        <p:spPr>
          <a:xfrm>
            <a:off x="755650" y="5078413"/>
            <a:ext cx="6045200"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650" y="2347913"/>
            <a:ext cx="8569325" cy="16208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7FB0B7A7-D7A9-4AB5-9981-97A7E024E0D6}" type="slidenum">
              <a:rPr lang="en-US"/>
              <a:pPr>
                <a:defRPr/>
              </a:pPr>
              <a:t>‹#›</a:t>
            </a:fld>
            <a:endParaRPr lang="en-US"/>
          </a:p>
        </p:txBody>
      </p:sp>
    </p:spTree>
    <p:extLst>
      <p:ext uri="{BB962C8B-B14F-4D97-AF65-F5344CB8AC3E}">
        <p14:creationId xmlns:p14="http://schemas.microsoft.com/office/powerpoint/2010/main" val="3058878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D1BC3684-849F-4614-8F1A-7DD8757BD2CD}" type="slidenum">
              <a:rPr lang="en-US"/>
              <a:pPr>
                <a:defRPr/>
              </a:pPr>
              <a:t>‹#›</a:t>
            </a:fld>
            <a:endParaRPr lang="en-US"/>
          </a:p>
        </p:txBody>
      </p:sp>
    </p:spTree>
    <p:extLst>
      <p:ext uri="{BB962C8B-B14F-4D97-AF65-F5344CB8AC3E}">
        <p14:creationId xmlns:p14="http://schemas.microsoft.com/office/powerpoint/2010/main" val="37010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0913" y="301625"/>
            <a:ext cx="2265362" cy="64484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3238" y="301625"/>
            <a:ext cx="6645275" cy="64484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3B0D8C20-206E-4611-91CE-9BE77141EBD2}" type="slidenum">
              <a:rPr lang="en-US"/>
              <a:pPr>
                <a:defRPr/>
              </a:pPr>
              <a:t>‹#›</a:t>
            </a:fld>
            <a:endParaRPr lang="en-US"/>
          </a:p>
        </p:txBody>
      </p:sp>
    </p:spTree>
    <p:extLst>
      <p:ext uri="{BB962C8B-B14F-4D97-AF65-F5344CB8AC3E}">
        <p14:creationId xmlns:p14="http://schemas.microsoft.com/office/powerpoint/2010/main" val="2979510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503238" y="301625"/>
            <a:ext cx="9063037" cy="1254125"/>
          </a:xfrm>
        </p:spPr>
        <p:txBody>
          <a:bodyPr/>
          <a:lstStyle/>
          <a:p>
            <a:r>
              <a:rPr lang="ja-JP" altLang="en-US" smtClean="0"/>
              <a:t>マスタ タイトルの書式設定</a:t>
            </a:r>
            <a:endParaRPr lang="ja-JP" altLang="en-US"/>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721CF289-CA8D-459E-9323-87F7611FC211}" type="slidenum">
              <a:rPr lang="en-US"/>
              <a:pPr>
                <a:defRPr/>
              </a:pPr>
              <a:t>‹#›</a:t>
            </a:fld>
            <a:endParaRPr lang="en-US"/>
          </a:p>
        </p:txBody>
      </p:sp>
    </p:spTree>
    <p:extLst>
      <p:ext uri="{BB962C8B-B14F-4D97-AF65-F5344CB8AC3E}">
        <p14:creationId xmlns:p14="http://schemas.microsoft.com/office/powerpoint/2010/main" val="3383024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B145D3C5-D623-43C6-A00C-5DBCBCE78790}" type="slidenum">
              <a:rPr lang="en-US"/>
              <a:pPr>
                <a:defRPr/>
              </a:pPr>
              <a:t>‹#›</a:t>
            </a:fld>
            <a:endParaRPr lang="en-US"/>
          </a:p>
        </p:txBody>
      </p:sp>
    </p:spTree>
    <p:extLst>
      <p:ext uri="{BB962C8B-B14F-4D97-AF65-F5344CB8AC3E}">
        <p14:creationId xmlns:p14="http://schemas.microsoft.com/office/powerpoint/2010/main" val="428048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925" y="4857750"/>
            <a:ext cx="8567738" cy="15017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685890E7-862F-4F12-8A2D-0B7EDF0762C7}" type="slidenum">
              <a:rPr lang="en-US"/>
              <a:pPr>
                <a:defRPr/>
              </a:pPr>
              <a:t>‹#›</a:t>
            </a:fld>
            <a:endParaRPr lang="en-US"/>
          </a:p>
        </p:txBody>
      </p:sp>
    </p:spTree>
    <p:extLst>
      <p:ext uri="{BB962C8B-B14F-4D97-AF65-F5344CB8AC3E}">
        <p14:creationId xmlns:p14="http://schemas.microsoft.com/office/powerpoint/2010/main" val="128667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3238" y="1768475"/>
            <a:ext cx="4454525" cy="4981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10163" y="1768475"/>
            <a:ext cx="4456112" cy="4981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F0E6F8B6-B918-4D69-8599-21689AA93769}" type="slidenum">
              <a:rPr lang="en-US"/>
              <a:pPr>
                <a:defRPr/>
              </a:pPr>
              <a:t>‹#›</a:t>
            </a:fld>
            <a:endParaRPr lang="en-US"/>
          </a:p>
        </p:txBody>
      </p:sp>
    </p:spTree>
    <p:extLst>
      <p:ext uri="{BB962C8B-B14F-4D97-AF65-F5344CB8AC3E}">
        <p14:creationId xmlns:p14="http://schemas.microsoft.com/office/powerpoint/2010/main" val="2707174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4825" y="303213"/>
            <a:ext cx="9072563" cy="1258887"/>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3"/>
          <p:cNvSpPr>
            <a:spLocks noGrp="1" noChangeArrowheads="1"/>
          </p:cNvSpPr>
          <p:nvPr>
            <p:ph type="dt" idx="10"/>
          </p:nvPr>
        </p:nvSpPr>
        <p:spPr>
          <a:ln/>
        </p:spPr>
        <p:txBody>
          <a:bodyPr/>
          <a:lstStyle>
            <a:lvl1pPr>
              <a:defRPr/>
            </a:lvl1pPr>
          </a:lstStyle>
          <a:p>
            <a:pPr>
              <a:defRPr/>
            </a:pPr>
            <a:endParaRPr lang="en-US"/>
          </a:p>
        </p:txBody>
      </p:sp>
      <p:sp>
        <p:nvSpPr>
          <p:cNvPr id="8" name="Rectangle 4"/>
          <p:cNvSpPr>
            <a:spLocks noGrp="1" noChangeArrowheads="1"/>
          </p:cNvSpPr>
          <p:nvPr>
            <p:ph type="ftr" idx="11"/>
          </p:nvPr>
        </p:nvSpPr>
        <p:spPr>
          <a:ln/>
        </p:spPr>
        <p:txBody>
          <a:bodyPr/>
          <a:lstStyle>
            <a:lvl1pPr>
              <a:defRPr/>
            </a:lvl1pPr>
          </a:lstStyle>
          <a:p>
            <a:pPr>
              <a:defRPr/>
            </a:pPr>
            <a:endParaRPr lang="en-US"/>
          </a:p>
        </p:txBody>
      </p:sp>
      <p:sp>
        <p:nvSpPr>
          <p:cNvPr id="9" name="Rectangle 5"/>
          <p:cNvSpPr>
            <a:spLocks noGrp="1" noChangeArrowheads="1"/>
          </p:cNvSpPr>
          <p:nvPr>
            <p:ph type="sldNum" idx="12"/>
          </p:nvPr>
        </p:nvSpPr>
        <p:spPr>
          <a:ln/>
        </p:spPr>
        <p:txBody>
          <a:bodyPr/>
          <a:lstStyle>
            <a:lvl1pPr>
              <a:defRPr/>
            </a:lvl1pPr>
          </a:lstStyle>
          <a:p>
            <a:pPr>
              <a:defRPr/>
            </a:pPr>
            <a:fld id="{9FD0BF70-8A89-4D29-989B-47CD3E694E95}" type="slidenum">
              <a:rPr lang="en-US"/>
              <a:pPr>
                <a:defRPr/>
              </a:pPr>
              <a:t>‹#›</a:t>
            </a:fld>
            <a:endParaRPr lang="en-US"/>
          </a:p>
        </p:txBody>
      </p:sp>
    </p:spTree>
    <p:extLst>
      <p:ext uri="{BB962C8B-B14F-4D97-AF65-F5344CB8AC3E}">
        <p14:creationId xmlns:p14="http://schemas.microsoft.com/office/powerpoint/2010/main" val="3228733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A74DCA9D-884E-46ED-BC49-56A44C2DC7FB}" type="slidenum">
              <a:rPr lang="en-US"/>
              <a:pPr>
                <a:defRPr/>
              </a:pPr>
              <a:t>‹#›</a:t>
            </a:fld>
            <a:endParaRPr lang="en-US"/>
          </a:p>
        </p:txBody>
      </p:sp>
    </p:spTree>
    <p:extLst>
      <p:ext uri="{BB962C8B-B14F-4D97-AF65-F5344CB8AC3E}">
        <p14:creationId xmlns:p14="http://schemas.microsoft.com/office/powerpoint/2010/main" val="49599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p>
        </p:txBody>
      </p:sp>
      <p:sp>
        <p:nvSpPr>
          <p:cNvPr id="3" name="Rectangle 4"/>
          <p:cNvSpPr>
            <a:spLocks noGrp="1" noChangeArrowheads="1"/>
          </p:cNvSpPr>
          <p:nvPr>
            <p:ph type="ftr" idx="11"/>
          </p:nvPr>
        </p:nvSpPr>
        <p:spPr>
          <a:ln/>
        </p:spPr>
        <p:txBody>
          <a:bodyPr/>
          <a:lstStyle>
            <a:lvl1pPr>
              <a:defRPr/>
            </a:lvl1pPr>
          </a:lstStyle>
          <a:p>
            <a:pPr>
              <a:defRPr/>
            </a:pPr>
            <a:endParaRPr lang="en-US"/>
          </a:p>
        </p:txBody>
      </p:sp>
      <p:sp>
        <p:nvSpPr>
          <p:cNvPr id="4" name="Rectangle 5"/>
          <p:cNvSpPr>
            <a:spLocks noGrp="1" noChangeArrowheads="1"/>
          </p:cNvSpPr>
          <p:nvPr>
            <p:ph type="sldNum" idx="12"/>
          </p:nvPr>
        </p:nvSpPr>
        <p:spPr>
          <a:ln/>
        </p:spPr>
        <p:txBody>
          <a:bodyPr/>
          <a:lstStyle>
            <a:lvl1pPr>
              <a:defRPr/>
            </a:lvl1pPr>
          </a:lstStyle>
          <a:p>
            <a:pPr>
              <a:defRPr/>
            </a:pPr>
            <a:fld id="{D483A5DC-5DD9-491E-B1AE-63E85B0288B9}" type="slidenum">
              <a:rPr lang="en-US"/>
              <a:pPr>
                <a:defRPr/>
              </a:pPr>
              <a:t>‹#›</a:t>
            </a:fld>
            <a:endParaRPr lang="en-US"/>
          </a:p>
        </p:txBody>
      </p:sp>
    </p:spTree>
    <p:extLst>
      <p:ext uri="{BB962C8B-B14F-4D97-AF65-F5344CB8AC3E}">
        <p14:creationId xmlns:p14="http://schemas.microsoft.com/office/powerpoint/2010/main" val="236296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825" y="301625"/>
            <a:ext cx="3316288" cy="127952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830780E3-ED2B-48C6-8BCF-5032C968C635}" type="slidenum">
              <a:rPr lang="en-US"/>
              <a:pPr>
                <a:defRPr/>
              </a:pPr>
              <a:t>‹#›</a:t>
            </a:fld>
            <a:endParaRPr lang="en-US"/>
          </a:p>
        </p:txBody>
      </p:sp>
    </p:spTree>
    <p:extLst>
      <p:ext uri="{BB962C8B-B14F-4D97-AF65-F5344CB8AC3E}">
        <p14:creationId xmlns:p14="http://schemas.microsoft.com/office/powerpoint/2010/main" val="9435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6438" y="5291138"/>
            <a:ext cx="6048375" cy="625475"/>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11D89447-481D-4006-8CC0-E43148B8E56C}" type="slidenum">
              <a:rPr lang="en-US"/>
              <a:pPr>
                <a:defRPr/>
              </a:pPr>
              <a:t>‹#›</a:t>
            </a:fld>
            <a:endParaRPr lang="en-US"/>
          </a:p>
        </p:txBody>
      </p:sp>
    </p:spTree>
    <p:extLst>
      <p:ext uri="{BB962C8B-B14F-4D97-AF65-F5344CB8AC3E}">
        <p14:creationId xmlns:p14="http://schemas.microsoft.com/office/powerpoint/2010/main" val="3484078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3037"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lvl="0"/>
            <a:r>
              <a:rPr lang="ja-JP" altLang="en-GB" smtClean="0"/>
              <a:t>タイトルテキストの書式を編集するにはクリックします。</a:t>
            </a:r>
          </a:p>
        </p:txBody>
      </p:sp>
      <p:sp>
        <p:nvSpPr>
          <p:cNvPr id="1027" name="Rectangle 2"/>
          <p:cNvSpPr>
            <a:spLocks noGrp="1" noChangeArrowheads="1"/>
          </p:cNvSpPr>
          <p:nvPr>
            <p:ph type="body" idx="1"/>
          </p:nvPr>
        </p:nvSpPr>
        <p:spPr bwMode="auto">
          <a:xfrm>
            <a:off x="503238" y="1768475"/>
            <a:ext cx="9063037" cy="498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28080" rIns="0" bIns="0" numCol="1" anchor="t" anchorCtr="0" compatLnSpc="1">
            <a:prstTxWarp prst="textNoShape">
              <a:avLst/>
            </a:prstTxWarp>
          </a:bodyPr>
          <a:lstStyle/>
          <a:p>
            <a:pPr lvl="0"/>
            <a:r>
              <a:rPr lang="ja-JP" altLang="en-GB" smtClean="0"/>
              <a:t>アウトラインテキストの書式を編集するにはクリックします。</a:t>
            </a:r>
          </a:p>
          <a:p>
            <a:pPr lvl="1"/>
            <a:r>
              <a:rPr lang="en-GB" altLang="ja-JP" smtClean="0"/>
              <a:t>2</a:t>
            </a:r>
            <a:r>
              <a:rPr lang="ja-JP" altLang="en-GB" smtClean="0"/>
              <a:t>レベル目のアウトライン</a:t>
            </a:r>
          </a:p>
          <a:p>
            <a:pPr lvl="2"/>
            <a:r>
              <a:rPr lang="en-GB" altLang="ja-JP" smtClean="0"/>
              <a:t>3</a:t>
            </a:r>
            <a:r>
              <a:rPr lang="ja-JP" altLang="en-GB" smtClean="0"/>
              <a:t>レベル目のアウトライン</a:t>
            </a:r>
          </a:p>
          <a:p>
            <a:pPr lvl="3"/>
            <a:r>
              <a:rPr lang="en-GB" altLang="ja-JP" smtClean="0"/>
              <a:t>4</a:t>
            </a:r>
            <a:r>
              <a:rPr lang="ja-JP" altLang="en-GB" smtClean="0"/>
              <a:t>レベル目のアウトライン</a:t>
            </a:r>
          </a:p>
          <a:p>
            <a:pPr lvl="4"/>
            <a:r>
              <a:rPr lang="en-GB" altLang="ja-JP" smtClean="0"/>
              <a:t>5</a:t>
            </a:r>
            <a:r>
              <a:rPr lang="ja-JP" altLang="en-GB" smtClean="0"/>
              <a:t>レベル目のアウトライン</a:t>
            </a:r>
          </a:p>
          <a:p>
            <a:pPr lvl="4"/>
            <a:r>
              <a:rPr lang="en-GB" altLang="ja-JP" smtClean="0"/>
              <a:t>6</a:t>
            </a:r>
            <a:r>
              <a:rPr lang="ja-JP" altLang="en-GB" smtClean="0"/>
              <a:t>レベル目のアウトライン</a:t>
            </a:r>
          </a:p>
          <a:p>
            <a:pPr lvl="4"/>
            <a:r>
              <a:rPr lang="en-GB" altLang="ja-JP" smtClean="0"/>
              <a:t>7</a:t>
            </a:r>
            <a:r>
              <a:rPr lang="ja-JP" altLang="en-GB" smtClean="0"/>
              <a:t>レベル目のアウトライン</a:t>
            </a:r>
          </a:p>
          <a:p>
            <a:pPr lvl="4"/>
            <a:r>
              <a:rPr lang="en-GB" altLang="ja-JP" smtClean="0"/>
              <a:t>8</a:t>
            </a:r>
            <a:r>
              <a:rPr lang="ja-JP" altLang="en-GB" smtClean="0"/>
              <a:t>レベル目のアウトライン</a:t>
            </a:r>
          </a:p>
          <a:p>
            <a:pPr lvl="4"/>
            <a:r>
              <a:rPr lang="en-GB" altLang="ja-JP" smtClean="0"/>
              <a:t>9</a:t>
            </a:r>
            <a:r>
              <a:rPr lang="ja-JP" altLang="en-GB" smtClean="0"/>
              <a:t>レベル目のアウトライン</a:t>
            </a:r>
          </a:p>
        </p:txBody>
      </p:sp>
      <p:sp>
        <p:nvSpPr>
          <p:cNvPr id="2" name="Rectangle 3"/>
          <p:cNvSpPr>
            <a:spLocks noGrp="1" noChangeArrowheads="1"/>
          </p:cNvSpPr>
          <p:nvPr>
            <p:ph type="dt"/>
          </p:nvPr>
        </p:nvSpPr>
        <p:spPr bwMode="auto">
          <a:xfrm>
            <a:off x="503238" y="6886575"/>
            <a:ext cx="2339975" cy="5127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endParaRPr lang="en-US"/>
          </a:p>
        </p:txBody>
      </p:sp>
      <p:sp>
        <p:nvSpPr>
          <p:cNvPr id="1028" name="Rectangle 4"/>
          <p:cNvSpPr>
            <a:spLocks noGrp="1" noChangeArrowheads="1"/>
          </p:cNvSpPr>
          <p:nvPr>
            <p:ph type="ftr"/>
          </p:nvPr>
        </p:nvSpPr>
        <p:spPr bwMode="auto">
          <a:xfrm>
            <a:off x="3448050" y="6886575"/>
            <a:ext cx="3187700" cy="5127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endParaRPr lang="en-US"/>
          </a:p>
        </p:txBody>
      </p:sp>
      <p:sp>
        <p:nvSpPr>
          <p:cNvPr id="1029" name="Rectangle 5"/>
          <p:cNvSpPr>
            <a:spLocks noGrp="1" noChangeArrowheads="1"/>
          </p:cNvSpPr>
          <p:nvPr>
            <p:ph type="sldNum"/>
          </p:nvPr>
        </p:nvSpPr>
        <p:spPr bwMode="auto">
          <a:xfrm>
            <a:off x="7227888" y="6886575"/>
            <a:ext cx="2339975" cy="5127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fld id="{590AE0DB-A56E-4D8F-8F47-E2F785865A7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2pPr>
      <a:lvl3pPr algn="ctr"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3pPr>
      <a:lvl4pPr algn="ctr"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4pPr>
      <a:lvl5pPr algn="ctr"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9pPr>
    </p:titleStyle>
    <p:bodyStyle>
      <a:lvl1pPr marL="342900" indent="-342900" algn="l" defTabSz="449263" rtl="0" eaLnBrk="0" fontAlgn="base" hangingPunct="0">
        <a:lnSpc>
          <a:spcPct val="93000"/>
        </a:lnSpc>
        <a:spcBef>
          <a:spcPct val="0"/>
        </a:spcBef>
        <a:spcAft>
          <a:spcPts val="1413"/>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6" charset="0"/>
        <a:defRPr sz="2800">
          <a:solidFill>
            <a:srgbClr val="000000"/>
          </a:solidFill>
          <a:latin typeface="+mn-lt"/>
          <a:ea typeface="+mn-ea"/>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6" charset="0"/>
        <a:defRPr sz="2400">
          <a:solidFill>
            <a:srgbClr val="000000"/>
          </a:solidFill>
          <a:latin typeface="+mn-lt"/>
          <a:ea typeface="+mn-ea"/>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スライド番号プレースホルダ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3D4D2B9-1F68-41D1-BF1C-2F6869F534C2}" type="slidenum">
              <a:rPr lang="en-US" altLang="ja-JP" smtClean="0">
                <a:solidFill>
                  <a:srgbClr val="000000"/>
                </a:solidFill>
              </a:rPr>
              <a:pPr eaLnBrk="1"/>
              <a:t>1</a:t>
            </a:fld>
            <a:endParaRPr lang="en-US" altLang="ja-JP" smtClean="0">
              <a:solidFill>
                <a:srgbClr val="000000"/>
              </a:solidFill>
            </a:endParaRPr>
          </a:p>
        </p:txBody>
      </p:sp>
      <p:sp>
        <p:nvSpPr>
          <p:cNvPr id="205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a:t>
            </a:r>
            <a:r>
              <a:rPr lang="ja-JP" altLang="ja-JP" smtClean="0"/>
              <a:t>―</a:t>
            </a:r>
            <a:r>
              <a:rPr lang="ja-JP" smtClean="0"/>
              <a:t>非暴力と自立</a:t>
            </a:r>
            <a:r>
              <a:rPr lang="ja-JP" altLang="ja-JP" smtClean="0"/>
              <a:t>―</a:t>
            </a:r>
          </a:p>
        </p:txBody>
      </p:sp>
      <p:sp>
        <p:nvSpPr>
          <p:cNvPr id="2052" name="Rectangle 2"/>
          <p:cNvSpPr>
            <a:spLocks noGrp="1" noChangeArrowheads="1"/>
          </p:cNvSpPr>
          <p:nvPr>
            <p:ph type="subTitle" idx="4294967295"/>
          </p:nvPr>
        </p:nvSpPr>
        <p:spPr>
          <a:xfrm>
            <a:off x="503238" y="1946275"/>
            <a:ext cx="9070975" cy="4992688"/>
          </a:xfrm>
        </p:spPr>
        <p:txBody>
          <a:bodyPr tIns="0" anchor="ctr"/>
          <a:lstStyle/>
          <a:p>
            <a:pPr eaLnBrk="1"/>
            <a:endParaRPr lang="ja-JP" altLang="en-US"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92D6137-4CE4-435F-AADF-177AA08130CC}" type="slidenum">
              <a:rPr lang="en-US" altLang="ja-JP" smtClean="0">
                <a:solidFill>
                  <a:srgbClr val="000000"/>
                </a:solidFill>
              </a:rPr>
              <a:pPr eaLnBrk="1"/>
              <a:t>10</a:t>
            </a:fld>
            <a:endParaRPr lang="en-US" altLang="ja-JP" smtClean="0">
              <a:solidFill>
                <a:srgbClr val="000000"/>
              </a:solidFill>
            </a:endParaRPr>
          </a:p>
        </p:txBody>
      </p:sp>
      <p:sp>
        <p:nvSpPr>
          <p:cNvPr id="1126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インド軍ー</a:t>
            </a:r>
            <a:r>
              <a:rPr lang="en-US" altLang="ja-JP" smtClean="0"/>
              <a:t>19</a:t>
            </a:r>
            <a:r>
              <a:rPr lang="ja-JP" smtClean="0"/>
              <a:t>世紀半ば</a:t>
            </a:r>
          </a:p>
        </p:txBody>
      </p:sp>
      <p:sp>
        <p:nvSpPr>
          <p:cNvPr id="11268"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マドラス、ボンベイ、ベンガルの管区における</a:t>
            </a:r>
            <a:r>
              <a:rPr lang="en-US" altLang="ja-JP" smtClean="0"/>
              <a:t>3</a:t>
            </a:r>
            <a:r>
              <a:rPr lang="ja-JP" smtClean="0"/>
              <a:t>軍編成。</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ベンガル軍・・・</a:t>
            </a:r>
            <a:r>
              <a:rPr lang="ja-JP" b="1" smtClean="0">
                <a:solidFill>
                  <a:srgbClr val="FF0000"/>
                </a:solidFill>
              </a:rPr>
              <a:t>インド社会のエリート</a:t>
            </a:r>
            <a:r>
              <a:rPr lang="ja-JP" smtClean="0"/>
              <a:t>からなる。</a:t>
            </a:r>
            <a:r>
              <a:rPr lang="ja-JP" b="1" smtClean="0"/>
              <a:t>高いカーストのヒンドゥー教徒や上級ムスリム</a:t>
            </a:r>
            <a:r>
              <a:rPr lang="ja-JP" smtClean="0"/>
              <a:t>が多い。出身地域も北インドの中心をなす、アワド、ビハール、アグラのような地方出身が多い。</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マドラス軍とボンベイ軍</a:t>
            </a:r>
            <a:r>
              <a:rPr lang="ja-JP" altLang="ja-JP" smtClean="0"/>
              <a:t>…</a:t>
            </a:r>
            <a:r>
              <a:rPr lang="ja-JP" smtClean="0"/>
              <a:t>あらゆるカーストを含む。</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3AE7F94-7384-437B-A6D1-CEC1089311C8}" type="slidenum">
              <a:rPr lang="en-US" altLang="ja-JP" smtClean="0">
                <a:solidFill>
                  <a:srgbClr val="000000"/>
                </a:solidFill>
              </a:rPr>
              <a:pPr eaLnBrk="1"/>
              <a:t>100</a:t>
            </a:fld>
            <a:endParaRPr lang="en-US" altLang="ja-JP" smtClean="0">
              <a:solidFill>
                <a:srgbClr val="000000"/>
              </a:solidFill>
            </a:endParaRPr>
          </a:p>
        </p:txBody>
      </p:sp>
      <p:sp>
        <p:nvSpPr>
          <p:cNvPr id="103427"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インド人</a:t>
            </a:r>
            <a:r>
              <a:rPr lang="ja-JP" smtClean="0">
                <a:solidFill>
                  <a:srgbClr val="FF0000"/>
                </a:solidFill>
              </a:rPr>
              <a:t>州</a:t>
            </a:r>
            <a:r>
              <a:rPr lang="ja-JP" smtClean="0"/>
              <a:t>政府と諸組織</a:t>
            </a:r>
          </a:p>
        </p:txBody>
      </p:sp>
      <p:sp>
        <p:nvSpPr>
          <p:cNvPr id="103428" name="Rectangle 2"/>
          <p:cNvSpPr>
            <a:spLocks noGrp="1" noChangeArrowheads="1"/>
          </p:cNvSpPr>
          <p:nvPr>
            <p:ph type="body" idx="1"/>
          </p:nvPr>
        </p:nvSpPr>
        <p:spPr>
          <a:xfrm>
            <a:off x="503238" y="1768475"/>
            <a:ext cx="9067800" cy="49863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1937</a:t>
            </a:r>
            <a:r>
              <a:rPr lang="ja-JP" smtClean="0"/>
              <a:t>年の</a:t>
            </a:r>
            <a:r>
              <a:rPr lang="ja-JP" smtClean="0">
                <a:solidFill>
                  <a:srgbClr val="0070C0"/>
                </a:solidFill>
              </a:rPr>
              <a:t>州選挙</a:t>
            </a:r>
            <a:r>
              <a:rPr lang="ja-JP" smtClean="0"/>
              <a:t>（</a:t>
            </a:r>
            <a:r>
              <a:rPr lang="en-US" altLang="ja-JP" smtClean="0"/>
              <a:t>1935</a:t>
            </a:r>
            <a:r>
              <a:rPr lang="ja-JP" smtClean="0"/>
              <a:t>年統治法に基づく）</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en-US" altLang="ja-JP" smtClean="0"/>
              <a:t>11</a:t>
            </a:r>
            <a:r>
              <a:rPr lang="ja-JP" smtClean="0"/>
              <a:t>州のうち、７州で</a:t>
            </a:r>
            <a:r>
              <a:rPr lang="ja-JP" u="sng" smtClean="0">
                <a:solidFill>
                  <a:srgbClr val="FF0000"/>
                </a:solidFill>
              </a:rPr>
              <a:t>会議派</a:t>
            </a:r>
            <a:r>
              <a:rPr lang="ja-JP" u="sng" smtClean="0"/>
              <a:t>が政権を獲得</a:t>
            </a:r>
            <a:r>
              <a:rPr lang="ja-JP" smtClean="0"/>
              <a:t>（３８年までに８州）。</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州立法議会の１５８５議席のうち、７１６議席が会議派。</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会議派の選挙戦勝利の基盤・・・地方の村落を握る</a:t>
            </a:r>
            <a:r>
              <a:rPr lang="ja-JP" smtClean="0">
                <a:solidFill>
                  <a:srgbClr val="FF0000"/>
                </a:solidFill>
              </a:rPr>
              <a:t>在村支配層</a:t>
            </a:r>
            <a:r>
              <a:rPr lang="ja-JP" smtClean="0"/>
              <a:t>が、会議派を支持。</a:t>
            </a:r>
            <a:r>
              <a:rPr lang="ja-JP" smtClean="0">
                <a:solidFill>
                  <a:srgbClr val="FF0000"/>
                </a:solidFill>
              </a:rPr>
              <a:t>インドの資本家</a:t>
            </a:r>
            <a:r>
              <a:rPr lang="ja-JP" smtClean="0"/>
              <a:t>もほぼ会議派を支持。</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smtClean="0">
                <a:solidFill>
                  <a:srgbClr val="FF0000"/>
                </a:solidFill>
              </a:rPr>
              <a:t>インド実業界と会議派の協力関係</a:t>
            </a:r>
            <a:r>
              <a:rPr lang="ja-JP" smtClean="0"/>
              <a:t>が出来上がった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08C7D69-995D-4F72-9EB2-4386B31DC6A2}" type="slidenum">
              <a:rPr lang="en-US" altLang="ja-JP" smtClean="0">
                <a:solidFill>
                  <a:srgbClr val="000000"/>
                </a:solidFill>
              </a:rPr>
              <a:pPr eaLnBrk="1"/>
              <a:t>101</a:t>
            </a:fld>
            <a:endParaRPr lang="en-US" altLang="ja-JP" smtClean="0">
              <a:solidFill>
                <a:srgbClr val="000000"/>
              </a:solidFill>
            </a:endParaRPr>
          </a:p>
        </p:txBody>
      </p:sp>
      <p:sp>
        <p:nvSpPr>
          <p:cNvPr id="104451"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ムスリム多数派の諸州</a:t>
            </a:r>
          </a:p>
        </p:txBody>
      </p:sp>
      <p:sp>
        <p:nvSpPr>
          <p:cNvPr id="104452" name="Rectangle 2"/>
          <p:cNvSpPr>
            <a:spLocks noGrp="1" noChangeArrowheads="1"/>
          </p:cNvSpPr>
          <p:nvPr>
            <p:ph type="body" idx="1"/>
          </p:nvPr>
        </p:nvSpPr>
        <p:spPr>
          <a:xfrm>
            <a:off x="503238" y="1768475"/>
            <a:ext cx="9067800" cy="49863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endParaRPr lang="en-US" altLang="ja-JP"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シンド、ベンガル、パンジャーブでは、</a:t>
            </a:r>
            <a:endParaRPr lang="en-US" altLang="ja-JP"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ムスリムを首班とする地域政党が勝利。</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9AE54DA-41AA-4B44-B2E9-36F147BF3936}" type="slidenum">
              <a:rPr lang="en-US" altLang="ja-JP" smtClean="0">
                <a:solidFill>
                  <a:srgbClr val="000000"/>
                </a:solidFill>
              </a:rPr>
              <a:pPr eaLnBrk="1"/>
              <a:t>102</a:t>
            </a:fld>
            <a:endParaRPr lang="en-US" altLang="ja-JP" smtClean="0">
              <a:solidFill>
                <a:srgbClr val="000000"/>
              </a:solidFill>
            </a:endParaRPr>
          </a:p>
        </p:txBody>
      </p:sp>
      <p:sp>
        <p:nvSpPr>
          <p:cNvPr id="105475"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ネルー出身地、連合州の連立問題</a:t>
            </a:r>
          </a:p>
        </p:txBody>
      </p:sp>
      <p:sp>
        <p:nvSpPr>
          <p:cNvPr id="105476" name="Rectangle 2"/>
          <p:cNvSpPr>
            <a:spLocks noGrp="1" noChangeArrowheads="1"/>
          </p:cNvSpPr>
          <p:nvPr>
            <p:ph type="body" idx="1"/>
          </p:nvPr>
        </p:nvSpPr>
        <p:spPr>
          <a:xfrm>
            <a:off x="503238" y="1768475"/>
            <a:ext cx="9067800" cy="5362575"/>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ムスリムの代表ジンナーは、連合州におけるムスリム連盟と会議派の連立を希望。</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ネルーは、連立を拒否。</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一顧だにされなかったムスリム連盟は、起死回生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を計る。</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ガンディーによる調整と試み・・・失敗。</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979876D-CCAF-4B58-A559-BBDC2F6C5208}" type="slidenum">
              <a:rPr lang="en-US" altLang="ja-JP" smtClean="0">
                <a:solidFill>
                  <a:srgbClr val="000000"/>
                </a:solidFill>
              </a:rPr>
              <a:pPr eaLnBrk="1"/>
              <a:t>103</a:t>
            </a:fld>
            <a:endParaRPr lang="en-US" altLang="ja-JP" smtClean="0">
              <a:solidFill>
                <a:srgbClr val="000000"/>
              </a:solidFill>
            </a:endParaRPr>
          </a:p>
        </p:txBody>
      </p:sp>
      <p:sp>
        <p:nvSpPr>
          <p:cNvPr id="106499"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計画経済への道</a:t>
            </a:r>
          </a:p>
        </p:txBody>
      </p:sp>
      <p:sp>
        <p:nvSpPr>
          <p:cNvPr id="106500" name="Rectangle 2"/>
          <p:cNvSpPr>
            <a:spLocks noGrp="1" noChangeArrowheads="1"/>
          </p:cNvSpPr>
          <p:nvPr>
            <p:ph type="body" idx="1"/>
          </p:nvPr>
        </p:nvSpPr>
        <p:spPr>
          <a:xfrm>
            <a:off x="503238" y="1768475"/>
            <a:ext cx="9067800" cy="49863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ガンディーの「建設的プログラム」は</a:t>
            </a:r>
            <a:r>
              <a:rPr lang="ja-JP" altLang="en-US" smtClean="0"/>
              <a:t>農業</a:t>
            </a:r>
            <a:r>
              <a:rPr lang="ja-JP" smtClean="0"/>
              <a:t>の発展に集中・・・・資本家にとってはあまりに不十分で時代錯誤。</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商工会議所連合などから資本家の要求としての「計画」・・・</a:t>
            </a:r>
            <a:r>
              <a:rPr lang="ja-JP" smtClean="0">
                <a:solidFill>
                  <a:srgbClr val="0070C0"/>
                </a:solidFill>
              </a:rPr>
              <a:t>計画的な機械工業化の要求</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mtClean="0"/>
              <a:t>1938</a:t>
            </a:r>
            <a:r>
              <a:rPr lang="ja-JP" smtClean="0"/>
              <a:t>年</a:t>
            </a:r>
            <a:r>
              <a:rPr lang="en-GB" altLang="ja-JP" smtClean="0"/>
              <a:t>10</a:t>
            </a:r>
            <a:r>
              <a:rPr lang="ja-JP" smtClean="0"/>
              <a:t>月、諸州の工業大臣会議において、議長</a:t>
            </a:r>
            <a:r>
              <a:rPr lang="en-US" altLang="ja-JP" smtClean="0"/>
              <a:t>S</a:t>
            </a:r>
            <a:r>
              <a:rPr lang="ja-JP" smtClean="0"/>
              <a:t>・</a:t>
            </a:r>
            <a:r>
              <a:rPr lang="en-US" altLang="ja-JP" smtClean="0"/>
              <a:t>C</a:t>
            </a:r>
            <a:r>
              <a:rPr lang="ja-JP" smtClean="0"/>
              <a:t>・ボースによって、国家計画委員会</a:t>
            </a:r>
            <a:r>
              <a:rPr lang="en-US" altLang="ja-JP" smtClean="0"/>
              <a:t>National Planning Committee)</a:t>
            </a:r>
            <a:r>
              <a:rPr lang="ja-JP" smtClean="0"/>
              <a:t>の具体的活動、開始。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34417E8-7F8C-4D2B-AD42-8F2D81D5C2CA}" type="slidenum">
              <a:rPr lang="en-US" altLang="ja-JP" smtClean="0">
                <a:solidFill>
                  <a:srgbClr val="000000"/>
                </a:solidFill>
              </a:rPr>
              <a:pPr eaLnBrk="1"/>
              <a:t>104</a:t>
            </a:fld>
            <a:endParaRPr lang="en-US" altLang="ja-JP" smtClean="0">
              <a:solidFill>
                <a:srgbClr val="000000"/>
              </a:solidFill>
            </a:endParaRPr>
          </a:p>
        </p:txBody>
      </p:sp>
      <p:sp>
        <p:nvSpPr>
          <p:cNvPr id="107523"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インドの計画経済の内容</a:t>
            </a:r>
          </a:p>
        </p:txBody>
      </p:sp>
      <p:sp>
        <p:nvSpPr>
          <p:cNvPr id="107524" name="Rectangle 2"/>
          <p:cNvSpPr>
            <a:spLocks noGrp="1" noChangeArrowheads="1"/>
          </p:cNvSpPr>
          <p:nvPr>
            <p:ph type="body" idx="1"/>
          </p:nvPr>
        </p:nvSpPr>
        <p:spPr>
          <a:xfrm>
            <a:off x="503238" y="1768475"/>
            <a:ext cx="9067800" cy="49863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（１）自由主義経済ではなく、</a:t>
            </a:r>
            <a:r>
              <a:rPr lang="ja-JP" smtClean="0">
                <a:solidFill>
                  <a:srgbClr val="FF0000"/>
                </a:solidFill>
              </a:rPr>
              <a:t>国家の介入</a:t>
            </a:r>
            <a:r>
              <a:rPr lang="ja-JP" smtClean="0"/>
              <a:t>を認めた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（２）</a:t>
            </a:r>
            <a:r>
              <a:rPr lang="ja-JP" smtClean="0">
                <a:solidFill>
                  <a:srgbClr val="FF0000"/>
                </a:solidFill>
              </a:rPr>
              <a:t>国内市場の拡大</a:t>
            </a:r>
            <a:r>
              <a:rPr lang="ja-JP" smtClean="0"/>
              <a:t>が主目的で、輸出は重視されなかった。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（３）</a:t>
            </a:r>
            <a:r>
              <a:rPr lang="ja-JP" smtClean="0">
                <a:solidFill>
                  <a:srgbClr val="FF0000"/>
                </a:solidFill>
              </a:rPr>
              <a:t>外国投資に反対</a:t>
            </a:r>
            <a:r>
              <a:rPr lang="ja-JP" smtClean="0"/>
              <a:t>。</a:t>
            </a:r>
            <a:r>
              <a:rPr lang="ja-JP" smtClean="0">
                <a:solidFill>
                  <a:srgbClr val="00B050"/>
                </a:solidFill>
              </a:rPr>
              <a:t>外国企業の士気を削ぐ</a:t>
            </a:r>
            <a:r>
              <a:rPr lang="ja-JP" smtClean="0"/>
              <a:t>ためなら、</a:t>
            </a:r>
            <a:r>
              <a:rPr lang="ja-JP" smtClean="0">
                <a:solidFill>
                  <a:srgbClr val="0070C0"/>
                </a:solidFill>
              </a:rPr>
              <a:t>インド工業の発展</a:t>
            </a:r>
            <a:r>
              <a:rPr lang="ja-JP" smtClean="0"/>
              <a:t>の遅れも辞さない。</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こうした内容の経済政策が、「社会主義」という名目で推進された。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インドの資本家と会議派との結びつきの緊密化。</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37B9A29-CE1D-45EA-97F9-20CC0F28AE3A}" type="slidenum">
              <a:rPr lang="en-US" altLang="ja-JP" smtClean="0">
                <a:solidFill>
                  <a:srgbClr val="000000"/>
                </a:solidFill>
              </a:rPr>
              <a:pPr eaLnBrk="1"/>
              <a:t>105</a:t>
            </a:fld>
            <a:endParaRPr lang="en-US" altLang="ja-JP" smtClean="0">
              <a:solidFill>
                <a:srgbClr val="000000"/>
              </a:solidFill>
            </a:endParaRPr>
          </a:p>
        </p:txBody>
      </p:sp>
      <p:sp>
        <p:nvSpPr>
          <p:cNvPr id="108547"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会議派議長問題</a:t>
            </a:r>
          </a:p>
        </p:txBody>
      </p:sp>
      <p:sp>
        <p:nvSpPr>
          <p:cNvPr id="108548" name="Rectangle 2"/>
          <p:cNvSpPr>
            <a:spLocks noGrp="1" noChangeArrowheads="1"/>
          </p:cNvSpPr>
          <p:nvPr>
            <p:ph type="body" idx="1"/>
          </p:nvPr>
        </p:nvSpPr>
        <p:spPr>
          <a:xfrm>
            <a:off x="503238" y="1768475"/>
            <a:ext cx="9067800" cy="52784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S</a:t>
            </a:r>
            <a:r>
              <a:rPr lang="ja-JP" smtClean="0"/>
              <a:t>・</a:t>
            </a:r>
            <a:r>
              <a:rPr lang="en-US" altLang="ja-JP" smtClean="0"/>
              <a:t>C</a:t>
            </a:r>
            <a:r>
              <a:rPr lang="ja-JP" smtClean="0"/>
              <a:t>・ボース（急進左派）とガンディー（保守派）の対立</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smtClean="0">
                <a:solidFill>
                  <a:srgbClr val="FF0000"/>
                </a:solidFill>
              </a:rPr>
              <a:t>ボース</a:t>
            </a:r>
            <a:r>
              <a:rPr lang="ja-JP" smtClean="0"/>
              <a:t>は、１９３８年につづいて３９年も立候補の意思をみせ、同時に</a:t>
            </a:r>
            <a:r>
              <a:rPr lang="ja-JP" smtClean="0">
                <a:solidFill>
                  <a:srgbClr val="FF0000"/>
                </a:solidFill>
              </a:rPr>
              <a:t>期限付きの最後通牒</a:t>
            </a:r>
            <a:r>
              <a:rPr lang="ja-JP" smtClean="0"/>
              <a:t>の形にして</a:t>
            </a:r>
            <a:r>
              <a:rPr lang="ja-JP" b="1" smtClean="0">
                <a:solidFill>
                  <a:srgbClr val="FF0000"/>
                </a:solidFill>
              </a:rPr>
              <a:t>独立を要求</a:t>
            </a:r>
            <a:r>
              <a:rPr lang="ja-JP" smtClean="0">
                <a:solidFill>
                  <a:srgbClr val="FF0000"/>
                </a:solidFill>
              </a:rPr>
              <a:t>しようとした</a:t>
            </a:r>
            <a:r>
              <a:rPr lang="ja-JP" smtClean="0"/>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ガンディーは、腹心のシーターラーマィヤを推薦。</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しかし、ボースが勝利。</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ガンディーは、ボースの議長就任を阻止できなかったが、執行委員会の辞任を誘い、</a:t>
            </a:r>
            <a:r>
              <a:rPr lang="ja-JP" b="1" smtClean="0"/>
              <a:t>ボースを辞任に追い込んだ。</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702B132-13A5-4389-9286-BE8247C4DD50}" type="slidenum">
              <a:rPr lang="en-US" altLang="ja-JP" smtClean="0">
                <a:solidFill>
                  <a:srgbClr val="000000"/>
                </a:solidFill>
              </a:rPr>
              <a:pPr eaLnBrk="1"/>
              <a:t>106</a:t>
            </a:fld>
            <a:endParaRPr lang="en-US" altLang="ja-JP" smtClean="0">
              <a:solidFill>
                <a:srgbClr val="000000"/>
              </a:solidFill>
            </a:endParaRPr>
          </a:p>
        </p:txBody>
      </p:sp>
      <p:sp>
        <p:nvSpPr>
          <p:cNvPr id="109571"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S</a:t>
            </a:r>
            <a:r>
              <a:rPr lang="ja-JP" smtClean="0"/>
              <a:t>・</a:t>
            </a:r>
            <a:r>
              <a:rPr lang="en-US" altLang="ja-JP" smtClean="0"/>
              <a:t>C</a:t>
            </a:r>
            <a:r>
              <a:rPr lang="ja-JP" smtClean="0"/>
              <a:t>・ボース</a:t>
            </a:r>
          </a:p>
        </p:txBody>
      </p:sp>
      <p:sp>
        <p:nvSpPr>
          <p:cNvPr id="109572" name="Rectangle 2"/>
          <p:cNvSpPr>
            <a:spLocks noGrp="1" noChangeArrowheads="1"/>
          </p:cNvSpPr>
          <p:nvPr>
            <p:ph type="body" idx="1"/>
          </p:nvPr>
        </p:nvSpPr>
        <p:spPr>
          <a:xfrm>
            <a:off x="360363" y="1439863"/>
            <a:ext cx="9067800" cy="6704012"/>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smtClean="0">
                <a:solidFill>
                  <a:srgbClr val="0070C0"/>
                </a:solidFill>
              </a:rPr>
              <a:t>スバース・チャンドラ・ボース</a:t>
            </a:r>
            <a:r>
              <a:rPr lang="ja-JP" smtClean="0"/>
              <a:t>の周りには、</a:t>
            </a:r>
            <a:r>
              <a:rPr lang="en-US" altLang="ja-JP" smtClean="0"/>
              <a:t>A</a:t>
            </a:r>
            <a:r>
              <a:rPr lang="ja-JP" smtClean="0"/>
              <a:t>・ポッダーに率いられたカルカッタの若いマールワーリーたちや東部インドの実業家が集まり、独自の経済的基盤と要求。</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しかし、ガンディーに追い落とされ、会議派からも追放される。</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第二次大戦に突入したインドから脱出して、</a:t>
            </a:r>
            <a:r>
              <a:rPr lang="ja-JP" smtClean="0">
                <a:solidFill>
                  <a:srgbClr val="FF0000"/>
                </a:solidFill>
              </a:rPr>
              <a:t>独立運動を追求する路線</a:t>
            </a:r>
            <a:r>
              <a:rPr lang="ja-JP" smtClean="0"/>
              <a:t>を選択。</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sz="2800" smtClean="0"/>
              <a:t>ドイツを経て、１９４３年には日本にやってきて、日本軍に協力しながら、武力（</a:t>
            </a:r>
            <a:r>
              <a:rPr lang="ja-JP" sz="2800" u="sng" smtClean="0"/>
              <a:t>日本軍と協力しての</a:t>
            </a:r>
            <a:r>
              <a:rPr lang="ja-JP" sz="2800" smtClean="0">
                <a:solidFill>
                  <a:srgbClr val="FF0000"/>
                </a:solidFill>
              </a:rPr>
              <a:t>インパール作戦</a:t>
            </a:r>
            <a:r>
              <a:rPr lang="ja-JP" sz="2800" smtClean="0"/>
              <a:t>）で外からインド解放をめざす。</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7C69250-0F78-4C77-803E-603A34F3C22D}" type="slidenum">
              <a:rPr lang="en-US" altLang="ja-JP" smtClean="0">
                <a:solidFill>
                  <a:srgbClr val="000000"/>
                </a:solidFill>
              </a:rPr>
              <a:pPr eaLnBrk="1"/>
              <a:t>107</a:t>
            </a:fld>
            <a:endParaRPr lang="en-US" altLang="ja-JP" smtClean="0">
              <a:solidFill>
                <a:srgbClr val="000000"/>
              </a:solidFill>
            </a:endParaRPr>
          </a:p>
        </p:txBody>
      </p:sp>
      <p:sp>
        <p:nvSpPr>
          <p:cNvPr id="110595"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第二次大戦とインド</a:t>
            </a:r>
          </a:p>
        </p:txBody>
      </p:sp>
      <p:sp>
        <p:nvSpPr>
          <p:cNvPr id="110596" name="Rectangle 2"/>
          <p:cNvSpPr>
            <a:spLocks noGrp="1" noChangeArrowheads="1"/>
          </p:cNvSpPr>
          <p:nvPr>
            <p:ph type="body" idx="1"/>
          </p:nvPr>
        </p:nvSpPr>
        <p:spPr>
          <a:xfrm>
            <a:off x="503238" y="1768475"/>
            <a:ext cx="9067800" cy="5637213"/>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mtClean="0"/>
              <a:t>1939</a:t>
            </a:r>
            <a:r>
              <a:rPr lang="ja-JP" smtClean="0"/>
              <a:t>年</a:t>
            </a:r>
            <a:r>
              <a:rPr lang="en-GB" altLang="ja-JP" smtClean="0"/>
              <a:t>9</a:t>
            </a:r>
            <a:r>
              <a:rPr lang="ja-JP" smtClean="0"/>
              <a:t>月</a:t>
            </a:r>
            <a:r>
              <a:rPr lang="en-GB" altLang="ja-JP" smtClean="0"/>
              <a:t>1</a:t>
            </a:r>
            <a:r>
              <a:rPr lang="ja-JP" smtClean="0"/>
              <a:t>日勃発</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大戦の原因はインドには無関係。しかし、　</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インド総督リンリスゴーは、即座にインドが交戦状態にあると声明。</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ただちに</a:t>
            </a:r>
            <a:r>
              <a:rPr lang="ja-JP" b="1" smtClean="0">
                <a:solidFill>
                  <a:srgbClr val="0070C0"/>
                </a:solidFill>
              </a:rPr>
              <a:t>インド軍は連合軍の一員</a:t>
            </a:r>
            <a:r>
              <a:rPr lang="ja-JP" b="1" smtClean="0"/>
              <a:t>として</a:t>
            </a:r>
            <a:r>
              <a:rPr lang="ja-JP" smtClean="0"/>
              <a:t>、アフリカ、中東、アジアにたちまち派兵されていった。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インドはイギリスの理由により交戦国となり、</a:t>
            </a:r>
            <a:r>
              <a:rPr lang="ja-JP" smtClean="0">
                <a:solidFill>
                  <a:srgbClr val="0070C0"/>
                </a:solidFill>
              </a:rPr>
              <a:t>インド軍は</a:t>
            </a:r>
            <a:r>
              <a:rPr lang="ja-JP" b="1" smtClean="0">
                <a:solidFill>
                  <a:srgbClr val="0070C0"/>
                </a:solidFill>
              </a:rPr>
              <a:t>イギリス帝国軍の一部</a:t>
            </a:r>
            <a:r>
              <a:rPr lang="ja-JP" smtClean="0"/>
              <a:t>にされた。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4B94B63-E39B-432D-BD39-CA540BE3F32E}" type="slidenum">
              <a:rPr lang="en-US" altLang="ja-JP" smtClean="0">
                <a:solidFill>
                  <a:srgbClr val="000000"/>
                </a:solidFill>
              </a:rPr>
              <a:pPr eaLnBrk="1"/>
              <a:t>108</a:t>
            </a:fld>
            <a:endParaRPr lang="en-US" altLang="ja-JP" smtClean="0">
              <a:solidFill>
                <a:srgbClr val="000000"/>
              </a:solidFill>
            </a:endParaRPr>
          </a:p>
        </p:txBody>
      </p:sp>
      <p:sp>
        <p:nvSpPr>
          <p:cNvPr id="111619"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第二次世界大戦ー何のための戦争か</a:t>
            </a:r>
          </a:p>
        </p:txBody>
      </p:sp>
      <p:sp>
        <p:nvSpPr>
          <p:cNvPr id="111620" name="Rectangle 2"/>
          <p:cNvSpPr>
            <a:spLocks noGrp="1" noChangeArrowheads="1"/>
          </p:cNvSpPr>
          <p:nvPr>
            <p:ph type="body" idx="1"/>
          </p:nvPr>
        </p:nvSpPr>
        <p:spPr>
          <a:xfrm>
            <a:off x="473075" y="1439863"/>
            <a:ext cx="9067800" cy="6137275"/>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sz="2800" smtClean="0"/>
              <a:t>植民地として</a:t>
            </a:r>
            <a:r>
              <a:rPr lang="ja-JP" sz="2800" smtClean="0">
                <a:solidFill>
                  <a:srgbClr val="FF0000"/>
                </a:solidFill>
              </a:rPr>
              <a:t>支配された</a:t>
            </a:r>
            <a:r>
              <a:rPr lang="ja-JP" sz="2800" smtClean="0"/>
              <a:t>国・地域の人々、すなわちこの場合インドの人々にとって、何のための戦争だったか？</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・連合軍の戦争目的：</a:t>
            </a:r>
            <a:r>
              <a:rPr lang="ja-JP" b="1" smtClean="0">
                <a:solidFill>
                  <a:srgbClr val="FF0000"/>
                </a:solidFill>
              </a:rPr>
              <a:t>大西洋憲章</a:t>
            </a:r>
            <a:r>
              <a:rPr lang="ja-JP" smtClean="0">
                <a:solidFill>
                  <a:srgbClr val="FF0000"/>
                </a:solidFill>
              </a:rPr>
              <a:t>（チャーチル・ローズベルト）</a:t>
            </a:r>
            <a:r>
              <a:rPr lang="ja-JP" smtClean="0"/>
              <a:t>・・・「ファシズムに反対し、自由を奪われた人々に自由を回復」。</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では、</a:t>
            </a:r>
            <a:r>
              <a:rPr lang="ja-JP" b="1" smtClean="0">
                <a:solidFill>
                  <a:srgbClr val="FF0000"/>
                </a:solidFill>
              </a:rPr>
              <a:t>インドのような植民地にも適用されるのか？</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u="sng" smtClean="0"/>
              <a:t>チャーチルの答え：これはインドには適用され</a:t>
            </a:r>
            <a:r>
              <a:rPr lang="ja-JP" u="sng" smtClean="0">
                <a:solidFill>
                  <a:srgbClr val="FF0000"/>
                </a:solidFill>
              </a:rPr>
              <a:t>ない、</a:t>
            </a:r>
            <a:r>
              <a:rPr lang="ja-JP" u="sng" smtClean="0"/>
              <a:t>と</a:t>
            </a:r>
            <a:r>
              <a:rPr lang="ja-JP" smtClean="0"/>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会議派はいつ実現するかわからない「帝国内の自治」だけを約束する総督に業を煮やし、</a:t>
            </a:r>
            <a:r>
              <a:rPr lang="ja-JP" sz="2800" smtClean="0">
                <a:solidFill>
                  <a:srgbClr val="FF0000"/>
                </a:solidFill>
              </a:rPr>
              <a:t>インド人州内閣を総辞職させた</a:t>
            </a:r>
            <a:r>
              <a:rPr lang="ja-JP" sz="2800" smtClean="0"/>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sz="28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23A6A70-85D3-4EBC-BA31-57F3C4EFB8C5}" type="slidenum">
              <a:rPr lang="en-US" altLang="ja-JP" smtClean="0">
                <a:solidFill>
                  <a:srgbClr val="000000"/>
                </a:solidFill>
              </a:rPr>
              <a:pPr eaLnBrk="1"/>
              <a:t>109</a:t>
            </a:fld>
            <a:endParaRPr lang="en-US" altLang="ja-JP" smtClean="0">
              <a:solidFill>
                <a:srgbClr val="000000"/>
              </a:solidFill>
            </a:endParaRPr>
          </a:p>
        </p:txBody>
      </p:sp>
      <p:sp>
        <p:nvSpPr>
          <p:cNvPr id="112643"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日本は？</a:t>
            </a:r>
          </a:p>
        </p:txBody>
      </p:sp>
      <p:sp>
        <p:nvSpPr>
          <p:cNvPr id="112644" name="Rectangle 2"/>
          <p:cNvSpPr>
            <a:spLocks noGrp="1" noChangeArrowheads="1"/>
          </p:cNvSpPr>
          <p:nvPr>
            <p:ph type="body" idx="1"/>
          </p:nvPr>
        </p:nvSpPr>
        <p:spPr>
          <a:xfrm>
            <a:off x="503238" y="1768475"/>
            <a:ext cx="9067800" cy="5099050"/>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「自存自衛」の戦争としたが、同時に「大東亜戦争」と命名。アジアが独立を維持・獲得するための戦争、と位置付けた。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しかし、自存自衛とは何か？中国の広大な領土に攻め込んで日中戦争を戦っている日本か？</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また、「大東亜の共栄」というが、イギリスがインドを例外としたように、</a:t>
            </a:r>
            <a:r>
              <a:rPr lang="ja-JP" b="1" u="sng" smtClean="0">
                <a:solidFill>
                  <a:srgbClr val="FF0000"/>
                </a:solidFill>
              </a:rPr>
              <a:t>日本も、自分の植民地である朝鮮に独立を獲得させる展望は全く示さなかった</a:t>
            </a:r>
            <a:r>
              <a:rPr lang="ja-JP" b="1" smtClean="0">
                <a:solidFill>
                  <a:srgbClr val="FF0000"/>
                </a:solidFill>
              </a:rPr>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朝鮮や台湾にたいする日本の態度を見て、</a:t>
            </a:r>
            <a:r>
              <a:rPr lang="ja-JP" smtClean="0">
                <a:solidFill>
                  <a:srgbClr val="0070C0"/>
                </a:solidFill>
              </a:rPr>
              <a:t>ネルーは憤慨</a:t>
            </a:r>
            <a:r>
              <a:rPr lang="ja-JP" smtClean="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A8FB78A-F620-44E8-8ECB-B50E1E4771AB}" type="slidenum">
              <a:rPr lang="en-US" altLang="ja-JP" smtClean="0">
                <a:solidFill>
                  <a:srgbClr val="000000"/>
                </a:solidFill>
              </a:rPr>
              <a:pPr eaLnBrk="1"/>
              <a:t>11</a:t>
            </a:fld>
            <a:endParaRPr lang="en-US" altLang="ja-JP" smtClean="0">
              <a:solidFill>
                <a:srgbClr val="000000"/>
              </a:solidFill>
            </a:endParaRPr>
          </a:p>
        </p:txBody>
      </p:sp>
      <p:sp>
        <p:nvSpPr>
          <p:cNvPr id="1229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シパーヒー（</a:t>
            </a:r>
            <a:r>
              <a:rPr lang="ja-JP" smtClean="0">
                <a:solidFill>
                  <a:srgbClr val="FF0000"/>
                </a:solidFill>
              </a:rPr>
              <a:t>セポイ</a:t>
            </a:r>
            <a:r>
              <a:rPr lang="ja-JP" smtClean="0"/>
              <a:t>）の大反乱</a:t>
            </a:r>
          </a:p>
        </p:txBody>
      </p:sp>
      <p:sp>
        <p:nvSpPr>
          <p:cNvPr id="12292" name="Rectangle 2"/>
          <p:cNvSpPr>
            <a:spLocks noGrp="1" noChangeArrowheads="1"/>
          </p:cNvSpPr>
          <p:nvPr>
            <p:ph type="body" idx="1"/>
          </p:nvPr>
        </p:nvSpPr>
        <p:spPr>
          <a:xfrm>
            <a:off x="503238" y="1768475"/>
            <a:ext cx="9070975" cy="56372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1857</a:t>
            </a:r>
            <a:r>
              <a:rPr lang="ja-JP" smtClean="0"/>
              <a:t>年、シパーヒー（</a:t>
            </a:r>
            <a:r>
              <a:rPr lang="ja-JP" smtClean="0">
                <a:solidFill>
                  <a:srgbClr val="FF0000"/>
                </a:solidFill>
              </a:rPr>
              <a:t>インド兵</a:t>
            </a:r>
            <a:r>
              <a:rPr lang="ja-JP" smtClean="0"/>
              <a:t>）のうち、</a:t>
            </a:r>
            <a:r>
              <a:rPr lang="ja-JP" b="1" smtClean="0">
                <a:solidFill>
                  <a:srgbClr val="FF0000"/>
                </a:solidFill>
              </a:rPr>
              <a:t>主として反乱したのは、ベンガル軍</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彼らのうち</a:t>
            </a:r>
            <a:r>
              <a:rPr lang="ja-JP" b="1" smtClean="0">
                <a:solidFill>
                  <a:srgbClr val="FF0000"/>
                </a:solidFill>
              </a:rPr>
              <a:t>約</a:t>
            </a:r>
            <a:r>
              <a:rPr lang="en-US" altLang="ja-JP" b="1" smtClean="0">
                <a:solidFill>
                  <a:srgbClr val="FF0000"/>
                </a:solidFill>
              </a:rPr>
              <a:t>7</a:t>
            </a:r>
            <a:r>
              <a:rPr lang="ja-JP" b="1" smtClean="0">
                <a:solidFill>
                  <a:srgbClr val="FF0000"/>
                </a:solidFill>
              </a:rPr>
              <a:t>万人</a:t>
            </a:r>
            <a:r>
              <a:rPr lang="ja-JP" smtClean="0"/>
              <a:t>が反乱に参加。</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約</a:t>
            </a:r>
            <a:r>
              <a:rPr lang="en-US" altLang="ja-JP" smtClean="0"/>
              <a:t>3</a:t>
            </a:r>
            <a:r>
              <a:rPr lang="ja-JP" smtClean="0"/>
              <a:t>万人がイギリスに忠誠を示したまま。</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他の</a:t>
            </a:r>
            <a:r>
              <a:rPr lang="en-US" altLang="ja-JP" smtClean="0"/>
              <a:t>3</a:t>
            </a:r>
            <a:r>
              <a:rPr lang="ja-JP" smtClean="0"/>
              <a:t>万人が武装解除されたり、逃亡した。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ボンベイ軍とマドラス軍は同時に反乱しなかった。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反乱の</a:t>
            </a:r>
            <a:r>
              <a:rPr lang="ja-JP" smtClean="0">
                <a:solidFill>
                  <a:srgbClr val="FF0000"/>
                </a:solidFill>
              </a:rPr>
              <a:t>鎮圧</a:t>
            </a:r>
            <a:r>
              <a:rPr lang="ja-JP" smtClean="0"/>
              <a:t>には、インド人であるパンジャーブ地方の</a:t>
            </a:r>
            <a:r>
              <a:rPr lang="ja-JP" b="1" smtClean="0">
                <a:solidFill>
                  <a:srgbClr val="FF0000"/>
                </a:solidFill>
              </a:rPr>
              <a:t>シク教徒</a:t>
            </a:r>
            <a:r>
              <a:rPr lang="ja-JP" smtClean="0"/>
              <a:t>（</a:t>
            </a:r>
            <a:r>
              <a:rPr lang="ja-JP" b="1" smtClean="0">
                <a:solidFill>
                  <a:srgbClr val="FF0000"/>
                </a:solidFill>
              </a:rPr>
              <a:t>インド亜大陸のマイノリティ</a:t>
            </a:r>
            <a:r>
              <a:rPr lang="ja-JP" smtClean="0"/>
              <a:t>）が多く使われた。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786D5A2-2DA7-4C45-AA07-069B60324DE4}" type="slidenum">
              <a:rPr lang="en-US" altLang="ja-JP" smtClean="0">
                <a:solidFill>
                  <a:srgbClr val="000000"/>
                </a:solidFill>
              </a:rPr>
              <a:pPr eaLnBrk="1"/>
              <a:t>110</a:t>
            </a:fld>
            <a:endParaRPr lang="en-US" altLang="ja-JP" smtClean="0">
              <a:solidFill>
                <a:srgbClr val="000000"/>
              </a:solidFill>
            </a:endParaRPr>
          </a:p>
        </p:txBody>
      </p:sp>
      <p:sp>
        <p:nvSpPr>
          <p:cNvPr id="113667"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ソ連は？</a:t>
            </a:r>
          </a:p>
        </p:txBody>
      </p:sp>
      <p:sp>
        <p:nvSpPr>
          <p:cNvPr id="113668" name="Rectangle 2"/>
          <p:cNvSpPr>
            <a:spLocks noGrp="1" noChangeArrowheads="1"/>
          </p:cNvSpPr>
          <p:nvPr>
            <p:ph type="body" idx="1"/>
          </p:nvPr>
        </p:nvSpPr>
        <p:spPr>
          <a:xfrm>
            <a:off x="473075" y="1800225"/>
            <a:ext cx="9067800" cy="49863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en-GB" altLang="ja-JP" smtClean="0"/>
              <a:t>1941</a:t>
            </a:r>
            <a:r>
              <a:rPr lang="ja-JP" smtClean="0"/>
              <a:t>年</a:t>
            </a:r>
            <a:r>
              <a:rPr lang="en-GB" altLang="ja-JP" smtClean="0"/>
              <a:t>6</a:t>
            </a:r>
            <a:r>
              <a:rPr lang="ja-JP" smtClean="0"/>
              <a:t>月の独ソ開戦以来、ソ連の戦争こそ「人民戦争」だとして全世界の「人民」に、ソ連の側に、すなわち、</a:t>
            </a:r>
            <a:r>
              <a:rPr lang="ja-JP" b="1" smtClean="0"/>
              <a:t>連合国の側に戦争協力</a:t>
            </a:r>
            <a:r>
              <a:rPr lang="ja-JP" smtClean="0"/>
              <a:t>することを要求。</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ja-JP" smtClean="0"/>
              <a:t>インド共産党の戦争協力姿勢は同党を合法化させ、その意味で勢力拡大へ。</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ja-JP" altLang="en-GB"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ja-JP" smtClean="0"/>
              <a:t>しかし、</a:t>
            </a:r>
            <a:r>
              <a:rPr lang="ja-JP" b="1" smtClean="0">
                <a:solidFill>
                  <a:srgbClr val="FF0000"/>
                </a:solidFill>
              </a:rPr>
              <a:t>反英的な会議派</a:t>
            </a:r>
            <a:r>
              <a:rPr lang="ja-JP" smtClean="0"/>
              <a:t>とは対立。不人気のもととなった。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55DFED8-4B9F-436D-BA70-648119ED0EB1}" type="slidenum">
              <a:rPr lang="en-US" altLang="ja-JP" smtClean="0">
                <a:solidFill>
                  <a:srgbClr val="000000"/>
                </a:solidFill>
              </a:rPr>
              <a:pPr eaLnBrk="1"/>
              <a:t>111</a:t>
            </a:fld>
            <a:endParaRPr lang="en-US" altLang="ja-JP" smtClean="0">
              <a:solidFill>
                <a:srgbClr val="000000"/>
              </a:solidFill>
            </a:endParaRPr>
          </a:p>
        </p:txBody>
      </p:sp>
      <p:sp>
        <p:nvSpPr>
          <p:cNvPr id="114691"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FF0000"/>
                </a:solidFill>
              </a:rPr>
              <a:t>帝国主義国・強国の国益を守る戦争</a:t>
            </a:r>
          </a:p>
        </p:txBody>
      </p:sp>
      <p:sp>
        <p:nvSpPr>
          <p:cNvPr id="114692" name="Rectangle 2"/>
          <p:cNvSpPr>
            <a:spLocks noGrp="1" noChangeArrowheads="1"/>
          </p:cNvSpPr>
          <p:nvPr>
            <p:ph type="body" idx="1"/>
          </p:nvPr>
        </p:nvSpPr>
        <p:spPr>
          <a:xfrm>
            <a:off x="539750" y="1800225"/>
            <a:ext cx="9067800" cy="56848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その中での</a:t>
            </a:r>
            <a:r>
              <a:rPr lang="ja-JP" b="1" smtClean="0">
                <a:solidFill>
                  <a:srgbClr val="FF0000"/>
                </a:solidFill>
              </a:rPr>
              <a:t>植民地人民の選択肢は？</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（１）ネルーやジンナーなどの戦略・・・「連合国への戦争協力の中で</a:t>
            </a:r>
            <a:r>
              <a:rPr lang="ja-JP" smtClean="0">
                <a:solidFill>
                  <a:srgbClr val="FF0000"/>
                </a:solidFill>
              </a:rPr>
              <a:t>独立を</a:t>
            </a:r>
            <a:r>
              <a:rPr lang="ja-JP" smtClean="0"/>
              <a:t>勝ち取ろう」、「</a:t>
            </a:r>
            <a:r>
              <a:rPr lang="ja-JP" smtClean="0">
                <a:solidFill>
                  <a:srgbClr val="FF0000"/>
                </a:solidFill>
              </a:rPr>
              <a:t>独立を与えてくれれば、</a:t>
            </a:r>
            <a:r>
              <a:rPr lang="ja-JP" smtClean="0"/>
              <a:t>連合国側で参戦する」。</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（２）ボースの立場・・・イギリスが窮境の今こそ独立の好機。</a:t>
            </a:r>
            <a:r>
              <a:rPr lang="ja-JP" smtClean="0">
                <a:solidFill>
                  <a:srgbClr val="FF0000"/>
                </a:solidFill>
              </a:rPr>
              <a:t>反英武力戦術</a:t>
            </a:r>
            <a:r>
              <a:rPr lang="ja-JP" smtClean="0"/>
              <a:t>を主張。</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a:t>
            </a:r>
            <a:r>
              <a:rPr lang="ja-JP" sz="2800" smtClean="0"/>
              <a:t>３）ガンディー・・・基本的に反ファシズム。しかし、英仏にもドイツに対する「非暴力」抵抗を訴えた。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彼の組織した個人的不服従（４０年１０月ー４１年１２月）は、インドの運動としてはかなり形式的。</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sz="28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BE7222A-EA65-489A-8AE3-DA8CEED9765C}" type="slidenum">
              <a:rPr lang="en-US" altLang="ja-JP" smtClean="0">
                <a:solidFill>
                  <a:srgbClr val="000000"/>
                </a:solidFill>
              </a:rPr>
              <a:pPr eaLnBrk="1"/>
              <a:t>112</a:t>
            </a:fld>
            <a:endParaRPr lang="en-US" altLang="ja-JP" smtClean="0">
              <a:solidFill>
                <a:srgbClr val="000000"/>
              </a:solidFill>
            </a:endParaRPr>
          </a:p>
        </p:txBody>
      </p:sp>
      <p:sp>
        <p:nvSpPr>
          <p:cNvPr id="115715"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S</a:t>
            </a:r>
            <a:r>
              <a:rPr lang="ja-JP" smtClean="0"/>
              <a:t>・</a:t>
            </a:r>
            <a:r>
              <a:rPr lang="en-US" altLang="ja-JP" smtClean="0"/>
              <a:t>C</a:t>
            </a:r>
            <a:r>
              <a:rPr lang="ja-JP" smtClean="0"/>
              <a:t>・ボース</a:t>
            </a:r>
          </a:p>
        </p:txBody>
      </p:sp>
      <p:sp>
        <p:nvSpPr>
          <p:cNvPr id="115716" name="Rectangle 2"/>
          <p:cNvSpPr>
            <a:spLocks noGrp="1" noChangeArrowheads="1"/>
          </p:cNvSpPr>
          <p:nvPr>
            <p:ph type="body" idx="1"/>
          </p:nvPr>
        </p:nvSpPr>
        <p:spPr>
          <a:xfrm>
            <a:off x="503238" y="1768475"/>
            <a:ext cx="9067800" cy="52784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会議派を追われ、フォワード・ブロックという組織を結成。急進的運動を展開。</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孤立・・・４０年７月投獄。</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仮保釈中に逃走・・・４１年１月インド国外に逃亡。</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最初ソ連に行こうとし、ソ連が受け入れないため、ドイツに落ち着き、</a:t>
            </a:r>
            <a:r>
              <a:rPr lang="ja-JP" smtClean="0">
                <a:solidFill>
                  <a:srgbClr val="FF0000"/>
                </a:solidFill>
              </a:rPr>
              <a:t>ドイツから強力な電波を使って地下放送。</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FF0000"/>
                </a:solidFill>
              </a:rPr>
              <a:t>この地下放送に耳を傾けるインドの人々・・・ボースがドイツ軍、のちには日本軍とともに、解放軍の司令官となってインドに進軍してくると信じた。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C915827-64EB-4240-A927-4805432B53BD}" type="slidenum">
              <a:rPr lang="en-US" altLang="ja-JP" smtClean="0">
                <a:solidFill>
                  <a:srgbClr val="000000"/>
                </a:solidFill>
              </a:rPr>
              <a:pPr eaLnBrk="1"/>
              <a:t>113</a:t>
            </a:fld>
            <a:endParaRPr lang="en-US" altLang="ja-JP" smtClean="0">
              <a:solidFill>
                <a:srgbClr val="000000"/>
              </a:solidFill>
            </a:endParaRPr>
          </a:p>
        </p:txBody>
      </p:sp>
      <p:sp>
        <p:nvSpPr>
          <p:cNvPr id="116739"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イギリスの協力者は？</a:t>
            </a:r>
          </a:p>
        </p:txBody>
      </p:sp>
      <p:sp>
        <p:nvSpPr>
          <p:cNvPr id="116740" name="Rectangle 2"/>
          <p:cNvSpPr>
            <a:spLocks noGrp="1" noChangeArrowheads="1"/>
          </p:cNvSpPr>
          <p:nvPr>
            <p:ph type="body" idx="1"/>
          </p:nvPr>
        </p:nvSpPr>
        <p:spPr>
          <a:xfrm>
            <a:off x="503238" y="1768475"/>
            <a:ext cx="9067800" cy="49863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会議派が反英的な状況の中で、インドはイギリスが期待するほど戦争に協力的な態度を見せなかった。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イギリスが求めた</a:t>
            </a:r>
            <a:r>
              <a:rPr lang="ja-JP" b="1" smtClean="0">
                <a:solidFill>
                  <a:srgbClr val="FF0000"/>
                </a:solidFill>
              </a:rPr>
              <a:t>協力者（コラボレーター）</a:t>
            </a:r>
            <a:r>
              <a:rPr lang="ja-JP" smtClean="0"/>
              <a:t>は、インド軍兵士の中で数が多い</a:t>
            </a:r>
            <a:r>
              <a:rPr lang="ja-JP" smtClean="0">
                <a:solidFill>
                  <a:srgbClr val="FF0000"/>
                </a:solidFill>
              </a:rPr>
              <a:t>ムスリム</a:t>
            </a:r>
            <a:r>
              <a:rPr lang="ja-JP" smtClean="0"/>
              <a:t>であり、その政治組織</a:t>
            </a:r>
            <a:r>
              <a:rPr lang="ja-JP" b="1" smtClean="0">
                <a:solidFill>
                  <a:srgbClr val="FF0000"/>
                </a:solidFill>
              </a:rPr>
              <a:t>ムスリム連盟</a:t>
            </a:r>
            <a:r>
              <a:rPr lang="ja-JP" smtClean="0"/>
              <a:t>であった。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7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E8A30F5-464B-4241-81B8-0D5D33BD8303}" type="slidenum">
              <a:rPr lang="en-US" altLang="ja-JP" smtClean="0">
                <a:solidFill>
                  <a:srgbClr val="000000"/>
                </a:solidFill>
              </a:rPr>
              <a:pPr eaLnBrk="1"/>
              <a:t>114</a:t>
            </a:fld>
            <a:endParaRPr lang="en-US" altLang="ja-JP" smtClean="0">
              <a:solidFill>
                <a:srgbClr val="000000"/>
              </a:solidFill>
            </a:endParaRPr>
          </a:p>
        </p:txBody>
      </p:sp>
      <p:sp>
        <p:nvSpPr>
          <p:cNvPr id="117763"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パキスタン決議（ラホール決議）</a:t>
            </a:r>
            <a:r>
              <a:rPr lang="en-US" smtClean="0"/>
              <a:t/>
            </a:r>
            <a:br>
              <a:rPr lang="en-US" smtClean="0"/>
            </a:br>
            <a:r>
              <a:rPr lang="ja-JP" smtClean="0"/>
              <a:t>ー</a:t>
            </a:r>
            <a:r>
              <a:rPr lang="ja-JP" smtClean="0">
                <a:solidFill>
                  <a:srgbClr val="0070C0"/>
                </a:solidFill>
              </a:rPr>
              <a:t>分離独立へ</a:t>
            </a:r>
            <a:r>
              <a:rPr lang="ja-JP" smtClean="0"/>
              <a:t>の第一歩ー</a:t>
            </a:r>
          </a:p>
        </p:txBody>
      </p:sp>
      <p:sp>
        <p:nvSpPr>
          <p:cNvPr id="117764" name="Rectangle 2"/>
          <p:cNvSpPr>
            <a:spLocks noGrp="1" noChangeArrowheads="1"/>
          </p:cNvSpPr>
          <p:nvPr>
            <p:ph type="body" idx="1"/>
          </p:nvPr>
        </p:nvSpPr>
        <p:spPr>
          <a:xfrm>
            <a:off x="360363" y="1619250"/>
            <a:ext cx="9067800" cy="59769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１</a:t>
            </a:r>
            <a:r>
              <a:rPr lang="ja-JP" sz="2800" smtClean="0"/>
              <a:t>９３７以来のインド人州内閣体制の問題</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１９３９年９月、会議派執行委員会によるネルー提案の制憲議会方式（人口比による代表選出で）</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インド人（多数派ヒンドゥー）がイギリスの干渉なしに制憲議会によりインド憲法を制定、との方針。</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ムスリムにとっては、少数派への配慮を欠いた多数派有利の解決策。</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ムスリム連盟は一貫してこの方式に反対。</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固有の領土を確保する</a:t>
            </a:r>
            <a:r>
              <a:rPr lang="ja-JP" smtClean="0">
                <a:solidFill>
                  <a:srgbClr val="FF0000"/>
                </a:solidFill>
              </a:rPr>
              <a:t>「国民国家</a:t>
            </a:r>
            <a:r>
              <a:rPr lang="en-US" altLang="ja-JP" smtClean="0">
                <a:solidFill>
                  <a:srgbClr val="FF0000"/>
                </a:solidFill>
              </a:rPr>
              <a:t>=</a:t>
            </a:r>
            <a:r>
              <a:rPr lang="ja-JP" smtClean="0">
                <a:solidFill>
                  <a:srgbClr val="FF0000"/>
                </a:solidFill>
              </a:rPr>
              <a:t>パキスタン」の創設の路線</a:t>
            </a:r>
            <a:r>
              <a:rPr lang="ja-JP" smtClean="0"/>
              <a:t>へ。　</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78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2CFCA80-A55B-4E41-BDA0-457135FA0CDA}" type="slidenum">
              <a:rPr lang="en-US" altLang="ja-JP" smtClean="0">
                <a:solidFill>
                  <a:srgbClr val="000000"/>
                </a:solidFill>
              </a:rPr>
              <a:pPr eaLnBrk="1"/>
              <a:t>115</a:t>
            </a:fld>
            <a:endParaRPr lang="en-US" altLang="ja-JP" smtClean="0">
              <a:solidFill>
                <a:srgbClr val="000000"/>
              </a:solidFill>
            </a:endParaRPr>
          </a:p>
        </p:txBody>
      </p:sp>
      <p:sp>
        <p:nvSpPr>
          <p:cNvPr id="118787" name="Rectangle 1"/>
          <p:cNvSpPr>
            <a:spLocks noGrp="1" noChangeArrowheads="1"/>
          </p:cNvSpPr>
          <p:nvPr>
            <p:ph type="title"/>
          </p:nvPr>
        </p:nvSpPr>
        <p:spPr>
          <a:xfrm>
            <a:off x="539750" y="360363"/>
            <a:ext cx="9067800" cy="1258887"/>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0070C0"/>
                </a:solidFill>
              </a:rPr>
              <a:t>戦時の経済状況</a:t>
            </a:r>
            <a:r>
              <a:rPr lang="en-US" smtClean="0">
                <a:solidFill>
                  <a:srgbClr val="FF0000"/>
                </a:solidFill>
              </a:rPr>
              <a:t/>
            </a:r>
            <a:br>
              <a:rPr lang="en-US" smtClean="0">
                <a:solidFill>
                  <a:srgbClr val="FF0000"/>
                </a:solidFill>
              </a:rPr>
            </a:br>
            <a:r>
              <a:rPr lang="ja-JP" smtClean="0">
                <a:solidFill>
                  <a:srgbClr val="FF0000"/>
                </a:solidFill>
              </a:rPr>
              <a:t>ー債務国から</a:t>
            </a:r>
            <a:r>
              <a:rPr lang="ja-JP" smtClean="0">
                <a:solidFill>
                  <a:srgbClr val="0070C0"/>
                </a:solidFill>
              </a:rPr>
              <a:t>債権国へ</a:t>
            </a:r>
            <a:r>
              <a:rPr lang="ja-JP" smtClean="0">
                <a:solidFill>
                  <a:srgbClr val="FF0000"/>
                </a:solidFill>
              </a:rPr>
              <a:t>ー</a:t>
            </a:r>
          </a:p>
        </p:txBody>
      </p:sp>
      <p:sp>
        <p:nvSpPr>
          <p:cNvPr id="118788" name="Rectangle 2"/>
          <p:cNvSpPr>
            <a:spLocks noGrp="1" noChangeArrowheads="1"/>
          </p:cNvSpPr>
          <p:nvPr>
            <p:ph type="body" idx="1"/>
          </p:nvPr>
        </p:nvSpPr>
        <p:spPr>
          <a:xfrm>
            <a:off x="473075" y="1779588"/>
            <a:ext cx="9067800" cy="5959475"/>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第二次大戦によるインドの経済的地位の</a:t>
            </a:r>
            <a:r>
              <a:rPr lang="ja-JP" smtClean="0">
                <a:solidFill>
                  <a:srgbClr val="0070C0"/>
                </a:solidFill>
              </a:rPr>
              <a:t>激変</a:t>
            </a:r>
            <a:r>
              <a:rPr lang="ja-JP" smtClean="0"/>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800" smtClean="0"/>
              <a:t>　　</a:t>
            </a:r>
            <a:r>
              <a:rPr lang="ja-JP" sz="2800" smtClean="0"/>
              <a:t>１９３９年英印財政協定・・軍事費分担・・イギリスに有利な配分・・インドの軍事出費は急増。</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この協定により、イギリスはインドからの</a:t>
            </a:r>
            <a:r>
              <a:rPr lang="ja-JP" sz="2800" smtClean="0">
                <a:solidFill>
                  <a:srgbClr val="0070C0"/>
                </a:solidFill>
              </a:rPr>
              <a:t>軍事費の借り上げ</a:t>
            </a:r>
            <a:r>
              <a:rPr lang="ja-JP" sz="2800" smtClean="0"/>
              <a:t>を合法化。イギリスの負担分と決められた軍事費さえ、それをポンドで支払い、かつそれをイングランド銀行に凍結して、その自由な使用をインドに認めなかった。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800" smtClean="0"/>
              <a:t>　　</a:t>
            </a:r>
            <a:r>
              <a:rPr lang="ja-JP" sz="2800" smtClean="0"/>
              <a:t>その結果、インド政庁は東インド会社以来累積した</a:t>
            </a:r>
            <a:r>
              <a:rPr lang="en-US" altLang="ja-JP" sz="2800" smtClean="0"/>
              <a:t>3</a:t>
            </a:r>
            <a:r>
              <a:rPr lang="ja-JP" sz="2800" smtClean="0"/>
              <a:t>億ポンドあまりのスターリング債務のほとんど全額を</a:t>
            </a:r>
            <a:r>
              <a:rPr lang="en-US" altLang="ja-JP" sz="2800" smtClean="0"/>
              <a:t>43</a:t>
            </a:r>
            <a:r>
              <a:rPr lang="ja-JP" sz="2800" smtClean="0"/>
              <a:t>年</a:t>
            </a:r>
            <a:r>
              <a:rPr lang="en-US" altLang="ja-JP" sz="2800" smtClean="0"/>
              <a:t>3</a:t>
            </a:r>
            <a:r>
              <a:rPr lang="ja-JP" sz="2800" smtClean="0"/>
              <a:t>月までに返済。その後も、イギリスにおける</a:t>
            </a:r>
            <a:r>
              <a:rPr lang="ja-JP" sz="2800" smtClean="0">
                <a:solidFill>
                  <a:srgbClr val="FF0000"/>
                </a:solidFill>
              </a:rPr>
              <a:t>インドのスターリング資産は増大</a:t>
            </a:r>
            <a:r>
              <a:rPr lang="ja-JP" sz="2800" smtClean="0"/>
              <a:t>しつづけ、</a:t>
            </a:r>
            <a:r>
              <a:rPr lang="en-US" altLang="ja-JP" sz="2800" smtClean="0"/>
              <a:t>46</a:t>
            </a:r>
            <a:r>
              <a:rPr lang="ja-JP" sz="2800" smtClean="0"/>
              <a:t>年末には残高</a:t>
            </a:r>
            <a:r>
              <a:rPr lang="en-US" altLang="ja-JP" sz="2800" smtClean="0"/>
              <a:t>12</a:t>
            </a:r>
            <a:r>
              <a:rPr lang="ja-JP" sz="2800" smtClean="0"/>
              <a:t>億</a:t>
            </a:r>
            <a:r>
              <a:rPr lang="en-US" altLang="ja-JP" sz="2800" smtClean="0"/>
              <a:t>9630</a:t>
            </a:r>
            <a:r>
              <a:rPr lang="ja-JP" sz="2800" smtClean="0"/>
              <a:t>万ポンド。独立への経済的基盤。</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sz="28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981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AD4AC2E-7954-4DAD-9829-7100F2D3EC71}" type="slidenum">
              <a:rPr lang="en-US" altLang="ja-JP" smtClean="0">
                <a:solidFill>
                  <a:srgbClr val="000000"/>
                </a:solidFill>
              </a:rPr>
              <a:pPr eaLnBrk="1"/>
              <a:t>116</a:t>
            </a:fld>
            <a:endParaRPr lang="en-US" altLang="ja-JP" smtClean="0">
              <a:solidFill>
                <a:srgbClr val="000000"/>
              </a:solidFill>
            </a:endParaRPr>
          </a:p>
        </p:txBody>
      </p:sp>
      <p:sp>
        <p:nvSpPr>
          <p:cNvPr id="119811"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FF0000"/>
                </a:solidFill>
              </a:rPr>
              <a:t>インド産業界の躍進への道</a:t>
            </a:r>
          </a:p>
        </p:txBody>
      </p:sp>
      <p:sp>
        <p:nvSpPr>
          <p:cNvPr id="119812" name="Rectangle 2"/>
          <p:cNvSpPr>
            <a:spLocks noGrp="1" noChangeArrowheads="1"/>
          </p:cNvSpPr>
          <p:nvPr>
            <p:ph type="body" idx="1"/>
          </p:nvPr>
        </p:nvSpPr>
        <p:spPr>
          <a:xfrm>
            <a:off x="360363" y="1439863"/>
            <a:ext cx="9067800" cy="5372100"/>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戦時中、基本的には</a:t>
            </a:r>
            <a:r>
              <a:rPr lang="ja-JP" smtClean="0">
                <a:solidFill>
                  <a:srgbClr val="0070C0"/>
                </a:solidFill>
              </a:rPr>
              <a:t>英帝国への兵站基地、原料供給基地</a:t>
            </a:r>
            <a:r>
              <a:rPr lang="ja-JP" smtClean="0"/>
              <a:t>。しかし、イタリア参戦によるインド航路の変更、イギリスからの</a:t>
            </a:r>
            <a:r>
              <a:rPr lang="ja-JP" smtClean="0">
                <a:solidFill>
                  <a:srgbClr val="0070C0"/>
                </a:solidFill>
              </a:rPr>
              <a:t>自立化への傾向</a:t>
            </a:r>
            <a:r>
              <a:rPr lang="ja-JP" smtClean="0"/>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en-US" altLang="ja-JP" smtClean="0">
                <a:solidFill>
                  <a:srgbClr val="FF0000"/>
                </a:solidFill>
              </a:rPr>
              <a:t>1941</a:t>
            </a:r>
            <a:r>
              <a:rPr lang="ja-JP" smtClean="0">
                <a:solidFill>
                  <a:srgbClr val="FF0000"/>
                </a:solidFill>
              </a:rPr>
              <a:t>年</a:t>
            </a:r>
            <a:r>
              <a:rPr lang="en-US" altLang="ja-JP" smtClean="0">
                <a:solidFill>
                  <a:srgbClr val="FF0000"/>
                </a:solidFill>
              </a:rPr>
              <a:t>11</a:t>
            </a:r>
            <a:r>
              <a:rPr lang="ja-JP" smtClean="0">
                <a:solidFill>
                  <a:srgbClr val="FF0000"/>
                </a:solidFill>
              </a:rPr>
              <a:t>月</a:t>
            </a:r>
            <a:r>
              <a:rPr lang="ja-JP" smtClean="0"/>
              <a:t>、イギリス植民地</a:t>
            </a:r>
            <a:r>
              <a:rPr lang="en-US" altLang="ja-JP" smtClean="0"/>
              <a:t>11</a:t>
            </a:r>
            <a:r>
              <a:rPr lang="ja-JP" smtClean="0"/>
              <a:t>カ国の東部経済会議　（</a:t>
            </a:r>
            <a:r>
              <a:rPr lang="en-US" altLang="ja-JP" smtClean="0"/>
              <a:t>1</a:t>
            </a:r>
            <a:r>
              <a:rPr lang="ja-JP" smtClean="0"/>
              <a:t>）機甲隊、航空隊など軍備拡充、（</a:t>
            </a:r>
            <a:r>
              <a:rPr lang="en-US" altLang="ja-JP" smtClean="0"/>
              <a:t>2</a:t>
            </a:r>
            <a:r>
              <a:rPr lang="ja-JP" smtClean="0"/>
              <a:t>）</a:t>
            </a:r>
            <a:r>
              <a:rPr lang="ja-JP" smtClean="0">
                <a:solidFill>
                  <a:srgbClr val="FF0000"/>
                </a:solidFill>
              </a:rPr>
              <a:t>自給体制の確立</a:t>
            </a:r>
            <a:r>
              <a:rPr lang="ja-JP" smtClean="0"/>
              <a:t>、（</a:t>
            </a:r>
            <a:r>
              <a:rPr lang="en-US" altLang="ja-JP" smtClean="0"/>
              <a:t>3</a:t>
            </a:r>
            <a:r>
              <a:rPr lang="ja-JP" smtClean="0"/>
              <a:t>）技術者の動員、（</a:t>
            </a:r>
            <a:r>
              <a:rPr lang="en-US" altLang="ja-JP" smtClean="0"/>
              <a:t>4</a:t>
            </a:r>
            <a:r>
              <a:rPr lang="ja-JP" smtClean="0"/>
              <a:t>）</a:t>
            </a:r>
            <a:r>
              <a:rPr lang="ja-JP" smtClean="0">
                <a:solidFill>
                  <a:srgbClr val="FF0000"/>
                </a:solidFill>
              </a:rPr>
              <a:t>重工業自給計画</a:t>
            </a:r>
            <a:r>
              <a:rPr lang="ja-JP" smtClean="0"/>
              <a:t>ー製鉄を中心とする従来の施設の拡充ー。</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これらに加えて、新たに金属（銅、真鍮、ニッケル）、化学薬品（クロロホルム、カルシウム）、医療器械、ソーダ、その他の重化学薬品、電池などの生産開始。ヒンドゥスタン飛行機工場、</a:t>
            </a:r>
            <a:r>
              <a:rPr lang="en-US" altLang="ja-JP" smtClean="0"/>
              <a:t>2</a:t>
            </a:r>
            <a:r>
              <a:rPr lang="ja-JP" smtClean="0"/>
              <a:t>機生産</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83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5AC0B72-F9AA-4B2B-9EE0-C81F68B4C7FE}" type="slidenum">
              <a:rPr lang="en-US" altLang="ja-JP" smtClean="0">
                <a:solidFill>
                  <a:srgbClr val="000000"/>
                </a:solidFill>
              </a:rPr>
              <a:pPr eaLnBrk="1"/>
              <a:t>117</a:t>
            </a:fld>
            <a:endParaRPr lang="en-US" altLang="ja-JP" smtClean="0">
              <a:solidFill>
                <a:srgbClr val="000000"/>
              </a:solidFill>
            </a:endParaRPr>
          </a:p>
        </p:txBody>
      </p:sp>
      <p:sp>
        <p:nvSpPr>
          <p:cNvPr id="120835"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FF0000"/>
                </a:solidFill>
              </a:rPr>
              <a:t>惨憺たるインド人の生活状態</a:t>
            </a:r>
          </a:p>
        </p:txBody>
      </p:sp>
      <p:sp>
        <p:nvSpPr>
          <p:cNvPr id="120836" name="Rectangle 2"/>
          <p:cNvSpPr>
            <a:spLocks noGrp="1" noChangeArrowheads="1"/>
          </p:cNvSpPr>
          <p:nvPr>
            <p:ph type="body" idx="1"/>
          </p:nvPr>
        </p:nvSpPr>
        <p:spPr>
          <a:xfrm>
            <a:off x="539750" y="1555750"/>
            <a:ext cx="9067800" cy="6184900"/>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海上交通途絶による輸入落ち込み</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インド</a:t>
            </a:r>
            <a:r>
              <a:rPr lang="ja-JP" smtClean="0">
                <a:solidFill>
                  <a:srgbClr val="FF0000"/>
                </a:solidFill>
              </a:rPr>
              <a:t>軍</a:t>
            </a:r>
            <a:r>
              <a:rPr lang="ja-JP" smtClean="0"/>
              <a:t>、イギリス</a:t>
            </a:r>
            <a:r>
              <a:rPr lang="ja-JP" smtClean="0">
                <a:solidFill>
                  <a:srgbClr val="FF0000"/>
                </a:solidFill>
              </a:rPr>
              <a:t>軍</a:t>
            </a:r>
            <a:r>
              <a:rPr lang="ja-JP" smtClean="0"/>
              <a:t>、アフリカ</a:t>
            </a:r>
            <a:r>
              <a:rPr lang="ja-JP" smtClean="0">
                <a:solidFill>
                  <a:srgbClr val="FF0000"/>
                </a:solidFill>
              </a:rPr>
              <a:t>軍</a:t>
            </a:r>
            <a:r>
              <a:rPr lang="ja-JP" smtClean="0"/>
              <a:t>、アメリカ</a:t>
            </a:r>
            <a:r>
              <a:rPr lang="ja-JP" smtClean="0">
                <a:solidFill>
                  <a:srgbClr val="FF0000"/>
                </a:solidFill>
              </a:rPr>
              <a:t>軍</a:t>
            </a:r>
            <a:r>
              <a:rPr lang="ja-JP" smtClean="0"/>
              <a:t>など連合軍のインド駐屯による</a:t>
            </a:r>
            <a:r>
              <a:rPr lang="ja-JP" smtClean="0">
                <a:solidFill>
                  <a:srgbClr val="FF0000"/>
                </a:solidFill>
              </a:rPr>
              <a:t>物資調達</a:t>
            </a:r>
            <a:r>
              <a:rPr lang="ja-JP" smtClean="0"/>
              <a:t>（インドの負担）・・・物価上昇。</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ja-JP" smtClean="0"/>
              <a:t>インフレの危機、通貨供給量の</a:t>
            </a:r>
            <a:r>
              <a:rPr lang="en-US" altLang="ja-JP" smtClean="0"/>
              <a:t>7</a:t>
            </a:r>
            <a:r>
              <a:rPr lang="ja-JP" smtClean="0"/>
              <a:t>倍加（</a:t>
            </a:r>
            <a:r>
              <a:rPr lang="en-US" altLang="ja-JP" smtClean="0"/>
              <a:t>39</a:t>
            </a:r>
            <a:r>
              <a:rPr lang="ja-JP" smtClean="0"/>
              <a:t>年</a:t>
            </a:r>
            <a:r>
              <a:rPr lang="en-US" altLang="ja-JP" smtClean="0"/>
              <a:t>30</a:t>
            </a:r>
            <a:r>
              <a:rPr lang="ja-JP" smtClean="0"/>
              <a:t>億ルピー、</a:t>
            </a:r>
            <a:r>
              <a:rPr lang="en-US" altLang="ja-JP" smtClean="0"/>
              <a:t>45</a:t>
            </a:r>
            <a:r>
              <a:rPr lang="ja-JP" smtClean="0"/>
              <a:t>年</a:t>
            </a:r>
            <a:r>
              <a:rPr lang="en-US" altLang="ja-JP" smtClean="0"/>
              <a:t>220</a:t>
            </a:r>
            <a:r>
              <a:rPr lang="ja-JP" smtClean="0"/>
              <a:t>億ルピー）、とくに食料、燃料、灯油、衣類など基礎物資の値上がりが激しかった。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ja-JP" smtClean="0"/>
              <a:t>さらに</a:t>
            </a:r>
            <a:r>
              <a:rPr lang="ja-JP" u="sng" smtClean="0">
                <a:solidFill>
                  <a:srgbClr val="FF0000"/>
                </a:solidFill>
              </a:rPr>
              <a:t>日本軍のインド侵攻</a:t>
            </a:r>
            <a:r>
              <a:rPr lang="ja-JP" smtClean="0"/>
              <a:t>がはじまると、</a:t>
            </a:r>
            <a:r>
              <a:rPr lang="ja-JP" u="sng" smtClean="0"/>
              <a:t>米どころビルマとの交通遮断</a:t>
            </a:r>
            <a:r>
              <a:rPr lang="ja-JP" smtClean="0"/>
              <a:t>・・・米などの食料が東部インドにまったくはいらなくなった。・・・</a:t>
            </a:r>
            <a:r>
              <a:rPr lang="en-US" altLang="ja-JP" u="sng" smtClean="0">
                <a:solidFill>
                  <a:srgbClr val="FF0000"/>
                </a:solidFill>
              </a:rPr>
              <a:t>350</a:t>
            </a:r>
            <a:r>
              <a:rPr lang="ja-JP" u="sng" smtClean="0">
                <a:solidFill>
                  <a:srgbClr val="FF0000"/>
                </a:solidFill>
              </a:rPr>
              <a:t>万人の死者を数えるベンガル飢饉</a:t>
            </a:r>
            <a:r>
              <a:rPr lang="ja-JP" smtClean="0">
                <a:solidFill>
                  <a:srgbClr val="FF0000"/>
                </a:solidFill>
              </a:rPr>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42E330D-A077-4C52-9506-B3600A47CBEA}" type="slidenum">
              <a:rPr lang="en-US" altLang="ja-JP" smtClean="0">
                <a:solidFill>
                  <a:srgbClr val="000000"/>
                </a:solidFill>
              </a:rPr>
              <a:pPr eaLnBrk="1"/>
              <a:t>118</a:t>
            </a:fld>
            <a:endParaRPr lang="en-US" altLang="ja-JP" smtClean="0">
              <a:solidFill>
                <a:srgbClr val="000000"/>
              </a:solidFill>
            </a:endParaRPr>
          </a:p>
        </p:txBody>
      </p:sp>
      <p:sp>
        <p:nvSpPr>
          <p:cNvPr id="121859"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クリップス使節・</a:t>
            </a:r>
            <a:r>
              <a:rPr lang="en-US" altLang="ja-JP" smtClean="0"/>
              <a:t>1942</a:t>
            </a:r>
            <a:r>
              <a:rPr lang="ja-JP" smtClean="0"/>
              <a:t>年</a:t>
            </a:r>
            <a:r>
              <a:rPr lang="en-US" smtClean="0"/>
              <a:t/>
            </a:r>
            <a:br>
              <a:rPr lang="en-US" smtClean="0"/>
            </a:br>
            <a:r>
              <a:rPr lang="ja-JP" smtClean="0"/>
              <a:t>ーイギリスの懐柔策（失敗）</a:t>
            </a:r>
          </a:p>
        </p:txBody>
      </p:sp>
      <p:sp>
        <p:nvSpPr>
          <p:cNvPr id="121860" name="Rectangle 2"/>
          <p:cNvSpPr>
            <a:spLocks noGrp="1" noChangeArrowheads="1"/>
          </p:cNvSpPr>
          <p:nvPr>
            <p:ph type="body" idx="1"/>
          </p:nvPr>
        </p:nvSpPr>
        <p:spPr>
          <a:xfrm>
            <a:off x="503238" y="1547813"/>
            <a:ext cx="9067800" cy="5864225"/>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800" smtClean="0"/>
              <a:t>41</a:t>
            </a:r>
            <a:r>
              <a:rPr lang="ja-JP" sz="2800" smtClean="0"/>
              <a:t>年</a:t>
            </a:r>
            <a:r>
              <a:rPr lang="en-US" altLang="ja-JP" sz="2800" smtClean="0"/>
              <a:t>12</a:t>
            </a:r>
            <a:r>
              <a:rPr lang="ja-JP" sz="2800" smtClean="0"/>
              <a:t>月</a:t>
            </a:r>
            <a:r>
              <a:rPr lang="en-US" altLang="ja-JP" sz="2800" smtClean="0"/>
              <a:t>8</a:t>
            </a:r>
            <a:r>
              <a:rPr lang="ja-JP" sz="2800" smtClean="0"/>
              <a:t>日、日本</a:t>
            </a:r>
            <a:r>
              <a:rPr lang="ja-JP" altLang="en-US" sz="2800" smtClean="0"/>
              <a:t>が</a:t>
            </a:r>
            <a:r>
              <a:rPr lang="ja-JP" sz="2800" smtClean="0"/>
              <a:t>、米英蘭に宣戦布告。</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緒戦の</a:t>
            </a:r>
            <a:r>
              <a:rPr lang="ja-JP" altLang="en-US" sz="2800" smtClean="0"/>
              <a:t>日本軍の</a:t>
            </a:r>
            <a:r>
              <a:rPr lang="ja-JP" sz="2800" smtClean="0"/>
              <a:t>勝利・・・タイ、マレー半島を席捲。</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800" smtClean="0"/>
              <a:t>42</a:t>
            </a:r>
            <a:r>
              <a:rPr lang="ja-JP" sz="2800" smtClean="0"/>
              <a:t>年</a:t>
            </a:r>
            <a:r>
              <a:rPr lang="en-US" altLang="ja-JP" sz="2800" smtClean="0"/>
              <a:t>2</a:t>
            </a:r>
            <a:r>
              <a:rPr lang="ja-JP" sz="2800" smtClean="0"/>
              <a:t>月</a:t>
            </a:r>
            <a:r>
              <a:rPr lang="en-US" altLang="ja-JP" sz="2800" smtClean="0"/>
              <a:t>15</a:t>
            </a:r>
            <a:r>
              <a:rPr lang="ja-JP" sz="2800" smtClean="0"/>
              <a:t>日シンガポール陥落・・・</a:t>
            </a:r>
            <a:r>
              <a:rPr lang="en-US" altLang="ja-JP" sz="2800" u="sng" smtClean="0"/>
              <a:t>5</a:t>
            </a:r>
            <a:r>
              <a:rPr lang="ja-JP" sz="2800" u="sng" smtClean="0"/>
              <a:t>万のインド兵が捕虜</a:t>
            </a:r>
            <a:r>
              <a:rPr lang="ja-JP" sz="2800" smtClean="0"/>
              <a:t>に。その後、ビルマを北上、</a:t>
            </a:r>
            <a:r>
              <a:rPr lang="en-US" altLang="ja-JP" sz="2800" smtClean="0"/>
              <a:t>3</a:t>
            </a:r>
            <a:r>
              <a:rPr lang="ja-JP" sz="2800" smtClean="0"/>
              <a:t>月</a:t>
            </a:r>
            <a:r>
              <a:rPr lang="en-US" altLang="ja-JP" sz="2800" smtClean="0"/>
              <a:t>8</a:t>
            </a:r>
            <a:r>
              <a:rPr lang="ja-JP" sz="2800" smtClean="0"/>
              <a:t>日ラングーン陥落。</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a:t>
            </a:r>
            <a:r>
              <a:rPr lang="ja-JP" sz="2800" smtClean="0">
                <a:solidFill>
                  <a:srgbClr val="FF0000"/>
                </a:solidFill>
              </a:rPr>
              <a:t>イギリスでは、挙国一致内閣成立。労働党アトリーが副首相として入閣。</a:t>
            </a:r>
            <a:r>
              <a:rPr lang="ja-JP" sz="2800" smtClean="0">
                <a:solidFill>
                  <a:srgbClr val="0070C0"/>
                </a:solidFill>
              </a:rPr>
              <a:t>チャーチルにインドへの理解を求める。チャーチルに対するローズベルトの圧力、蒋介石の圧力</a:t>
            </a:r>
            <a:r>
              <a:rPr lang="ja-JP" sz="2800" smtClean="0">
                <a:solidFill>
                  <a:srgbClr val="FF0000"/>
                </a:solidFill>
              </a:rPr>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800" smtClean="0"/>
              <a:t>4</a:t>
            </a:r>
            <a:r>
              <a:rPr lang="ja-JP" sz="2800" smtClean="0"/>
              <a:t>月末には</a:t>
            </a:r>
            <a:r>
              <a:rPr lang="ja-JP" sz="2800" smtClean="0">
                <a:solidFill>
                  <a:srgbClr val="FF0000"/>
                </a:solidFill>
              </a:rPr>
              <a:t>インド国境</a:t>
            </a:r>
            <a:r>
              <a:rPr lang="ja-JP" sz="2800" smtClean="0"/>
              <a:t>に迫る。</a:t>
            </a:r>
            <a:r>
              <a:rPr lang="ja-JP" sz="2800" smtClean="0">
                <a:solidFill>
                  <a:srgbClr val="FF0000"/>
                </a:solidFill>
              </a:rPr>
              <a:t>日本軍によるカルカッタ爆撃</a:t>
            </a:r>
            <a:r>
              <a:rPr lang="ja-JP" sz="2800" smtClean="0"/>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800" smtClean="0"/>
              <a:t>　</a:t>
            </a:r>
            <a:r>
              <a:rPr lang="ja-JP" sz="2800" smtClean="0"/>
              <a:t>「日本軍には、アジアでも結成されたインド国民軍のインド兵士が同行している」（日独双方による地下放送</a:t>
            </a:r>
            <a:r>
              <a:rPr lang="en-US" altLang="ja-JP" sz="2800" smtClean="0"/>
              <a:t>)</a:t>
            </a:r>
            <a:r>
              <a:rPr lang="ja-JP" sz="2800" smtClean="0"/>
              <a:t>といううわさ。</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sz="28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988F6D0-2532-4280-A24E-14F57CF5432C}" type="slidenum">
              <a:rPr lang="en-US" altLang="ja-JP" smtClean="0">
                <a:solidFill>
                  <a:srgbClr val="000000"/>
                </a:solidFill>
              </a:rPr>
              <a:pPr eaLnBrk="1"/>
              <a:t>119</a:t>
            </a:fld>
            <a:endParaRPr lang="en-US" altLang="ja-JP" smtClean="0">
              <a:solidFill>
                <a:srgbClr val="000000"/>
              </a:solidFill>
            </a:endParaRPr>
          </a:p>
        </p:txBody>
      </p:sp>
      <p:sp>
        <p:nvSpPr>
          <p:cNvPr id="122883"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クイット・インディア</a:t>
            </a:r>
            <a:r>
              <a:rPr lang="ja-JP" sz="2800" smtClean="0"/>
              <a:t>（インドから出ていけ）</a:t>
            </a:r>
            <a:r>
              <a:rPr lang="ja-JP" smtClean="0"/>
              <a:t>運動</a:t>
            </a:r>
          </a:p>
        </p:txBody>
      </p:sp>
      <p:sp>
        <p:nvSpPr>
          <p:cNvPr id="122884" name="Rectangle 2"/>
          <p:cNvSpPr>
            <a:spLocks noGrp="1" noChangeArrowheads="1"/>
          </p:cNvSpPr>
          <p:nvPr>
            <p:ph type="body" idx="1"/>
          </p:nvPr>
        </p:nvSpPr>
        <p:spPr>
          <a:xfrm>
            <a:off x="473075" y="1619250"/>
            <a:ext cx="9067800" cy="5099050"/>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42</a:t>
            </a:r>
            <a:r>
              <a:rPr lang="ja-JP" smtClean="0"/>
              <a:t>年</a:t>
            </a:r>
            <a:r>
              <a:rPr lang="en-US" altLang="ja-JP" smtClean="0"/>
              <a:t>5</a:t>
            </a:r>
            <a:r>
              <a:rPr lang="ja-JP" smtClean="0"/>
              <a:t>月</a:t>
            </a:r>
            <a:r>
              <a:rPr lang="en-US" altLang="ja-JP" smtClean="0"/>
              <a:t>1</a:t>
            </a:r>
            <a:r>
              <a:rPr lang="ja-JP" smtClean="0"/>
              <a:t>日、ビルマのマンダレー、</a:t>
            </a:r>
            <a:r>
              <a:rPr lang="en-US" altLang="ja-JP" smtClean="0"/>
              <a:t>4</a:t>
            </a:r>
            <a:r>
              <a:rPr lang="ja-JP" smtClean="0"/>
              <a:t>日にはミートキーナが陥落。アレクザンダー指揮下のインド軍、スティルウェル指揮下の中国軍ともインドに撤退。ニューデリーで敗北を認めた。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インド洋でもイギリス海軍は敗れ、</a:t>
            </a:r>
            <a:r>
              <a:rPr lang="en-US" altLang="ja-JP" smtClean="0"/>
              <a:t>4</a:t>
            </a:r>
            <a:r>
              <a:rPr lang="ja-JP" smtClean="0"/>
              <a:t>月前半には</a:t>
            </a:r>
            <a:r>
              <a:rPr lang="ja-JP" smtClean="0">
                <a:solidFill>
                  <a:srgbClr val="FF0000"/>
                </a:solidFill>
              </a:rPr>
              <a:t>セイロン爆撃</a:t>
            </a:r>
            <a:r>
              <a:rPr lang="ja-JP" smtClean="0"/>
              <a:t>があり、</a:t>
            </a:r>
            <a:r>
              <a:rPr lang="ja-JP" smtClean="0">
                <a:solidFill>
                  <a:srgbClr val="FF0000"/>
                </a:solidFill>
              </a:rPr>
              <a:t>インドの東海岸</a:t>
            </a:r>
            <a:r>
              <a:rPr lang="ja-JP" smtClean="0"/>
              <a:t>にあるヴィシャカパトナムとコオカナダも</a:t>
            </a:r>
            <a:r>
              <a:rPr lang="ja-JP" smtClean="0">
                <a:solidFill>
                  <a:srgbClr val="FF0000"/>
                </a:solidFill>
              </a:rPr>
              <a:t>爆撃</a:t>
            </a:r>
            <a:r>
              <a:rPr lang="ja-JP" smtClean="0"/>
              <a:t>された。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このとき、</a:t>
            </a:r>
            <a:r>
              <a:rPr lang="ja-JP" u="sng" smtClean="0">
                <a:solidFill>
                  <a:srgbClr val="00B050"/>
                </a:solidFill>
              </a:rPr>
              <a:t>ガンディー</a:t>
            </a:r>
            <a:r>
              <a:rPr lang="ja-JP" u="sng" smtClean="0"/>
              <a:t>は日本の勝利を信じたとされる</a:t>
            </a:r>
            <a:r>
              <a:rPr lang="ja-JP" smtClean="0"/>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4</a:t>
            </a:r>
            <a:r>
              <a:rPr lang="ja-JP" smtClean="0"/>
              <a:t>月</a:t>
            </a:r>
            <a:r>
              <a:rPr lang="en-US" altLang="ja-JP" smtClean="0"/>
              <a:t>27</a:t>
            </a:r>
            <a:r>
              <a:rPr lang="ja-JP" smtClean="0"/>
              <a:t>日から開かれた会議派執行委員会に秘密の決議案・・・</a:t>
            </a:r>
            <a:r>
              <a:rPr lang="ja-JP" u="sng" smtClean="0">
                <a:solidFill>
                  <a:srgbClr val="0070C0"/>
                </a:solidFill>
              </a:rPr>
              <a:t>「独立したら日本と講和する」路線</a:t>
            </a:r>
            <a:r>
              <a:rPr lang="ja-JP" smtClean="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6A1301D-89D4-46CF-978D-EC7A97E70D00}" type="slidenum">
              <a:rPr lang="en-US" altLang="ja-JP" smtClean="0">
                <a:solidFill>
                  <a:srgbClr val="000000"/>
                </a:solidFill>
              </a:rPr>
              <a:pPr eaLnBrk="1"/>
              <a:t>12</a:t>
            </a:fld>
            <a:endParaRPr lang="en-US" altLang="ja-JP" smtClean="0">
              <a:solidFill>
                <a:srgbClr val="000000"/>
              </a:solidFill>
            </a:endParaRPr>
          </a:p>
        </p:txBody>
      </p:sp>
      <p:sp>
        <p:nvSpPr>
          <p:cNvPr id="1331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「尚武の民」募集政策</a:t>
            </a:r>
          </a:p>
        </p:txBody>
      </p:sp>
      <p:sp>
        <p:nvSpPr>
          <p:cNvPr id="13316" name="Rectangle 2"/>
          <p:cNvSpPr>
            <a:spLocks noGrp="1" noChangeArrowheads="1"/>
          </p:cNvSpPr>
          <p:nvPr>
            <p:ph type="body" idx="1"/>
          </p:nvPr>
        </p:nvSpPr>
        <p:spPr>
          <a:xfrm>
            <a:off x="360363" y="1500188"/>
            <a:ext cx="9070975" cy="6238875"/>
          </a:xfrm>
        </p:spPr>
        <p:txBody>
          <a:bodyPr/>
          <a:lstStyle/>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altLang="en-US" sz="2800" b="1" smtClean="0">
                <a:solidFill>
                  <a:srgbClr val="FF0000"/>
                </a:solidFill>
              </a:rPr>
              <a:t>　　</a:t>
            </a:r>
            <a:r>
              <a:rPr lang="ja-JP" sz="2800" b="1" smtClean="0">
                <a:solidFill>
                  <a:srgbClr val="FF0000"/>
                </a:solidFill>
              </a:rPr>
              <a:t>大反乱後</a:t>
            </a:r>
            <a:r>
              <a:rPr lang="ja-JP" sz="2800" smtClean="0"/>
              <a:t>、第一に、軍に採用されるのは、政治的にあまり急進的でない地方の人びと。</a:t>
            </a:r>
          </a:p>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z="2800" smtClean="0"/>
              <a:t>　</a:t>
            </a:r>
            <a:r>
              <a:rPr lang="ja-JP" altLang="en-US" sz="2800" smtClean="0"/>
              <a:t>　</a:t>
            </a:r>
            <a:r>
              <a:rPr lang="ja-JP" sz="2800" smtClean="0"/>
              <a:t>北西辺境州のパタン人や一部のラージプート、</a:t>
            </a:r>
          </a:p>
          <a:p>
            <a:pPr marL="431800" indent="-317500" eaLnBrk="1">
              <a:buClrTx/>
              <a:buSzTx/>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altLang="en-US" sz="2800" smtClean="0"/>
              <a:t>　　　</a:t>
            </a:r>
            <a:r>
              <a:rPr lang="ja-JP" sz="2800" smtClean="0"/>
              <a:t>特に、パンジャーブ出身の</a:t>
            </a:r>
            <a:r>
              <a:rPr lang="ja-JP" sz="2800" b="1" smtClean="0">
                <a:solidFill>
                  <a:srgbClr val="FF0000"/>
                </a:solidFill>
              </a:rPr>
              <a:t>シク教徒</a:t>
            </a:r>
            <a:r>
              <a:rPr lang="ja-JP" sz="2800" smtClean="0"/>
              <a:t>、ネパールの</a:t>
            </a:r>
            <a:r>
              <a:rPr lang="ja-JP" altLang="en-US" sz="2800" smtClean="0"/>
              <a:t>グルカ（ゴルカ）</a:t>
            </a:r>
            <a:r>
              <a:rPr lang="ja-JP" sz="2800" b="1" smtClean="0">
                <a:solidFill>
                  <a:srgbClr val="FF0000"/>
                </a:solidFill>
              </a:rPr>
              <a:t>の兵士</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z="2800" b="1" smtClean="0">
                <a:solidFill>
                  <a:srgbClr val="FF0000"/>
                </a:solidFill>
              </a:rPr>
              <a:t>インド社会の少数派である社会集団</a:t>
            </a:r>
            <a:r>
              <a:rPr lang="ja-JP" sz="2800" smtClean="0"/>
              <a:t>を軍として支配の根幹においた。</a:t>
            </a:r>
          </a:p>
          <a:p>
            <a:pPr marL="431800" indent="-317500" eaLnBrk="1">
              <a:buSzPct val="45000"/>
              <a:buFont typeface="Wingdings" charset="2"/>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ja-JP" altLang="en-GB" sz="2800" smtClean="0"/>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z="2800" smtClean="0"/>
              <a:t>第二に、英印軍の中のヨーロッパ人部隊の割合を高めた。</a:t>
            </a:r>
            <a:r>
              <a:rPr lang="en-US" altLang="ja-JP" sz="2800" smtClean="0"/>
              <a:t>1863</a:t>
            </a:r>
            <a:r>
              <a:rPr lang="ja-JP" sz="2800" smtClean="0"/>
              <a:t>年、</a:t>
            </a:r>
            <a:r>
              <a:rPr lang="en-US" altLang="ja-JP" sz="2800" smtClean="0"/>
              <a:t>14</a:t>
            </a:r>
            <a:r>
              <a:rPr lang="ja-JP" sz="2800" smtClean="0"/>
              <a:t>万人のインド人部隊に対し、</a:t>
            </a:r>
            <a:r>
              <a:rPr lang="en-US" altLang="ja-JP" sz="2800" smtClean="0"/>
              <a:t>6</a:t>
            </a:r>
            <a:r>
              <a:rPr lang="ja-JP" sz="2800" smtClean="0"/>
              <a:t>万</a:t>
            </a:r>
            <a:r>
              <a:rPr lang="en-US" altLang="ja-JP" sz="2800" smtClean="0"/>
              <a:t>5</a:t>
            </a:r>
            <a:r>
              <a:rPr lang="ja-JP" sz="2800" smtClean="0"/>
              <a:t>千人のイギリス人部隊（約</a:t>
            </a:r>
            <a:r>
              <a:rPr lang="en-US" altLang="ja-JP" sz="2800" smtClean="0"/>
              <a:t>2</a:t>
            </a:r>
            <a:r>
              <a:rPr lang="ja-JP" sz="2800" smtClean="0"/>
              <a:t>対</a:t>
            </a:r>
            <a:r>
              <a:rPr lang="en-US" altLang="ja-JP" sz="2800" smtClean="0"/>
              <a:t>1</a:t>
            </a:r>
            <a:r>
              <a:rPr lang="ja-JP" sz="2800" smtClean="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390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7308558-86C2-4293-8264-B08D5E6B5C80}" type="slidenum">
              <a:rPr lang="en-US" altLang="ja-JP" smtClean="0">
                <a:solidFill>
                  <a:srgbClr val="000000"/>
                </a:solidFill>
              </a:rPr>
              <a:pPr eaLnBrk="1"/>
              <a:t>120</a:t>
            </a:fld>
            <a:endParaRPr lang="en-US" altLang="ja-JP" smtClean="0">
              <a:solidFill>
                <a:srgbClr val="000000"/>
              </a:solidFill>
            </a:endParaRPr>
          </a:p>
        </p:txBody>
      </p:sp>
      <p:sp>
        <p:nvSpPr>
          <p:cNvPr id="123907"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ネルー、連合国寄り路線</a:t>
            </a:r>
          </a:p>
        </p:txBody>
      </p:sp>
      <p:sp>
        <p:nvSpPr>
          <p:cNvPr id="123908" name="Rectangle 2"/>
          <p:cNvSpPr>
            <a:spLocks noGrp="1" noChangeArrowheads="1"/>
          </p:cNvSpPr>
          <p:nvPr>
            <p:ph type="body" idx="1"/>
          </p:nvPr>
        </p:nvSpPr>
        <p:spPr>
          <a:xfrm>
            <a:off x="539750" y="1470025"/>
            <a:ext cx="9067800" cy="6184900"/>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ネルーの主張・・・</a:t>
            </a:r>
            <a:r>
              <a:rPr lang="ja-JP" sz="2800" u="sng" smtClean="0"/>
              <a:t>日本にはインドを侵略する意図</a:t>
            </a:r>
            <a:r>
              <a:rPr lang="ja-JP" sz="2800" smtClean="0"/>
              <a:t>がある。「独立を与えられたら</a:t>
            </a:r>
            <a:r>
              <a:rPr lang="ja-JP" sz="2800" smtClean="0">
                <a:solidFill>
                  <a:srgbClr val="FF0000"/>
                </a:solidFill>
              </a:rPr>
              <a:t>連合国側で参戦</a:t>
            </a:r>
            <a:r>
              <a:rPr lang="ja-JP" sz="2800" smtClean="0"/>
              <a:t>しよう」ネルーはガンディー案（日本との講和を念頭に置いた案）に反対。</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議長アーザード・・・「政治的妙手」・・・ネルーの案は「実質的にガンディー案と同じ」と強引に主張して、満場一致でネルー案を通過させた。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800" smtClean="0"/>
              <a:t>42</a:t>
            </a:r>
            <a:r>
              <a:rPr lang="ja-JP" sz="2800" smtClean="0"/>
              <a:t>年</a:t>
            </a:r>
            <a:r>
              <a:rPr lang="en-US" altLang="ja-JP" sz="2800" smtClean="0"/>
              <a:t>7</a:t>
            </a:r>
            <a:r>
              <a:rPr lang="ja-JP" sz="2800" smtClean="0"/>
              <a:t>月</a:t>
            </a:r>
            <a:r>
              <a:rPr lang="en-US" altLang="ja-JP" sz="2800" smtClean="0"/>
              <a:t>14</a:t>
            </a:r>
            <a:r>
              <a:rPr lang="ja-JP" sz="2800" smtClean="0"/>
              <a:t>日の執行委員会では、「</a:t>
            </a:r>
            <a:r>
              <a:rPr lang="ja-JP" sz="2800" b="1" smtClean="0">
                <a:solidFill>
                  <a:srgbClr val="FF0000"/>
                </a:solidFill>
              </a:rPr>
              <a:t>日本の侵略にたいするレジスタンス</a:t>
            </a:r>
            <a:r>
              <a:rPr lang="ja-JP" sz="2800" smtClean="0"/>
              <a:t>を作り上げたい」として、</a:t>
            </a:r>
            <a:r>
              <a:rPr lang="ja-JP" sz="2800" b="1" smtClean="0">
                <a:solidFill>
                  <a:srgbClr val="FF0000"/>
                </a:solidFill>
              </a:rPr>
              <a:t>ガンディーの指導下に非暴力闘争</a:t>
            </a:r>
            <a:r>
              <a:rPr lang="ja-JP" sz="2800" smtClean="0"/>
              <a:t>を行うことを決めた。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ja-JP" altLang="en-GB" sz="2800"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結局、反日とも反英とも解釈しうる</a:t>
            </a:r>
            <a:r>
              <a:rPr lang="ja-JP" sz="2800" b="1" smtClean="0">
                <a:solidFill>
                  <a:srgbClr val="FF0000"/>
                </a:solidFill>
              </a:rPr>
              <a:t>クイット・インディア運動</a:t>
            </a:r>
            <a:r>
              <a:rPr lang="ja-JP" sz="2800" smtClean="0"/>
              <a:t>がおこなわれることになる。</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sz="28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493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CB011EB-8CC2-49EE-9A22-70EC0F21F824}" type="slidenum">
              <a:rPr lang="en-US" altLang="ja-JP" smtClean="0">
                <a:solidFill>
                  <a:srgbClr val="000000"/>
                </a:solidFill>
              </a:rPr>
              <a:pPr eaLnBrk="1"/>
              <a:t>121</a:t>
            </a:fld>
            <a:endParaRPr lang="en-US" altLang="ja-JP" smtClean="0">
              <a:solidFill>
                <a:srgbClr val="000000"/>
              </a:solidFill>
            </a:endParaRPr>
          </a:p>
        </p:txBody>
      </p:sp>
      <p:sp>
        <p:nvSpPr>
          <p:cNvPr id="124931"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クイット・インディア運動</a:t>
            </a:r>
          </a:p>
        </p:txBody>
      </p:sp>
      <p:sp>
        <p:nvSpPr>
          <p:cNvPr id="124932" name="Rectangle 2"/>
          <p:cNvSpPr>
            <a:spLocks noGrp="1" noChangeArrowheads="1"/>
          </p:cNvSpPr>
          <p:nvPr>
            <p:ph type="body" idx="1"/>
          </p:nvPr>
        </p:nvSpPr>
        <p:spPr>
          <a:xfrm>
            <a:off x="539750" y="1260475"/>
            <a:ext cx="9066213" cy="6457950"/>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b="1" smtClean="0">
                <a:solidFill>
                  <a:srgbClr val="FF0000"/>
                </a:solidFill>
              </a:rPr>
              <a:t>　　</a:t>
            </a:r>
            <a:r>
              <a:rPr lang="ja-JP" b="1" smtClean="0"/>
              <a:t>この運動は、結局、どちらかの側に立っての参戦ではない。その意味では、まさに</a:t>
            </a:r>
            <a:r>
              <a:rPr lang="ja-JP" b="1" smtClean="0">
                <a:solidFill>
                  <a:srgbClr val="00B050"/>
                </a:solidFill>
              </a:rPr>
              <a:t>ガンディーの非暴力運動</a:t>
            </a:r>
            <a:r>
              <a:rPr lang="ja-JP" b="1" smtClean="0"/>
              <a:t>であり、戦争をしている連合国・枢軸国</a:t>
            </a:r>
            <a:r>
              <a:rPr lang="ja-JP" b="1" smtClean="0">
                <a:solidFill>
                  <a:srgbClr val="00B050"/>
                </a:solidFill>
              </a:rPr>
              <a:t>双方への抵抗・非協力</a:t>
            </a:r>
            <a:r>
              <a:rPr lang="ja-JP" b="1" smtClean="0"/>
              <a:t>の証明。</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42</a:t>
            </a:r>
            <a:r>
              <a:rPr lang="ja-JP" smtClean="0"/>
              <a:t>年</a:t>
            </a:r>
            <a:r>
              <a:rPr lang="en-US" altLang="ja-JP" smtClean="0"/>
              <a:t>8</a:t>
            </a:r>
            <a:r>
              <a:rPr lang="ja-JP" smtClean="0"/>
              <a:t>月</a:t>
            </a:r>
            <a:r>
              <a:rPr lang="en-US" altLang="ja-JP" smtClean="0"/>
              <a:t>9</a:t>
            </a:r>
            <a:r>
              <a:rPr lang="ja-JP" smtClean="0"/>
              <a:t>日、会議派が運動の開始を決定し、ガンディーが「行動か死か」と呼びかけを記した朝未明、</a:t>
            </a:r>
            <a:r>
              <a:rPr lang="ja-JP" b="1" smtClean="0">
                <a:solidFill>
                  <a:srgbClr val="00B050"/>
                </a:solidFill>
              </a:rPr>
              <a:t>ガンディーをはじめとする会議派指導者は全員逮捕された。</a:t>
            </a:r>
            <a:r>
              <a:rPr lang="ja-JP" b="1" smtClean="0">
                <a:solidFill>
                  <a:srgbClr val="FF0000"/>
                </a:solidFill>
              </a:rPr>
              <a:t>これ以降、大戦が実質的に終わるまで、インドの政治的指導者は</a:t>
            </a:r>
            <a:r>
              <a:rPr lang="ja-JP" b="1" smtClean="0">
                <a:solidFill>
                  <a:srgbClr val="00B050"/>
                </a:solidFill>
              </a:rPr>
              <a:t>監禁されたまま</a:t>
            </a:r>
            <a:r>
              <a:rPr lang="ja-JP" b="1" smtClean="0">
                <a:solidFill>
                  <a:srgbClr val="FF0000"/>
                </a:solidFill>
              </a:rPr>
              <a:t>であり、</a:t>
            </a:r>
            <a:r>
              <a:rPr lang="ja-JP" smtClean="0"/>
              <a:t>大衆は指導者のいない運動を担わねばならなかった。</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b="1" smtClean="0">
                <a:solidFill>
                  <a:srgbClr val="FF0000"/>
                </a:solidFill>
              </a:rPr>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7B86287-51EC-4C05-BC9B-E3B4D11447D0}" type="slidenum">
              <a:rPr lang="en-US" altLang="ja-JP" smtClean="0">
                <a:solidFill>
                  <a:srgbClr val="000000"/>
                </a:solidFill>
              </a:rPr>
              <a:pPr eaLnBrk="1"/>
              <a:t>122</a:t>
            </a:fld>
            <a:endParaRPr lang="en-US" altLang="ja-JP" smtClean="0">
              <a:solidFill>
                <a:srgbClr val="000000"/>
              </a:solidFill>
            </a:endParaRPr>
          </a:p>
        </p:txBody>
      </p:sp>
      <p:sp>
        <p:nvSpPr>
          <p:cNvPr id="125955"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クイット・インディア運動</a:t>
            </a:r>
          </a:p>
        </p:txBody>
      </p:sp>
      <p:sp>
        <p:nvSpPr>
          <p:cNvPr id="125956" name="Rectangle 2"/>
          <p:cNvSpPr>
            <a:spLocks noGrp="1" noChangeArrowheads="1"/>
          </p:cNvSpPr>
          <p:nvPr>
            <p:ph type="body" idx="1"/>
          </p:nvPr>
        </p:nvSpPr>
        <p:spPr>
          <a:xfrm>
            <a:off x="539750" y="1439863"/>
            <a:ext cx="9066213" cy="5684837"/>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運動をになった</a:t>
            </a:r>
            <a:r>
              <a:rPr lang="ja-JP" sz="2800" b="1" smtClean="0"/>
              <a:t>階層</a:t>
            </a:r>
            <a:r>
              <a:rPr lang="ja-JP" sz="2800" smtClean="0"/>
              <a:t>は、</a:t>
            </a:r>
            <a:r>
              <a:rPr lang="ja-JP" sz="2800" b="1" smtClean="0">
                <a:solidFill>
                  <a:srgbClr val="FF0000"/>
                </a:solidFill>
              </a:rPr>
              <a:t>富農、中小土地所有者、初期には学生の役割が顕著。</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b="1" smtClean="0">
                <a:solidFill>
                  <a:srgbClr val="FF0000"/>
                </a:solidFill>
              </a:rPr>
              <a:t>　　</a:t>
            </a:r>
            <a:r>
              <a:rPr lang="ja-JP" sz="2800" b="1" smtClean="0"/>
              <a:t>地域</a:t>
            </a:r>
            <a:r>
              <a:rPr lang="ja-JP" sz="2800" smtClean="0"/>
              <a:t>的には、北インド全域。ボンベイ、サーターラ、アフメダーバードから連合州、ビハール、ベンガル。</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a:t>
            </a:r>
            <a:r>
              <a:rPr lang="ja-JP" sz="2800" b="1" smtClean="0"/>
              <a:t>組織</a:t>
            </a:r>
            <a:r>
              <a:rPr lang="ja-JP" sz="2800" smtClean="0"/>
              <a:t>的には、会議派社会党、農民組合が積極的に支援。</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b="1" smtClean="0"/>
              <a:t>　　会議派社会党の</a:t>
            </a:r>
            <a:r>
              <a:rPr lang="en-US" altLang="ja-JP" sz="2800" b="1" smtClean="0"/>
              <a:t>J</a:t>
            </a:r>
            <a:r>
              <a:rPr lang="ja-JP" sz="2800" b="1" smtClean="0"/>
              <a:t>・</a:t>
            </a:r>
            <a:r>
              <a:rPr lang="en-US" altLang="ja-JP" sz="2800" b="1" smtClean="0"/>
              <a:t>P</a:t>
            </a:r>
            <a:r>
              <a:rPr lang="ja-JP" sz="2800" b="1" smtClean="0"/>
              <a:t>・ナラーヤンの影響下にあるビハール州では、</a:t>
            </a:r>
            <a:r>
              <a:rPr lang="ja-JP" sz="2800" b="1" smtClean="0">
                <a:solidFill>
                  <a:srgbClr val="FF0000"/>
                </a:solidFill>
              </a:rPr>
              <a:t>激しい農民運動</a:t>
            </a:r>
            <a:r>
              <a:rPr lang="ja-JP" sz="2800" b="1" smtClean="0"/>
              <a:t>によって一時期通常の行政機構はほぼ崩壊した。</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b="1" smtClean="0"/>
              <a:t>　　</a:t>
            </a:r>
            <a:r>
              <a:rPr lang="ja-JP" sz="2800" b="1" smtClean="0">
                <a:solidFill>
                  <a:srgbClr val="00B050"/>
                </a:solidFill>
              </a:rPr>
              <a:t>共産党、ムスリム連盟</a:t>
            </a:r>
            <a:r>
              <a:rPr lang="ja-JP" sz="2800" smtClean="0">
                <a:solidFill>
                  <a:srgbClr val="00B050"/>
                </a:solidFill>
              </a:rPr>
              <a:t>は、この運動に否定的</a:t>
            </a:r>
            <a:r>
              <a:rPr lang="ja-JP" sz="2800" smtClean="0"/>
              <a:t>。</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ビハールの後進カースト組織やアンベードカルの指導する不可触民組織など後進・不可触民カースト組織の多くが反バラモン、反会議派。</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A44426D-F325-40A6-8B4F-15621DE91E6C}" type="slidenum">
              <a:rPr lang="en-US" altLang="ja-JP" smtClean="0">
                <a:solidFill>
                  <a:srgbClr val="000000"/>
                </a:solidFill>
              </a:rPr>
              <a:pPr eaLnBrk="1"/>
              <a:t>123</a:t>
            </a:fld>
            <a:endParaRPr lang="en-US" altLang="ja-JP" smtClean="0">
              <a:solidFill>
                <a:srgbClr val="000000"/>
              </a:solidFill>
            </a:endParaRPr>
          </a:p>
        </p:txBody>
      </p:sp>
      <p:sp>
        <p:nvSpPr>
          <p:cNvPr id="126979"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クイット・インディア運動</a:t>
            </a:r>
          </a:p>
        </p:txBody>
      </p:sp>
      <p:sp>
        <p:nvSpPr>
          <p:cNvPr id="126980" name="Rectangle 2"/>
          <p:cNvSpPr>
            <a:spLocks noGrp="1" noChangeArrowheads="1"/>
          </p:cNvSpPr>
          <p:nvPr>
            <p:ph type="body" idx="1"/>
          </p:nvPr>
        </p:nvSpPr>
        <p:spPr>
          <a:xfrm>
            <a:off x="503238" y="1768475"/>
            <a:ext cx="9066212" cy="4984750"/>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運動の</a:t>
            </a:r>
            <a:r>
              <a:rPr lang="ja-JP" b="1" smtClean="0">
                <a:solidFill>
                  <a:srgbClr val="FF0000"/>
                </a:solidFill>
              </a:rPr>
              <a:t>弾圧は激しく</a:t>
            </a:r>
            <a:r>
              <a:rPr lang="ja-JP" smtClean="0"/>
              <a:t>、間もなく公然たる運動は不可能となり、運動の中心は都市から農村に移っていった。</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いくつかの地域での孤立した大衆蜂起など。</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これは、反地主闘争に発展することはほとんどなく、</a:t>
            </a:r>
            <a:r>
              <a:rPr lang="ja-JP" b="1" smtClean="0">
                <a:solidFill>
                  <a:srgbClr val="00B050"/>
                </a:solidFill>
              </a:rPr>
              <a:t>反英的色彩の強いまま</a:t>
            </a:r>
            <a:r>
              <a:rPr lang="ja-JP" b="1" smtClean="0">
                <a:solidFill>
                  <a:srgbClr val="FF0000"/>
                </a:solidFill>
              </a:rPr>
              <a:t>にとどまった</a:t>
            </a:r>
            <a:r>
              <a:rPr lang="ja-JP" smtClean="0"/>
              <a:t>。</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1944</a:t>
            </a:r>
            <a:r>
              <a:rPr lang="ja-JP" smtClean="0"/>
              <a:t>年</a:t>
            </a:r>
            <a:r>
              <a:rPr lang="en-US" altLang="ja-JP" smtClean="0"/>
              <a:t>5</a:t>
            </a:r>
            <a:r>
              <a:rPr lang="ja-JP" smtClean="0"/>
              <a:t>月、ガンディー釈放。・・・・地下運動をやめるよう勧告。運動の終焉。</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800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F29F0D8-BDD5-4869-AE9D-94452037AAB8}" type="slidenum">
              <a:rPr lang="en-US" altLang="ja-JP" smtClean="0">
                <a:solidFill>
                  <a:srgbClr val="000000"/>
                </a:solidFill>
              </a:rPr>
              <a:pPr eaLnBrk="1"/>
              <a:t>124</a:t>
            </a:fld>
            <a:endParaRPr lang="en-US" altLang="ja-JP" smtClean="0">
              <a:solidFill>
                <a:srgbClr val="000000"/>
              </a:solidFill>
            </a:endParaRPr>
          </a:p>
        </p:txBody>
      </p:sp>
      <p:sp>
        <p:nvSpPr>
          <p:cNvPr id="128003"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運動の陰に</a:t>
            </a:r>
            <a:r>
              <a:rPr lang="ja-JP" smtClean="0">
                <a:solidFill>
                  <a:srgbClr val="00B050"/>
                </a:solidFill>
              </a:rPr>
              <a:t>インド国民軍</a:t>
            </a:r>
            <a:r>
              <a:rPr lang="ja-JP" smtClean="0"/>
              <a:t>への期待</a:t>
            </a:r>
          </a:p>
        </p:txBody>
      </p:sp>
      <p:sp>
        <p:nvSpPr>
          <p:cNvPr id="128004" name="Rectangle 2"/>
          <p:cNvSpPr>
            <a:spLocks noGrp="1" noChangeArrowheads="1"/>
          </p:cNvSpPr>
          <p:nvPr>
            <p:ph type="body" idx="1"/>
          </p:nvPr>
        </p:nvSpPr>
        <p:spPr>
          <a:xfrm>
            <a:off x="539750" y="1619250"/>
            <a:ext cx="9066213" cy="5910263"/>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クイット・インディア運動の影には、常に、インド国外で軍と臨時政府をもつ</a:t>
            </a:r>
            <a:r>
              <a:rPr lang="en-US" altLang="ja-JP" b="1" smtClean="0">
                <a:solidFill>
                  <a:srgbClr val="00B050"/>
                </a:solidFill>
              </a:rPr>
              <a:t>S</a:t>
            </a:r>
            <a:r>
              <a:rPr lang="ja-JP" b="1" smtClean="0">
                <a:solidFill>
                  <a:srgbClr val="00B050"/>
                </a:solidFill>
              </a:rPr>
              <a:t>・</a:t>
            </a:r>
            <a:r>
              <a:rPr lang="en-US" altLang="ja-JP" b="1" smtClean="0">
                <a:solidFill>
                  <a:srgbClr val="00B050"/>
                </a:solidFill>
              </a:rPr>
              <a:t>C</a:t>
            </a:r>
            <a:r>
              <a:rPr lang="ja-JP" b="1" smtClean="0">
                <a:solidFill>
                  <a:srgbClr val="00B050"/>
                </a:solidFill>
              </a:rPr>
              <a:t>・ボース</a:t>
            </a:r>
            <a:r>
              <a:rPr lang="ja-JP" smtClean="0">
                <a:solidFill>
                  <a:srgbClr val="00B050"/>
                </a:solidFill>
              </a:rPr>
              <a:t>への期待</a:t>
            </a:r>
            <a:r>
              <a:rPr lang="ja-JP" smtClean="0"/>
              <a:t>があった。</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地下運動は、</a:t>
            </a:r>
            <a:r>
              <a:rPr lang="ja-JP" b="1" smtClean="0">
                <a:solidFill>
                  <a:srgbClr val="00B050"/>
                </a:solidFill>
              </a:rPr>
              <a:t>ボース</a:t>
            </a:r>
            <a:r>
              <a:rPr lang="ja-JP" smtClean="0"/>
              <a:t>がインドに進攻してくると信じて、それに呼応しようとしていた。</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ボースの方でも、国内の運動との連携を考慮。</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43</a:t>
            </a:r>
            <a:r>
              <a:rPr lang="ja-JP" smtClean="0"/>
              <a:t>年</a:t>
            </a:r>
            <a:r>
              <a:rPr lang="en-US" altLang="ja-JP" smtClean="0"/>
              <a:t>10</a:t>
            </a:r>
            <a:r>
              <a:rPr lang="ja-JP" smtClean="0"/>
              <a:t>月、彼は</a:t>
            </a:r>
            <a:r>
              <a:rPr lang="ja-JP" b="1" smtClean="0">
                <a:solidFill>
                  <a:srgbClr val="FF0000"/>
                </a:solidFill>
              </a:rPr>
              <a:t>日本の承認</a:t>
            </a:r>
            <a:r>
              <a:rPr lang="ja-JP" smtClean="0"/>
              <a:t>のもとで、</a:t>
            </a:r>
            <a:r>
              <a:rPr lang="ja-JP" b="1" smtClean="0">
                <a:solidFill>
                  <a:srgbClr val="00B050"/>
                </a:solidFill>
              </a:rPr>
              <a:t>インド臨時政府をシンガポールで樹立</a:t>
            </a:r>
            <a:r>
              <a:rPr lang="ja-JP" smtClean="0"/>
              <a:t>。その首班となり、</a:t>
            </a:r>
            <a:r>
              <a:rPr lang="en-US" altLang="ja-JP" b="1" smtClean="0">
                <a:solidFill>
                  <a:srgbClr val="00B050"/>
                </a:solidFill>
              </a:rPr>
              <a:t>5</a:t>
            </a:r>
            <a:r>
              <a:rPr lang="ja-JP" b="1" smtClean="0">
                <a:solidFill>
                  <a:srgbClr val="00B050"/>
                </a:solidFill>
              </a:rPr>
              <a:t>万のインド国民</a:t>
            </a:r>
            <a:r>
              <a:rPr lang="ja-JP" smtClean="0">
                <a:solidFill>
                  <a:srgbClr val="00B050"/>
                </a:solidFill>
              </a:rPr>
              <a:t>軍</a:t>
            </a:r>
            <a:r>
              <a:rPr lang="ja-JP" smtClean="0"/>
              <a:t>の司令官となる。</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0415761-DB82-456E-A3BF-D9F705713B4E}" type="slidenum">
              <a:rPr lang="en-US" altLang="ja-JP" smtClean="0">
                <a:solidFill>
                  <a:srgbClr val="000000"/>
                </a:solidFill>
              </a:rPr>
              <a:pPr eaLnBrk="1"/>
              <a:t>125</a:t>
            </a:fld>
            <a:endParaRPr lang="en-US" altLang="ja-JP" smtClean="0">
              <a:solidFill>
                <a:srgbClr val="000000"/>
              </a:solidFill>
            </a:endParaRPr>
          </a:p>
        </p:txBody>
      </p:sp>
      <p:sp>
        <p:nvSpPr>
          <p:cNvPr id="129027"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インパール作戦</a:t>
            </a:r>
          </a:p>
        </p:txBody>
      </p:sp>
      <p:sp>
        <p:nvSpPr>
          <p:cNvPr id="129028" name="Rectangle 2"/>
          <p:cNvSpPr>
            <a:spLocks noGrp="1" noChangeArrowheads="1"/>
          </p:cNvSpPr>
          <p:nvPr>
            <p:ph type="body" idx="1"/>
          </p:nvPr>
        </p:nvSpPr>
        <p:spPr>
          <a:xfrm>
            <a:off x="503238" y="1768475"/>
            <a:ext cx="9066212" cy="6543675"/>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インドに必ず進攻するという</a:t>
            </a:r>
            <a:r>
              <a:rPr lang="ja-JP" smtClean="0">
                <a:solidFill>
                  <a:srgbClr val="00B050"/>
                </a:solidFill>
              </a:rPr>
              <a:t>ボース</a:t>
            </a:r>
            <a:r>
              <a:rPr lang="ja-JP" smtClean="0"/>
              <a:t>の言葉。</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1944</a:t>
            </a:r>
            <a:r>
              <a:rPr lang="ja-JP" smtClean="0"/>
              <a:t>年</a:t>
            </a:r>
            <a:r>
              <a:rPr lang="en-US" altLang="ja-JP" smtClean="0"/>
              <a:t>3</a:t>
            </a:r>
            <a:r>
              <a:rPr lang="ja-JP" smtClean="0"/>
              <a:t>月、やっと日本軍とともに</a:t>
            </a:r>
            <a:r>
              <a:rPr lang="ja-JP" b="1" smtClean="0">
                <a:solidFill>
                  <a:srgbClr val="00B050"/>
                </a:solidFill>
              </a:rPr>
              <a:t>インド国民軍</a:t>
            </a:r>
            <a:r>
              <a:rPr lang="ja-JP" smtClean="0"/>
              <a:t>の司令官として</a:t>
            </a:r>
            <a:r>
              <a:rPr lang="ja-JP" b="1" smtClean="0">
                <a:solidFill>
                  <a:srgbClr val="FF0000"/>
                </a:solidFill>
              </a:rPr>
              <a:t>インパール藩王国</a:t>
            </a:r>
            <a:r>
              <a:rPr lang="ja-JP" smtClean="0"/>
              <a:t>に進攻。</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ja-JP" smtClean="0"/>
              <a:t>ときはすでに遅く、インド国境を越え、インパール盆地にまで進軍したとはいえ、インパールの町を占拠することさえできなかった。</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日本軍とともに、ビルマ平原のなかでの</a:t>
            </a:r>
            <a:r>
              <a:rPr lang="ja-JP" b="1" smtClean="0">
                <a:solidFill>
                  <a:srgbClr val="FF0000"/>
                </a:solidFill>
              </a:rPr>
              <a:t>凄惨な敗退行</a:t>
            </a:r>
            <a:r>
              <a:rPr lang="ja-JP" smtClean="0"/>
              <a:t>・・・</a:t>
            </a:r>
            <a:r>
              <a:rPr lang="ja-JP" b="1" smtClean="0">
                <a:solidFill>
                  <a:srgbClr val="0070C0"/>
                </a:solidFill>
              </a:rPr>
              <a:t>「白骨街道</a:t>
            </a:r>
            <a:r>
              <a:rPr lang="ja-JP" smtClean="0">
                <a:solidFill>
                  <a:srgbClr val="0070C0"/>
                </a:solidFill>
              </a:rPr>
              <a:t>」</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まさにこのとき、ガンディーのクイット・インディア運動の中止勧告・・・</a:t>
            </a:r>
            <a:r>
              <a:rPr lang="en-US" altLang="ja-JP" smtClean="0"/>
              <a:t>44</a:t>
            </a:r>
            <a:r>
              <a:rPr lang="ja-JP" smtClean="0"/>
              <a:t>年</a:t>
            </a:r>
            <a:r>
              <a:rPr lang="en-US" altLang="ja-JP" smtClean="0"/>
              <a:t>5</a:t>
            </a:r>
            <a:r>
              <a:rPr lang="ja-JP" smtClean="0"/>
              <a:t>月末。</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005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B27754A-D67B-4535-BB78-0A527A7E8545}" type="slidenum">
              <a:rPr lang="en-US" altLang="ja-JP" smtClean="0">
                <a:solidFill>
                  <a:srgbClr val="000000"/>
                </a:solidFill>
              </a:rPr>
              <a:pPr eaLnBrk="1"/>
              <a:t>126</a:t>
            </a:fld>
            <a:endParaRPr lang="en-US" altLang="ja-JP" smtClean="0">
              <a:solidFill>
                <a:srgbClr val="000000"/>
              </a:solidFill>
            </a:endParaRPr>
          </a:p>
        </p:txBody>
      </p:sp>
      <p:sp>
        <p:nvSpPr>
          <p:cNvPr id="130051"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終戦：</a:t>
            </a:r>
            <a:r>
              <a:rPr lang="ja-JP" altLang="en-US" smtClean="0"/>
              <a:t>　</a:t>
            </a:r>
            <a:r>
              <a:rPr lang="en-US" altLang="ja-JP" smtClean="0"/>
              <a:t/>
            </a:r>
            <a:br>
              <a:rPr lang="en-US" altLang="ja-JP" smtClean="0"/>
            </a:br>
            <a:r>
              <a:rPr lang="ja-JP" sz="3600" smtClean="0"/>
              <a:t>しかしインド独立付与の</a:t>
            </a:r>
            <a:r>
              <a:rPr lang="ja-JP" sz="3600" smtClean="0">
                <a:solidFill>
                  <a:srgbClr val="FF0000"/>
                </a:solidFill>
              </a:rPr>
              <a:t>計画なし</a:t>
            </a:r>
            <a:endParaRPr lang="ja-JP" smtClean="0">
              <a:solidFill>
                <a:srgbClr val="FF0000"/>
              </a:solidFill>
            </a:endParaRPr>
          </a:p>
        </p:txBody>
      </p:sp>
      <p:sp>
        <p:nvSpPr>
          <p:cNvPr id="130052" name="Rectangle 2"/>
          <p:cNvSpPr>
            <a:spLocks noGrp="1" noChangeArrowheads="1"/>
          </p:cNvSpPr>
          <p:nvPr>
            <p:ph type="body" idx="1"/>
          </p:nvPr>
        </p:nvSpPr>
        <p:spPr>
          <a:xfrm>
            <a:off x="503238" y="1768475"/>
            <a:ext cx="9066212" cy="4984750"/>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ja-JP" smtClean="0"/>
              <a:t>終戦時のトルーマン・・・「圧制に対する自由の勝利だ」と宣言</a:t>
            </a:r>
            <a:r>
              <a:rPr lang="ja-JP" altLang="en-US" smtClean="0"/>
              <a:t>。</a:t>
            </a: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これに対し、インドのある新聞</a:t>
            </a:r>
            <a:r>
              <a:rPr lang="ja-JP" altLang="en-US" smtClean="0"/>
              <a:t>・・・</a:t>
            </a:r>
            <a:r>
              <a:rPr lang="ja-JP" smtClean="0"/>
              <a:t>「もしそうなら、世界中の虐げられている数千万の人びとは、今なぜ解放の証をえられないのだろう」と。</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イギリスに植民地解放の意思・具体的計画なし。</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b="1" smtClean="0">
                <a:solidFill>
                  <a:srgbClr val="FF0000"/>
                </a:solidFill>
              </a:rPr>
              <a:t>インドは独立のための闘争を再開。</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b="1" smtClean="0">
              <a:solidFill>
                <a:srgbClr val="FF00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107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C140E5C-8EBA-4282-A9C9-B3950DD301BF}" type="slidenum">
              <a:rPr lang="en-US" altLang="ja-JP" smtClean="0">
                <a:solidFill>
                  <a:srgbClr val="000000"/>
                </a:solidFill>
              </a:rPr>
              <a:pPr eaLnBrk="1"/>
              <a:t>127</a:t>
            </a:fld>
            <a:endParaRPr lang="en-US" altLang="ja-JP" smtClean="0">
              <a:solidFill>
                <a:srgbClr val="000000"/>
              </a:solidFill>
            </a:endParaRPr>
          </a:p>
        </p:txBody>
      </p:sp>
      <p:sp>
        <p:nvSpPr>
          <p:cNvPr id="131075"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00B050"/>
                </a:solidFill>
              </a:rPr>
              <a:t>インド国民軍</a:t>
            </a:r>
            <a:r>
              <a:rPr lang="ja-JP" smtClean="0"/>
              <a:t>裁判</a:t>
            </a:r>
          </a:p>
        </p:txBody>
      </p:sp>
      <p:sp>
        <p:nvSpPr>
          <p:cNvPr id="131076" name="Rectangle 2"/>
          <p:cNvSpPr>
            <a:spLocks noGrp="1" noChangeArrowheads="1"/>
          </p:cNvSpPr>
          <p:nvPr>
            <p:ph type="body" idx="1"/>
          </p:nvPr>
        </p:nvSpPr>
        <p:spPr>
          <a:xfrm>
            <a:off x="503238" y="1768475"/>
            <a:ext cx="9066212" cy="5910263"/>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b="1" smtClean="0">
                <a:solidFill>
                  <a:srgbClr val="FF0000"/>
                </a:solidFill>
              </a:rPr>
              <a:t>1945</a:t>
            </a:r>
            <a:r>
              <a:rPr lang="ja-JP" b="1" smtClean="0">
                <a:solidFill>
                  <a:srgbClr val="FF0000"/>
                </a:solidFill>
              </a:rPr>
              <a:t>年、</a:t>
            </a:r>
            <a:r>
              <a:rPr lang="ja-JP" b="1" smtClean="0"/>
              <a:t>連合軍側・</a:t>
            </a:r>
            <a:r>
              <a:rPr lang="ja-JP" b="1" smtClean="0">
                <a:solidFill>
                  <a:srgbClr val="FF0000"/>
                </a:solidFill>
              </a:rPr>
              <a:t>インド兵の復員（</a:t>
            </a:r>
            <a:r>
              <a:rPr lang="en-US" altLang="ja-JP" b="1" smtClean="0">
                <a:solidFill>
                  <a:srgbClr val="FF0000"/>
                </a:solidFill>
              </a:rPr>
              <a:t>98</a:t>
            </a:r>
            <a:r>
              <a:rPr lang="ja-JP" b="1" smtClean="0">
                <a:solidFill>
                  <a:srgbClr val="FF0000"/>
                </a:solidFill>
              </a:rPr>
              <a:t>万人）</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b="1" smtClean="0"/>
              <a:t>　　そのほか、</a:t>
            </a:r>
            <a:r>
              <a:rPr lang="ja-JP" b="1" smtClean="0">
                <a:solidFill>
                  <a:srgbClr val="00B050"/>
                </a:solidFill>
              </a:rPr>
              <a:t>インド国民軍</a:t>
            </a:r>
            <a:r>
              <a:rPr lang="en-US" altLang="ja-JP" b="1" smtClean="0">
                <a:solidFill>
                  <a:srgbClr val="00B050"/>
                </a:solidFill>
              </a:rPr>
              <a:t>2</a:t>
            </a:r>
            <a:r>
              <a:rPr lang="ja-JP" b="1" smtClean="0">
                <a:solidFill>
                  <a:srgbClr val="00B050"/>
                </a:solidFill>
              </a:rPr>
              <a:t>万</a:t>
            </a:r>
            <a:r>
              <a:rPr lang="ja-JP" b="1" smtClean="0"/>
              <a:t>には</a:t>
            </a:r>
            <a:r>
              <a:rPr lang="ja-JP" b="1" smtClean="0">
                <a:solidFill>
                  <a:srgbClr val="00B050"/>
                </a:solidFill>
              </a:rPr>
              <a:t>戦時捕虜</a:t>
            </a:r>
            <a:r>
              <a:rPr lang="ja-JP" b="1" smtClean="0"/>
              <a:t>として帰還。「囚人」だが、ボースの写真を公然と掲げ革命化をうたい、スローガンを叫んだり。</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b="1" smtClean="0">
                <a:solidFill>
                  <a:srgbClr val="FF0000"/>
                </a:solidFill>
              </a:rPr>
              <a:t>　　</a:t>
            </a:r>
            <a:r>
              <a:rPr lang="ja-JP" b="1" smtClean="0">
                <a:solidFill>
                  <a:srgbClr val="00B050"/>
                </a:solidFill>
              </a:rPr>
              <a:t>兵士の政治化・・・ナショナリズム・反英意識の鮮明さ</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b="1" smtClean="0">
                <a:solidFill>
                  <a:srgbClr val="FF0000"/>
                </a:solidFill>
              </a:rPr>
              <a:t>　　</a:t>
            </a:r>
            <a:r>
              <a:rPr lang="en-US" altLang="ja-JP" b="1" smtClean="0"/>
              <a:t> 11</a:t>
            </a:r>
            <a:r>
              <a:rPr lang="ja-JP" altLang="ja-JP" b="1" smtClean="0"/>
              <a:t>月</a:t>
            </a:r>
            <a:r>
              <a:rPr lang="en-US" altLang="ja-JP" b="1" smtClean="0"/>
              <a:t>5</a:t>
            </a:r>
            <a:r>
              <a:rPr lang="ja-JP" altLang="ja-JP" b="1" smtClean="0"/>
              <a:t>日から</a:t>
            </a:r>
            <a:r>
              <a:rPr lang="en-US" altLang="ja-JP" b="1" smtClean="0"/>
              <a:t>3</a:t>
            </a:r>
            <a:r>
              <a:rPr lang="ja-JP" altLang="ja-JP" b="1" smtClean="0"/>
              <a:t>名の</a:t>
            </a:r>
            <a:r>
              <a:rPr lang="ja-JP" altLang="ja-JP" b="1" smtClean="0">
                <a:solidFill>
                  <a:srgbClr val="00B050"/>
                </a:solidFill>
              </a:rPr>
              <a:t>インド国民軍</a:t>
            </a:r>
            <a:r>
              <a:rPr lang="ja-JP" altLang="ja-JP" b="1" smtClean="0"/>
              <a:t>将校に対して</a:t>
            </a:r>
            <a:r>
              <a:rPr lang="ja-JP" altLang="en-US" b="1" smtClean="0"/>
              <a:t>・・・</a:t>
            </a:r>
            <a:r>
              <a:rPr lang="ja-JP" b="1" smtClean="0"/>
              <a:t>「イギリス国王への裏切りの罪」で軍事裁判。</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b="1" smtClean="0">
                <a:solidFill>
                  <a:srgbClr val="FF0000"/>
                </a:solidFill>
              </a:rPr>
              <a:t>　　</a:t>
            </a:r>
            <a:r>
              <a:rPr lang="ja-JP" b="1" smtClean="0">
                <a:solidFill>
                  <a:srgbClr val="00B050"/>
                </a:solidFill>
              </a:rPr>
              <a:t>会議派</a:t>
            </a:r>
            <a:r>
              <a:rPr lang="ja-JP" b="1" smtClean="0">
                <a:solidFill>
                  <a:schemeClr val="tx1"/>
                </a:solidFill>
              </a:rPr>
              <a:t>はそれに対抗、</a:t>
            </a:r>
            <a:r>
              <a:rPr lang="ja-JP" b="1" smtClean="0">
                <a:solidFill>
                  <a:srgbClr val="FF0000"/>
                </a:solidFill>
              </a:rPr>
              <a:t>被告支援。反イギリス支配。</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b="1" smtClean="0">
              <a:solidFill>
                <a:srgbClr val="FF00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73A26D3-9E84-451C-86CA-06AE37E1A6F3}" type="slidenum">
              <a:rPr lang="en-US" altLang="ja-JP" smtClean="0">
                <a:solidFill>
                  <a:srgbClr val="000000"/>
                </a:solidFill>
              </a:rPr>
              <a:pPr eaLnBrk="1"/>
              <a:t>128</a:t>
            </a:fld>
            <a:endParaRPr lang="en-US" altLang="ja-JP" smtClean="0">
              <a:solidFill>
                <a:srgbClr val="000000"/>
              </a:solidFill>
            </a:endParaRPr>
          </a:p>
        </p:txBody>
      </p:sp>
      <p:sp>
        <p:nvSpPr>
          <p:cNvPr id="132099"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戦後の諸反乱</a:t>
            </a:r>
          </a:p>
        </p:txBody>
      </p:sp>
      <p:sp>
        <p:nvSpPr>
          <p:cNvPr id="132100" name="Rectangle 2"/>
          <p:cNvSpPr>
            <a:spLocks noGrp="1" noChangeArrowheads="1"/>
          </p:cNvSpPr>
          <p:nvPr>
            <p:ph type="body" idx="1"/>
          </p:nvPr>
        </p:nvSpPr>
        <p:spPr>
          <a:xfrm>
            <a:off x="503238" y="1547813"/>
            <a:ext cx="9066212" cy="5278437"/>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00B050"/>
                </a:solidFill>
              </a:rPr>
              <a:t>インド国民軍</a:t>
            </a:r>
            <a:r>
              <a:rPr lang="ja-JP" smtClean="0"/>
              <a:t>将校に対する裁判への反対運動が、軍にも波及。</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1945</a:t>
            </a:r>
            <a:r>
              <a:rPr lang="ja-JP" smtClean="0"/>
              <a:t>年</a:t>
            </a:r>
            <a:r>
              <a:rPr lang="en-US" altLang="ja-JP" smtClean="0"/>
              <a:t>11</a:t>
            </a:r>
            <a:r>
              <a:rPr lang="ja-JP" smtClean="0"/>
              <a:t>月「</a:t>
            </a:r>
            <a:r>
              <a:rPr lang="ja-JP" smtClean="0">
                <a:solidFill>
                  <a:srgbClr val="FF0000"/>
                </a:solidFill>
              </a:rPr>
              <a:t>インド軍</a:t>
            </a:r>
            <a:r>
              <a:rPr lang="ja-JP" smtClean="0"/>
              <a:t>のなかに、</a:t>
            </a:r>
            <a:r>
              <a:rPr lang="ja-JP" smtClean="0">
                <a:solidFill>
                  <a:srgbClr val="00B050"/>
                </a:solidFill>
              </a:rPr>
              <a:t>インド国民軍</a:t>
            </a:r>
            <a:r>
              <a:rPr lang="ja-JP" smtClean="0"/>
              <a:t>への同情が高まる」</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1946</a:t>
            </a:r>
            <a:r>
              <a:rPr lang="ja-JP" smtClean="0"/>
              <a:t>年</a:t>
            </a:r>
            <a:r>
              <a:rPr lang="en-US" altLang="ja-JP" smtClean="0"/>
              <a:t>1</a:t>
            </a:r>
            <a:r>
              <a:rPr lang="ja-JP" smtClean="0"/>
              <a:t>月</a:t>
            </a:r>
            <a:r>
              <a:rPr lang="en-US" altLang="ja-JP" smtClean="0"/>
              <a:t>18</a:t>
            </a:r>
            <a:r>
              <a:rPr lang="ja-JP" smtClean="0"/>
              <a:t>日、</a:t>
            </a:r>
            <a:r>
              <a:rPr lang="ja-JP" smtClean="0">
                <a:solidFill>
                  <a:srgbClr val="FF0000"/>
                </a:solidFill>
              </a:rPr>
              <a:t>インド海軍の反乱</a:t>
            </a:r>
            <a:r>
              <a:rPr lang="ja-JP" smtClean="0"/>
              <a:t>（総計</a:t>
            </a:r>
            <a:r>
              <a:rPr lang="en-US" altLang="ja-JP" smtClean="0"/>
              <a:t>78</a:t>
            </a:r>
            <a:r>
              <a:rPr lang="ja-JP" smtClean="0"/>
              <a:t>隻の軍艦、</a:t>
            </a:r>
            <a:r>
              <a:rPr lang="en-US" altLang="ja-JP" smtClean="0"/>
              <a:t>20</a:t>
            </a:r>
            <a:r>
              <a:rPr lang="ja-JP" smtClean="0"/>
              <a:t>の軍事施設、</a:t>
            </a:r>
            <a:r>
              <a:rPr lang="en-US" altLang="ja-JP" smtClean="0"/>
              <a:t>2</a:t>
            </a:r>
            <a:r>
              <a:rPr lang="ja-JP" smtClean="0"/>
              <a:t>万人の水兵が影響を受けた）</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ja-JP" smtClean="0"/>
              <a:t>コチン、ジャムナガル、アンダマン、バハレーン、アデンなどで同情スト。</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1945</a:t>
            </a:r>
            <a:r>
              <a:rPr lang="ja-JP" smtClean="0"/>
              <a:t>年</a:t>
            </a:r>
            <a:r>
              <a:rPr lang="en-US" altLang="ja-JP" smtClean="0"/>
              <a:t>11</a:t>
            </a:r>
            <a:r>
              <a:rPr lang="ja-JP" smtClean="0"/>
              <a:t>月</a:t>
            </a:r>
            <a:r>
              <a:rPr lang="ja-JP" altLang="ja-JP" smtClean="0"/>
              <a:t>―</a:t>
            </a:r>
            <a:r>
              <a:rPr lang="en-US" altLang="ja-JP" smtClean="0"/>
              <a:t>46</a:t>
            </a:r>
            <a:r>
              <a:rPr lang="ja-JP" smtClean="0"/>
              <a:t>年</a:t>
            </a:r>
            <a:r>
              <a:rPr lang="en-US" altLang="ja-JP" smtClean="0"/>
              <a:t>1</a:t>
            </a:r>
            <a:r>
              <a:rPr lang="ja-JP" smtClean="0"/>
              <a:t>月</a:t>
            </a:r>
            <a:r>
              <a:rPr lang="en-US" altLang="ja-JP" smtClean="0"/>
              <a:t>20</a:t>
            </a:r>
            <a:r>
              <a:rPr lang="ja-JP" smtClean="0"/>
              <a:t>日の間に、イギリスは、</a:t>
            </a:r>
            <a:r>
              <a:rPr lang="ja-JP" b="1" smtClean="0">
                <a:solidFill>
                  <a:srgbClr val="FF0000"/>
                </a:solidFill>
              </a:rPr>
              <a:t>権力移譲</a:t>
            </a:r>
            <a:r>
              <a:rPr lang="ja-JP" b="1" smtClean="0">
                <a:solidFill>
                  <a:schemeClr val="tx1"/>
                </a:solidFill>
              </a:rPr>
              <a:t>の重要な決定</a:t>
            </a:r>
            <a:r>
              <a:rPr lang="ja-JP" altLang="en-US" b="1" smtClean="0">
                <a:solidFill>
                  <a:schemeClr val="tx1"/>
                </a:solidFill>
              </a:rPr>
              <a:t>・・・・</a:t>
            </a:r>
            <a:r>
              <a:rPr lang="ja-JP" altLang="en-US" b="1" smtClean="0">
                <a:solidFill>
                  <a:srgbClr val="FF0000"/>
                </a:solidFill>
              </a:rPr>
              <a:t>インドの独立へ</a:t>
            </a:r>
            <a:r>
              <a:rPr lang="ja-JP" b="1" smtClean="0">
                <a:solidFill>
                  <a:srgbClr val="FF0000"/>
                </a:solidFill>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2690E9D-ED47-4718-8C18-D55C5F62718A}" type="slidenum">
              <a:rPr lang="en-US" altLang="ja-JP" smtClean="0">
                <a:solidFill>
                  <a:srgbClr val="000000"/>
                </a:solidFill>
              </a:rPr>
              <a:pPr eaLnBrk="1"/>
              <a:t>129</a:t>
            </a:fld>
            <a:endParaRPr lang="en-US" altLang="ja-JP" smtClean="0">
              <a:solidFill>
                <a:srgbClr val="000000"/>
              </a:solidFill>
            </a:endParaRPr>
          </a:p>
        </p:txBody>
      </p:sp>
      <p:sp>
        <p:nvSpPr>
          <p:cNvPr id="133123"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閣僚使節団と中間政府案→</a:t>
            </a:r>
            <a:r>
              <a:rPr lang="ja-JP" smtClean="0">
                <a:solidFill>
                  <a:srgbClr val="FF0000"/>
                </a:solidFill>
              </a:rPr>
              <a:t>分離案</a:t>
            </a:r>
          </a:p>
        </p:txBody>
      </p:sp>
      <p:sp>
        <p:nvSpPr>
          <p:cNvPr id="133124" name="Rectangle 2"/>
          <p:cNvSpPr>
            <a:spLocks noGrp="1" noChangeArrowheads="1"/>
          </p:cNvSpPr>
          <p:nvPr>
            <p:ph type="body" idx="1"/>
          </p:nvPr>
        </p:nvSpPr>
        <p:spPr>
          <a:xfrm>
            <a:off x="360363" y="1619250"/>
            <a:ext cx="9066212" cy="6723063"/>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1946</a:t>
            </a:r>
            <a:r>
              <a:rPr lang="ja-JP" smtClean="0"/>
              <a:t>年</a:t>
            </a:r>
            <a:r>
              <a:rPr lang="en-US" altLang="ja-JP" smtClean="0"/>
              <a:t>3</a:t>
            </a:r>
            <a:r>
              <a:rPr lang="ja-JP" smtClean="0"/>
              <a:t>月、イギリス労働党の閣僚使節団</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A</a:t>
            </a:r>
            <a:r>
              <a:rPr lang="ja-JP" smtClean="0"/>
              <a:t>案・・・暫定措置として</a:t>
            </a:r>
            <a:r>
              <a:rPr lang="ja-JP" b="1" smtClean="0"/>
              <a:t>統一した中間政府</a:t>
            </a:r>
            <a:r>
              <a:rPr lang="ja-JP" smtClean="0"/>
              <a:t>、国家形態を</a:t>
            </a:r>
            <a:r>
              <a:rPr lang="ja-JP" b="1" smtClean="0">
                <a:solidFill>
                  <a:srgbClr val="FF0000"/>
                </a:solidFill>
              </a:rPr>
              <a:t>統一インド連邦</a:t>
            </a:r>
            <a:r>
              <a:rPr lang="ja-JP" smtClean="0"/>
              <a:t>（現在のインド、パキスタン、バングラデシュを合わせた地域の統一連邦）</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a:t>
            </a:r>
            <a:r>
              <a:rPr lang="en-US" altLang="ja-JP" smtClean="0"/>
              <a:t>46</a:t>
            </a:r>
            <a:r>
              <a:rPr lang="ja-JP" smtClean="0"/>
              <a:t>年</a:t>
            </a:r>
            <a:r>
              <a:rPr lang="en-US" altLang="ja-JP" smtClean="0"/>
              <a:t>8</a:t>
            </a:r>
            <a:r>
              <a:rPr lang="ja-JP" smtClean="0"/>
              <a:t>月</a:t>
            </a:r>
            <a:r>
              <a:rPr lang="en-US" altLang="ja-JP" smtClean="0"/>
              <a:t>16</a:t>
            </a:r>
            <a:r>
              <a:rPr lang="ja-JP" smtClean="0"/>
              <a:t>日・・・ムスリム連盟の</a:t>
            </a:r>
            <a:r>
              <a:rPr lang="en-US" altLang="ja-JP" smtClean="0"/>
              <a:t>A</a:t>
            </a:r>
            <a:r>
              <a:rPr lang="ja-JP" smtClean="0"/>
              <a:t>案反対の「実力行使」</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b="1" smtClean="0">
                <a:solidFill>
                  <a:srgbClr val="FF0000"/>
                </a:solidFill>
              </a:rPr>
              <a:t>B</a:t>
            </a:r>
            <a:r>
              <a:rPr lang="ja-JP" b="1" smtClean="0">
                <a:solidFill>
                  <a:srgbClr val="FF0000"/>
                </a:solidFill>
              </a:rPr>
              <a:t>案・・・インド・パキスタンの分割案</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1947</a:t>
            </a:r>
            <a:r>
              <a:rPr lang="ja-JP" smtClean="0"/>
              <a:t>年</a:t>
            </a:r>
            <a:r>
              <a:rPr lang="en-US" altLang="ja-JP" smtClean="0"/>
              <a:t>6</a:t>
            </a:r>
            <a:r>
              <a:rPr lang="ja-JP" smtClean="0"/>
              <a:t>月</a:t>
            </a:r>
            <a:r>
              <a:rPr lang="en-US" altLang="ja-JP" smtClean="0"/>
              <a:t>2</a:t>
            </a:r>
            <a:r>
              <a:rPr lang="ja-JP" smtClean="0"/>
              <a:t>日、最後のインド総督マウンドバトン、分離案を提示。</a:t>
            </a:r>
            <a:r>
              <a:rPr lang="ja-JP" smtClean="0">
                <a:solidFill>
                  <a:srgbClr val="FF0000"/>
                </a:solidFill>
              </a:rPr>
              <a:t>分離決定</a:t>
            </a:r>
            <a:r>
              <a:rPr lang="ja-JP" smtClean="0"/>
              <a:t>。</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DAAA552-B512-401A-B63F-B45ED1133961}" type="slidenum">
              <a:rPr lang="en-US" altLang="ja-JP" smtClean="0">
                <a:solidFill>
                  <a:srgbClr val="000000"/>
                </a:solidFill>
              </a:rPr>
              <a:pPr eaLnBrk="1"/>
              <a:t>13</a:t>
            </a:fld>
            <a:endParaRPr lang="en-US" altLang="ja-JP" smtClean="0">
              <a:solidFill>
                <a:srgbClr val="000000"/>
              </a:solidFill>
            </a:endParaRPr>
          </a:p>
        </p:txBody>
      </p:sp>
      <p:sp>
        <p:nvSpPr>
          <p:cNvPr id="1433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軍と社会の階層性・支配の対応</a:t>
            </a:r>
          </a:p>
        </p:txBody>
      </p:sp>
      <p:sp>
        <p:nvSpPr>
          <p:cNvPr id="14340"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現実の英印軍は、インド社会の階層秩序を代表。</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連隊の</a:t>
            </a:r>
            <a:r>
              <a:rPr lang="ja-JP" smtClean="0">
                <a:solidFill>
                  <a:srgbClr val="FF0000"/>
                </a:solidFill>
              </a:rPr>
              <a:t>司令官</a:t>
            </a:r>
            <a:r>
              <a:rPr lang="ja-JP" smtClean="0"/>
              <a:t>はイギリス軍人</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a:t>
            </a:r>
            <a:r>
              <a:rPr lang="ja-JP" smtClean="0">
                <a:solidFill>
                  <a:srgbClr val="0070C0"/>
                </a:solidFill>
              </a:rPr>
              <a:t>下士官と兵</a:t>
            </a:r>
            <a:r>
              <a:rPr lang="ja-JP" smtClean="0"/>
              <a:t>は、インドの中層農民</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a:t>
            </a:r>
            <a:r>
              <a:rPr lang="ja-JP" smtClean="0">
                <a:solidFill>
                  <a:srgbClr val="C00000"/>
                </a:solidFill>
              </a:rPr>
              <a:t>人夫（にんぷ）</a:t>
            </a:r>
            <a:r>
              <a:rPr lang="ja-JP" smtClean="0"/>
              <a:t>や清掃人は、不可触民。</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インドの大都市にはほとんど兵営が付属。</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英印軍がインド内の治安も担当。</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14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4A974A5-7117-4D6B-9F04-6EAFAF201D1E}" type="slidenum">
              <a:rPr lang="en-US" altLang="ja-JP" smtClean="0">
                <a:solidFill>
                  <a:srgbClr val="000000"/>
                </a:solidFill>
              </a:rPr>
              <a:pPr eaLnBrk="1"/>
              <a:t>130</a:t>
            </a:fld>
            <a:endParaRPr lang="en-US" altLang="ja-JP" smtClean="0">
              <a:solidFill>
                <a:srgbClr val="000000"/>
              </a:solidFill>
            </a:endParaRPr>
          </a:p>
        </p:txBody>
      </p:sp>
      <p:sp>
        <p:nvSpPr>
          <p:cNvPr id="134147"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独立と国民国家の形成</a:t>
            </a:r>
          </a:p>
        </p:txBody>
      </p:sp>
      <p:sp>
        <p:nvSpPr>
          <p:cNvPr id="134148" name="Rectangle 2"/>
          <p:cNvSpPr>
            <a:spLocks noGrp="1" noChangeArrowheads="1"/>
          </p:cNvSpPr>
          <p:nvPr>
            <p:ph type="body" idx="1"/>
          </p:nvPr>
        </p:nvSpPr>
        <p:spPr>
          <a:xfrm>
            <a:off x="503238" y="1768475"/>
            <a:ext cx="9066212" cy="5910263"/>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47</a:t>
            </a:r>
            <a:r>
              <a:rPr lang="ja-JP" smtClean="0"/>
              <a:t>年</a:t>
            </a:r>
            <a:r>
              <a:rPr lang="en-US" altLang="ja-JP" smtClean="0"/>
              <a:t>8</a:t>
            </a:r>
            <a:r>
              <a:rPr lang="ja-JP" smtClean="0"/>
              <a:t>月</a:t>
            </a:r>
            <a:r>
              <a:rPr lang="en-US" altLang="ja-JP" smtClean="0"/>
              <a:t>14</a:t>
            </a:r>
            <a:r>
              <a:rPr lang="ja-JP" smtClean="0"/>
              <a:t>日　</a:t>
            </a:r>
            <a:r>
              <a:rPr lang="ja-JP" smtClean="0">
                <a:solidFill>
                  <a:srgbClr val="00B0F0"/>
                </a:solidFill>
              </a:rPr>
              <a:t>東西パキスタンの独立</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en-US" altLang="ja-JP" smtClean="0"/>
              <a:t>8</a:t>
            </a:r>
            <a:r>
              <a:rPr lang="ja-JP" smtClean="0"/>
              <a:t>月</a:t>
            </a:r>
            <a:r>
              <a:rPr lang="en-US" altLang="ja-JP" smtClean="0"/>
              <a:t>15</a:t>
            </a:r>
            <a:r>
              <a:rPr lang="ja-JP" smtClean="0"/>
              <a:t>日深夜、インド新首相ネルーのラジオ演説「世界が眠りに落ちているこの真夜中、時計が新しい日の到来を告げるとき、</a:t>
            </a:r>
            <a:r>
              <a:rPr lang="ja-JP" b="1" smtClean="0">
                <a:solidFill>
                  <a:srgbClr val="FF0000"/>
                </a:solidFill>
              </a:rPr>
              <a:t>独立</a:t>
            </a:r>
            <a:r>
              <a:rPr lang="ja-JP" smtClean="0"/>
              <a:t>インドは</a:t>
            </a:r>
            <a:r>
              <a:rPr lang="ja-JP" b="1" smtClean="0">
                <a:solidFill>
                  <a:srgbClr val="FF0000"/>
                </a:solidFill>
              </a:rPr>
              <a:t>生と自由</a:t>
            </a:r>
            <a:r>
              <a:rPr lang="ja-JP" smtClean="0"/>
              <a:t>に目覚めるのだ」。</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en-US" altLang="ja-JP" smtClean="0">
                <a:solidFill>
                  <a:srgbClr val="00B050"/>
                </a:solidFill>
              </a:rPr>
              <a:t>1757</a:t>
            </a:r>
            <a:r>
              <a:rPr lang="ja-JP" smtClean="0">
                <a:solidFill>
                  <a:srgbClr val="00B050"/>
                </a:solidFill>
              </a:rPr>
              <a:t>年のプラッシーの戦い以来、インド亜大陸に存在した</a:t>
            </a:r>
            <a:r>
              <a:rPr lang="ja-JP" u="sng" smtClean="0">
                <a:solidFill>
                  <a:srgbClr val="00B050"/>
                </a:solidFill>
              </a:rPr>
              <a:t>服従の歴史が</a:t>
            </a:r>
            <a:r>
              <a:rPr lang="en-US" altLang="ja-JP" u="sng" smtClean="0">
                <a:solidFill>
                  <a:srgbClr val="00B050"/>
                </a:solidFill>
              </a:rPr>
              <a:t>190</a:t>
            </a:r>
            <a:r>
              <a:rPr lang="ja-JP" u="sng" smtClean="0">
                <a:solidFill>
                  <a:srgbClr val="00B050"/>
                </a:solidFill>
              </a:rPr>
              <a:t>年ぶりに転換</a:t>
            </a:r>
            <a:r>
              <a:rPr lang="ja-JP" smtClean="0">
                <a:solidFill>
                  <a:srgbClr val="00B050"/>
                </a:solidFill>
              </a:rPr>
              <a:t>されるとき。</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植民地支配からの解放＝独立＝自由の実現</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51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FF75FA2-3891-4D35-8724-7913A635CF4B}" type="slidenum">
              <a:rPr lang="en-US" altLang="ja-JP" smtClean="0">
                <a:solidFill>
                  <a:srgbClr val="000000"/>
                </a:solidFill>
              </a:rPr>
              <a:pPr eaLnBrk="1"/>
              <a:t>131</a:t>
            </a:fld>
            <a:endParaRPr lang="en-US" altLang="ja-JP" smtClean="0">
              <a:solidFill>
                <a:srgbClr val="000000"/>
              </a:solidFill>
            </a:endParaRPr>
          </a:p>
        </p:txBody>
      </p:sp>
      <p:sp>
        <p:nvSpPr>
          <p:cNvPr id="135171"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ネルー</a:t>
            </a:r>
          </a:p>
        </p:txBody>
      </p:sp>
      <p:sp>
        <p:nvSpPr>
          <p:cNvPr id="135172" name="Rectangle 2"/>
          <p:cNvSpPr>
            <a:spLocks noGrp="1" noChangeArrowheads="1"/>
          </p:cNvSpPr>
          <p:nvPr>
            <p:ph type="body" idx="1"/>
          </p:nvPr>
        </p:nvSpPr>
        <p:spPr>
          <a:xfrm>
            <a:off x="503238" y="1768475"/>
            <a:ext cx="9066212" cy="4984750"/>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ケンブリッジ大学卒、弁護士、西欧貴族風文人</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20</a:t>
            </a:r>
            <a:r>
              <a:rPr lang="ja-JP" smtClean="0"/>
              <a:t>年代に旅行したソビエトの社会主義建設に感銘。</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しかし、プロレタリア独裁には批判的。</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イギリス労働党風の</a:t>
            </a:r>
            <a:r>
              <a:rPr lang="ja-JP" smtClean="0">
                <a:solidFill>
                  <a:srgbClr val="00B050"/>
                </a:solidFill>
              </a:rPr>
              <a:t>社会民主主義</a:t>
            </a:r>
            <a:r>
              <a:rPr lang="ja-JP" smtClean="0"/>
              <a:t>が彼の真髄。</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smtClean="0">
                <a:solidFill>
                  <a:srgbClr val="00B050"/>
                </a:solidFill>
              </a:rPr>
              <a:t>私的所有権</a:t>
            </a:r>
            <a:r>
              <a:rPr lang="ja-JP" smtClean="0"/>
              <a:t>を認め、</a:t>
            </a:r>
            <a:r>
              <a:rPr lang="ja-JP" smtClean="0">
                <a:solidFill>
                  <a:srgbClr val="00B050"/>
                </a:solidFill>
              </a:rPr>
              <a:t>議会制民主主義</a:t>
            </a:r>
            <a:r>
              <a:rPr lang="ja-JP" smtClean="0"/>
              <a:t>、</a:t>
            </a:r>
            <a:r>
              <a:rPr lang="ja-JP" smtClean="0">
                <a:solidFill>
                  <a:srgbClr val="00B050"/>
                </a:solidFill>
              </a:rPr>
              <a:t>文民政治</a:t>
            </a:r>
            <a:r>
              <a:rPr lang="ja-JP" smtClean="0"/>
              <a:t>、</a:t>
            </a:r>
            <a:r>
              <a:rPr lang="ja-JP" smtClean="0">
                <a:solidFill>
                  <a:srgbClr val="00B050"/>
                </a:solidFill>
              </a:rPr>
              <a:t>言論・結社の自由</a:t>
            </a:r>
            <a:r>
              <a:rPr lang="ja-JP" smtClean="0"/>
              <a:t>、</a:t>
            </a:r>
            <a:r>
              <a:rPr lang="ja-JP" smtClean="0">
                <a:solidFill>
                  <a:srgbClr val="00B050"/>
                </a:solidFill>
              </a:rPr>
              <a:t>政教分離主義</a:t>
            </a:r>
            <a:r>
              <a:rPr lang="ja-JP" smtClean="0"/>
              <a:t>（セキュラリズム）</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619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FB1CC27-B0F0-42C4-99F0-505CB9C26877}" type="slidenum">
              <a:rPr lang="en-US" altLang="ja-JP" smtClean="0">
                <a:solidFill>
                  <a:srgbClr val="000000"/>
                </a:solidFill>
              </a:rPr>
              <a:pPr eaLnBrk="1"/>
              <a:t>132</a:t>
            </a:fld>
            <a:endParaRPr lang="en-US" altLang="ja-JP" smtClean="0">
              <a:solidFill>
                <a:srgbClr val="000000"/>
              </a:solidFill>
            </a:endParaRPr>
          </a:p>
        </p:txBody>
      </p:sp>
      <p:sp>
        <p:nvSpPr>
          <p:cNvPr id="136195"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a:t>
            </a:r>
            <a:r>
              <a:rPr lang="ja-JP" smtClean="0">
                <a:solidFill>
                  <a:srgbClr val="00B050"/>
                </a:solidFill>
              </a:rPr>
              <a:t>世界最大の民主主義</a:t>
            </a:r>
            <a:r>
              <a:rPr lang="ja-JP" smtClean="0"/>
              <a:t>」</a:t>
            </a:r>
          </a:p>
        </p:txBody>
      </p:sp>
      <p:sp>
        <p:nvSpPr>
          <p:cNvPr id="136196" name="Rectangle 2"/>
          <p:cNvSpPr>
            <a:spLocks noGrp="1" noChangeArrowheads="1"/>
          </p:cNvSpPr>
          <p:nvPr>
            <p:ph type="body" idx="1"/>
          </p:nvPr>
        </p:nvSpPr>
        <p:spPr>
          <a:xfrm>
            <a:off x="360363" y="1260475"/>
            <a:ext cx="9066212" cy="5467350"/>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800" smtClean="0"/>
              <a:t>1951-52</a:t>
            </a:r>
            <a:r>
              <a:rPr lang="ja-JP" sz="2800" smtClean="0"/>
              <a:t>、総選挙</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a:t>
            </a:r>
            <a:r>
              <a:rPr lang="ja-JP" sz="2800" smtClean="0">
                <a:solidFill>
                  <a:srgbClr val="00B050"/>
                </a:solidFill>
              </a:rPr>
              <a:t>成人男女とも</a:t>
            </a:r>
            <a:r>
              <a:rPr lang="ja-JP" sz="2800" smtClean="0"/>
              <a:t>に選挙権、</a:t>
            </a:r>
            <a:r>
              <a:rPr lang="ja-JP" sz="2800" smtClean="0">
                <a:solidFill>
                  <a:srgbClr val="00B050"/>
                </a:solidFill>
              </a:rPr>
              <a:t>複数政党制</a:t>
            </a:r>
            <a:r>
              <a:rPr lang="ja-JP" sz="2800" smtClean="0"/>
              <a:t>による初めての普通選挙。</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会議派は</a:t>
            </a:r>
            <a:r>
              <a:rPr lang="en-US" altLang="ja-JP" sz="2800" smtClean="0"/>
              <a:t>73%</a:t>
            </a:r>
            <a:r>
              <a:rPr lang="ja-JP" sz="2800" smtClean="0"/>
              <a:t>を獲得。「一党優位体制」</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t>　　　総意政党と圧力政党</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800" smtClean="0"/>
              <a:t>57</a:t>
            </a:r>
            <a:r>
              <a:rPr lang="ja-JP" sz="2800" smtClean="0"/>
              <a:t>年、</a:t>
            </a:r>
            <a:r>
              <a:rPr lang="en-US" altLang="ja-JP" sz="2800" smtClean="0"/>
              <a:t>62</a:t>
            </a:r>
            <a:r>
              <a:rPr lang="ja-JP" sz="2800" smtClean="0"/>
              <a:t>年とネルーの会議派が選挙で大勝利。</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z="2800"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z="2800" smtClean="0">
                <a:solidFill>
                  <a:srgbClr val="FF0000"/>
                </a:solidFill>
              </a:rPr>
              <a:t>独立インドの統治制度</a:t>
            </a:r>
            <a:r>
              <a:rPr lang="ja-JP" sz="2800" smtClean="0"/>
              <a:t>は、事実上</a:t>
            </a:r>
            <a:r>
              <a:rPr lang="ja-JP" sz="2800" smtClean="0">
                <a:solidFill>
                  <a:srgbClr val="00B050"/>
                </a:solidFill>
              </a:rPr>
              <a:t>英語を共通語</a:t>
            </a:r>
            <a:r>
              <a:rPr lang="ja-JP" sz="2800" smtClean="0"/>
              <a:t>としており、裁判制度、官僚制、連邦制（中央政府ー州政府関係）から始まり、さまざまの法律に至るまで、英領インドの統治制度をほぼ引き継いだもの。</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721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3CBA8FA-723E-42E1-8C42-1822D022DCEB}" type="slidenum">
              <a:rPr lang="en-US" altLang="ja-JP" smtClean="0">
                <a:solidFill>
                  <a:srgbClr val="000000"/>
                </a:solidFill>
              </a:rPr>
              <a:pPr eaLnBrk="1"/>
              <a:t>133</a:t>
            </a:fld>
            <a:endParaRPr lang="en-US" altLang="ja-JP" smtClean="0">
              <a:solidFill>
                <a:srgbClr val="000000"/>
              </a:solidFill>
            </a:endParaRPr>
          </a:p>
        </p:txBody>
      </p:sp>
      <p:sp>
        <p:nvSpPr>
          <p:cNvPr id="137219"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00B050"/>
                </a:solidFill>
              </a:rPr>
              <a:t>社会主義型</a:t>
            </a:r>
            <a:r>
              <a:rPr lang="ja-JP" smtClean="0"/>
              <a:t>経済建設</a:t>
            </a:r>
          </a:p>
        </p:txBody>
      </p:sp>
      <p:sp>
        <p:nvSpPr>
          <p:cNvPr id="137220" name="Rectangle 2"/>
          <p:cNvSpPr>
            <a:spLocks noGrp="1" noChangeArrowheads="1"/>
          </p:cNvSpPr>
          <p:nvPr>
            <p:ph type="body" idx="1"/>
          </p:nvPr>
        </p:nvSpPr>
        <p:spPr>
          <a:xfrm>
            <a:off x="503238" y="1768475"/>
            <a:ext cx="9066212" cy="5003800"/>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一党独裁型（ソ連・中国型）ではないが、</a:t>
            </a:r>
            <a:r>
              <a:rPr lang="ja-JP" smtClean="0">
                <a:solidFill>
                  <a:srgbClr val="00B050"/>
                </a:solidFill>
              </a:rPr>
              <a:t>国家の役</a:t>
            </a:r>
            <a:r>
              <a:rPr lang="ja-JP" smtClean="0"/>
              <a:t>割が重要。</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計画経済の思想。</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48</a:t>
            </a:r>
            <a:r>
              <a:rPr lang="ja-JP" smtClean="0"/>
              <a:t>年の産業政策決議。</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50</a:t>
            </a:r>
            <a:r>
              <a:rPr lang="ja-JP" smtClean="0"/>
              <a:t>年計画委員会の設立。</a:t>
            </a:r>
            <a:r>
              <a:rPr lang="ja-JP" smtClean="0">
                <a:solidFill>
                  <a:srgbClr val="00B050"/>
                </a:solidFill>
              </a:rPr>
              <a:t>第一次</a:t>
            </a:r>
            <a:r>
              <a:rPr lang="en-US" altLang="ja-JP" smtClean="0">
                <a:solidFill>
                  <a:srgbClr val="00B050"/>
                </a:solidFill>
              </a:rPr>
              <a:t>5</a:t>
            </a:r>
            <a:r>
              <a:rPr lang="ja-JP" smtClean="0">
                <a:solidFill>
                  <a:srgbClr val="00B050"/>
                </a:solidFill>
              </a:rPr>
              <a:t>カ年計画</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55</a:t>
            </a:r>
            <a:r>
              <a:rPr lang="ja-JP" smtClean="0"/>
              <a:t>年の会議派党大会・・・</a:t>
            </a:r>
            <a:r>
              <a:rPr lang="ja-JP" smtClean="0">
                <a:solidFill>
                  <a:srgbClr val="00B050"/>
                </a:solidFill>
              </a:rPr>
              <a:t>主要な生産手段の</a:t>
            </a:r>
            <a:r>
              <a:rPr lang="ja-JP" smtClean="0">
                <a:solidFill>
                  <a:srgbClr val="FF0000"/>
                </a:solidFill>
              </a:rPr>
              <a:t>社会的所有化</a:t>
            </a:r>
            <a:r>
              <a:rPr lang="ja-JP" smtClean="0"/>
              <a:t>における「社会主義型社会」をめざすと決議。</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824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CC4E071-D575-4A7E-AC0C-641F892A7422}" type="slidenum">
              <a:rPr lang="en-US" altLang="ja-JP" smtClean="0">
                <a:solidFill>
                  <a:srgbClr val="000000"/>
                </a:solidFill>
              </a:rPr>
              <a:pPr eaLnBrk="1"/>
              <a:t>134</a:t>
            </a:fld>
            <a:endParaRPr lang="en-US" altLang="ja-JP" smtClean="0">
              <a:solidFill>
                <a:srgbClr val="000000"/>
              </a:solidFill>
            </a:endParaRPr>
          </a:p>
        </p:txBody>
      </p:sp>
      <p:sp>
        <p:nvSpPr>
          <p:cNvPr id="138243"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FF0000"/>
                </a:solidFill>
              </a:rPr>
              <a:t>社会主義</a:t>
            </a:r>
            <a:r>
              <a:rPr lang="ja-JP" smtClean="0"/>
              <a:t>型経済建設</a:t>
            </a:r>
          </a:p>
        </p:txBody>
      </p:sp>
      <p:sp>
        <p:nvSpPr>
          <p:cNvPr id="138244" name="Rectangle 2"/>
          <p:cNvSpPr>
            <a:spLocks noGrp="1" noChangeArrowheads="1"/>
          </p:cNvSpPr>
          <p:nvPr>
            <p:ph type="body" idx="1"/>
          </p:nvPr>
        </p:nvSpPr>
        <p:spPr>
          <a:xfrm>
            <a:off x="539750" y="1619250"/>
            <a:ext cx="9066213" cy="5099050"/>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56</a:t>
            </a:r>
            <a:r>
              <a:rPr lang="ja-JP" smtClean="0"/>
              <a:t>年第二次</a:t>
            </a:r>
            <a:r>
              <a:rPr lang="en-US" altLang="ja-JP" smtClean="0"/>
              <a:t>5</a:t>
            </a:r>
            <a:r>
              <a:rPr lang="ja-JP" smtClean="0"/>
              <a:t>カ年計画から本格実施。資本財部門への投資、輸入代替工業化の推進。</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56</a:t>
            </a:r>
            <a:r>
              <a:rPr lang="ja-JP" smtClean="0"/>
              <a:t>年、</a:t>
            </a:r>
            <a:r>
              <a:rPr lang="ja-JP" smtClean="0">
                <a:solidFill>
                  <a:srgbClr val="FF0000"/>
                </a:solidFill>
              </a:rPr>
              <a:t>国家が独占的に管理する産業部門</a:t>
            </a:r>
            <a:r>
              <a:rPr lang="ja-JP" smtClean="0"/>
              <a:t>を</a:t>
            </a:r>
            <a:r>
              <a:rPr lang="en-US" altLang="ja-JP" smtClean="0"/>
              <a:t>17</a:t>
            </a:r>
            <a:r>
              <a:rPr lang="ja-JP" smtClean="0"/>
              <a:t>部門、</a:t>
            </a:r>
            <a:r>
              <a:rPr lang="ja-JP" smtClean="0">
                <a:solidFill>
                  <a:srgbClr val="0070C0"/>
                </a:solidFill>
              </a:rPr>
              <a:t>国家の役割を補充すべき部門</a:t>
            </a:r>
            <a:r>
              <a:rPr lang="ja-JP" smtClean="0"/>
              <a:t>を</a:t>
            </a:r>
            <a:r>
              <a:rPr lang="en-US" altLang="ja-JP" smtClean="0"/>
              <a:t>12</a:t>
            </a:r>
            <a:r>
              <a:rPr lang="ja-JP" smtClean="0"/>
              <a:t>部門とし、最後に既存民間部門にも存続を許すとした。</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59</a:t>
            </a:r>
            <a:r>
              <a:rPr lang="ja-JP" smtClean="0"/>
              <a:t>年の会議派党大会「協同組合化」を打ち出した。</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インドの社会主義・・・公的部門が製造業生産の</a:t>
            </a:r>
            <a:r>
              <a:rPr lang="en-US" altLang="ja-JP" smtClean="0"/>
              <a:t>20%</a:t>
            </a:r>
            <a:r>
              <a:rPr lang="ja-JP" smtClean="0"/>
              <a:t>を超えることなく、「市場メカニズム」をも否定しない混合経済。「民主主義」の原則を維持した「インド型」社会主義</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926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0A09AA9-0A00-4DCE-A299-47143C637199}" type="slidenum">
              <a:rPr lang="en-US" altLang="ja-JP" smtClean="0">
                <a:solidFill>
                  <a:srgbClr val="000000"/>
                </a:solidFill>
              </a:rPr>
              <a:pPr eaLnBrk="1"/>
              <a:t>135</a:t>
            </a:fld>
            <a:endParaRPr lang="en-US" altLang="ja-JP" smtClean="0">
              <a:solidFill>
                <a:srgbClr val="000000"/>
              </a:solidFill>
            </a:endParaRPr>
          </a:p>
        </p:txBody>
      </p:sp>
      <p:sp>
        <p:nvSpPr>
          <p:cNvPr id="139267" name="Rectangle 1"/>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「留保制（優遇措置）</a:t>
            </a:r>
            <a:r>
              <a:rPr lang="ja-JP" altLang="en-US" smtClean="0"/>
              <a:t>」</a:t>
            </a:r>
            <a:r>
              <a:rPr lang="ja-JP" smtClean="0"/>
              <a:t>による</a:t>
            </a:r>
            <a:r>
              <a:rPr lang="en-US" altLang="ja-JP" smtClean="0"/>
              <a:t/>
            </a:r>
            <a:br>
              <a:rPr lang="en-US" altLang="ja-JP" smtClean="0"/>
            </a:br>
            <a:r>
              <a:rPr lang="ja-JP" smtClean="0"/>
              <a:t>不平等是正</a:t>
            </a:r>
          </a:p>
        </p:txBody>
      </p:sp>
      <p:sp>
        <p:nvSpPr>
          <p:cNvPr id="139268" name="Rectangle 2"/>
          <p:cNvSpPr>
            <a:spLocks noGrp="1" noChangeArrowheads="1"/>
          </p:cNvSpPr>
          <p:nvPr>
            <p:ph type="body" idx="1"/>
          </p:nvPr>
        </p:nvSpPr>
        <p:spPr>
          <a:xfrm>
            <a:off x="503238" y="1768475"/>
            <a:ext cx="9066212" cy="5003800"/>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土地改革は不徹底。</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不平等を目に見える形で是正する措置としての</a:t>
            </a:r>
            <a:r>
              <a:rPr lang="ja-JP" smtClean="0">
                <a:solidFill>
                  <a:srgbClr val="0070C0"/>
                </a:solidFill>
              </a:rPr>
              <a:t>「留保制（優遇措置アファーマティヴ・アクション）</a:t>
            </a:r>
            <a:r>
              <a:rPr lang="ja-JP" smtClean="0"/>
              <a:t>」</a:t>
            </a: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後進カーストといわれる中・下層のカーストやグループのために</a:t>
            </a:r>
            <a:r>
              <a:rPr lang="ja-JP" smtClean="0">
                <a:solidFill>
                  <a:srgbClr val="0070C0"/>
                </a:solidFill>
              </a:rPr>
              <a:t>特別留保枠</a:t>
            </a:r>
            <a:r>
              <a:rPr lang="ja-JP" smtClean="0"/>
              <a:t>が、国会議員、官僚、教育機関、政府機構の中に確保される。</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AE2F627-1FC4-4A22-9DAA-AAA8940C5D16}" type="slidenum">
              <a:rPr lang="en-US" altLang="ja-JP" smtClean="0">
                <a:solidFill>
                  <a:srgbClr val="000000"/>
                </a:solidFill>
              </a:rPr>
              <a:pPr eaLnBrk="1"/>
              <a:t>136</a:t>
            </a:fld>
            <a:endParaRPr lang="en-US" altLang="ja-JP" smtClean="0">
              <a:solidFill>
                <a:srgbClr val="000000"/>
              </a:solidFill>
            </a:endParaRPr>
          </a:p>
        </p:txBody>
      </p:sp>
      <p:sp>
        <p:nvSpPr>
          <p:cNvPr id="140291" name="Rectangle 1"/>
          <p:cNvSpPr>
            <a:spLocks noGrp="1" noChangeArrowheads="1"/>
          </p:cNvSpPr>
          <p:nvPr>
            <p:ph type="title"/>
          </p:nvPr>
        </p:nvSpPr>
        <p:spPr>
          <a:xfrm>
            <a:off x="503238" y="301625"/>
            <a:ext cx="9064625" cy="1255713"/>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主要参考文献</a:t>
            </a:r>
          </a:p>
        </p:txBody>
      </p:sp>
      <p:sp>
        <p:nvSpPr>
          <p:cNvPr id="140292" name="Rectangle 2"/>
          <p:cNvSpPr>
            <a:spLocks noGrp="1" noChangeArrowheads="1"/>
          </p:cNvSpPr>
          <p:nvPr>
            <p:ph type="body" idx="1"/>
          </p:nvPr>
        </p:nvSpPr>
        <p:spPr>
          <a:xfrm>
            <a:off x="503238" y="1768475"/>
            <a:ext cx="9064625" cy="4983163"/>
          </a:xfrm>
        </p:spPr>
        <p:txBody>
          <a:bodyPr/>
          <a:lstStyle/>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長崎暢子「インド</a:t>
            </a:r>
            <a:r>
              <a:rPr lang="ja-JP" altLang="ja-JP" smtClean="0"/>
              <a:t>―</a:t>
            </a:r>
            <a:r>
              <a:rPr lang="ja-JP" smtClean="0"/>
              <a:t>非暴力と自立</a:t>
            </a:r>
            <a:r>
              <a:rPr lang="ja-JP" altLang="ja-JP" smtClean="0"/>
              <a:t>―</a:t>
            </a:r>
            <a:r>
              <a:rPr lang="ja-JP" smtClean="0"/>
              <a:t>」</a:t>
            </a:r>
            <a:r>
              <a:rPr lang="ja-JP" altLang="ja-JP" smtClean="0"/>
              <a:t>『</a:t>
            </a:r>
            <a:r>
              <a:rPr lang="ja-JP" smtClean="0"/>
              <a:t>世界の歴史</a:t>
            </a:r>
            <a:r>
              <a:rPr lang="en-US" altLang="ja-JP" smtClean="0"/>
              <a:t>27</a:t>
            </a:r>
            <a:r>
              <a:rPr lang="ja-JP" smtClean="0"/>
              <a:t>　自立へ向かうアジア</a:t>
            </a:r>
            <a:r>
              <a:rPr lang="ja-JP" altLang="ja-JP" smtClean="0"/>
              <a:t>』</a:t>
            </a:r>
            <a:r>
              <a:rPr lang="ja-JP" smtClean="0"/>
              <a:t>中央公論社、</a:t>
            </a:r>
            <a:r>
              <a:rPr lang="en-US" altLang="ja-JP" smtClean="0"/>
              <a:t>1998</a:t>
            </a:r>
            <a:r>
              <a:rPr lang="ja-JP" smtClean="0"/>
              <a:t>年。</a:t>
            </a:r>
          </a:p>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ja-JP" smtClean="0"/>
              <a:t>『</a:t>
            </a:r>
            <a:r>
              <a:rPr lang="ja-JP" smtClean="0"/>
              <a:t>世界史小辞典</a:t>
            </a:r>
            <a:r>
              <a:rPr lang="ja-JP" altLang="ja-JP" smtClean="0"/>
              <a:t>』</a:t>
            </a:r>
            <a:r>
              <a:rPr lang="ja-JP" smtClean="0"/>
              <a:t>山川出版社、</a:t>
            </a:r>
            <a:r>
              <a:rPr lang="en-US" altLang="ja-JP" smtClean="0"/>
              <a:t>2004</a:t>
            </a:r>
            <a:r>
              <a:rPr lang="ja-JP" smtClean="0"/>
              <a:t>年</a:t>
            </a:r>
          </a:p>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996E77C-26EA-406A-B786-D4F4D7D854BC}" type="slidenum">
              <a:rPr lang="en-US" altLang="ja-JP" smtClean="0">
                <a:solidFill>
                  <a:srgbClr val="000000"/>
                </a:solidFill>
              </a:rPr>
              <a:pPr eaLnBrk="1"/>
              <a:t>14</a:t>
            </a:fld>
            <a:endParaRPr lang="en-US" altLang="ja-JP" smtClean="0">
              <a:solidFill>
                <a:srgbClr val="000000"/>
              </a:solidFill>
            </a:endParaRPr>
          </a:p>
        </p:txBody>
      </p:sp>
      <p:sp>
        <p:nvSpPr>
          <p:cNvPr id="1536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アジア・アフリカ支配とインド軍</a:t>
            </a:r>
          </a:p>
        </p:txBody>
      </p:sp>
      <p:sp>
        <p:nvSpPr>
          <p:cNvPr id="15364" name="Rectangle 2"/>
          <p:cNvSpPr>
            <a:spLocks noGrp="1" noChangeArrowheads="1"/>
          </p:cNvSpPr>
          <p:nvPr>
            <p:ph type="body" idx="1"/>
          </p:nvPr>
        </p:nvSpPr>
        <p:spPr>
          <a:xfrm>
            <a:off x="539750" y="1560513"/>
            <a:ext cx="9070975" cy="5278437"/>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solidFill>
                  <a:srgbClr val="FF0000"/>
                </a:solidFill>
              </a:rPr>
              <a:t>植民地軍としてのインド軍</a:t>
            </a:r>
            <a:r>
              <a:rPr lang="ja-JP" smtClean="0"/>
              <a:t>は、英領インドからのアジア・アフリカ地域</a:t>
            </a:r>
            <a:r>
              <a:rPr lang="ja-JP" altLang="en-US" smtClean="0"/>
              <a:t>の</a:t>
            </a:r>
            <a:r>
              <a:rPr lang="ja-JP" smtClean="0"/>
              <a:t>支配を可能にした。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solidFill>
                  <a:srgbClr val="FF0000"/>
                </a:solidFill>
              </a:rPr>
              <a:t>イギリス帝国</a:t>
            </a:r>
            <a:r>
              <a:rPr lang="ja-JP" smtClean="0"/>
              <a:t>のもとで、インド軍は、北アフリカから東アジアまで、すなわち、中国、イラン、エチオピア、シンガポール、香港、アフガニスタン、エジプト、ビルマ、ニヤサ、ウガンダに出兵。</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a:t>
            </a:r>
            <a:r>
              <a:rPr lang="en-US" altLang="ja-JP" smtClean="0"/>
              <a:t>1</a:t>
            </a:r>
            <a:r>
              <a:rPr lang="ja-JP" smtClean="0"/>
              <a:t>）第二次</a:t>
            </a:r>
            <a:r>
              <a:rPr lang="ja-JP" smtClean="0">
                <a:solidFill>
                  <a:srgbClr val="C00000"/>
                </a:solidFill>
              </a:rPr>
              <a:t>アフガニスタン</a:t>
            </a:r>
            <a:r>
              <a:rPr lang="ja-JP" smtClean="0"/>
              <a:t>戦争（</a:t>
            </a:r>
            <a:r>
              <a:rPr lang="en-US" altLang="ja-JP" smtClean="0"/>
              <a:t>1878-80</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a:t>
            </a:r>
            <a:r>
              <a:rPr lang="en-US" altLang="ja-JP" smtClean="0"/>
              <a:t>2</a:t>
            </a:r>
            <a:r>
              <a:rPr lang="ja-JP" smtClean="0"/>
              <a:t>）</a:t>
            </a:r>
            <a:r>
              <a:rPr lang="ja-JP" smtClean="0">
                <a:solidFill>
                  <a:srgbClr val="C00000"/>
                </a:solidFill>
              </a:rPr>
              <a:t>エジプト</a:t>
            </a:r>
            <a:r>
              <a:rPr lang="ja-JP" smtClean="0"/>
              <a:t>の保護国化（</a:t>
            </a:r>
            <a:r>
              <a:rPr lang="en-US" altLang="ja-JP" smtClean="0"/>
              <a:t>1882</a:t>
            </a:r>
            <a:r>
              <a:rPr lang="ja-JP" smtClean="0"/>
              <a:t>）・・アラービー・パシャ陸相の反乱鎮圧、事実上</a:t>
            </a:r>
            <a:r>
              <a:rPr lang="ja-JP" smtClean="0">
                <a:solidFill>
                  <a:srgbClr val="C00000"/>
                </a:solidFill>
              </a:rPr>
              <a:t>エジプトを保護国化</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a:t>
            </a:r>
            <a:r>
              <a:rPr lang="en-US" altLang="ja-JP" smtClean="0"/>
              <a:t>3</a:t>
            </a:r>
            <a:r>
              <a:rPr lang="ja-JP" smtClean="0"/>
              <a:t>）</a:t>
            </a:r>
            <a:r>
              <a:rPr lang="ja-JP" smtClean="0">
                <a:solidFill>
                  <a:srgbClr val="C00000"/>
                </a:solidFill>
              </a:rPr>
              <a:t>スーダン</a:t>
            </a:r>
            <a:r>
              <a:rPr lang="ja-JP" smtClean="0"/>
              <a:t>遠征（</a:t>
            </a:r>
            <a:r>
              <a:rPr lang="en-US" altLang="ja-JP" smtClean="0"/>
              <a:t>1884-85</a:t>
            </a:r>
            <a:r>
              <a:rPr lang="ja-JP" smtClean="0"/>
              <a:t>、</a:t>
            </a:r>
            <a:r>
              <a:rPr lang="en-US" altLang="ja-JP" smtClean="0"/>
              <a:t>1896</a:t>
            </a:r>
            <a:r>
              <a:rPr lang="ja-JP" smtClean="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E200CF3-554C-436D-88A9-3F93B8838F65}" type="slidenum">
              <a:rPr lang="en-US" altLang="ja-JP" smtClean="0">
                <a:solidFill>
                  <a:srgbClr val="000000"/>
                </a:solidFill>
              </a:rPr>
              <a:pPr eaLnBrk="1"/>
              <a:t>15</a:t>
            </a:fld>
            <a:endParaRPr lang="en-US" altLang="ja-JP" smtClean="0">
              <a:solidFill>
                <a:srgbClr val="000000"/>
              </a:solidFill>
            </a:endParaRPr>
          </a:p>
        </p:txBody>
      </p:sp>
      <p:sp>
        <p:nvSpPr>
          <p:cNvPr id="16387" name="Rectangle 1"/>
          <p:cNvSpPr>
            <a:spLocks noGrp="1" noChangeArrowheads="1"/>
          </p:cNvSpPr>
          <p:nvPr>
            <p:ph type="title"/>
          </p:nvPr>
        </p:nvSpPr>
        <p:spPr>
          <a:xfrm>
            <a:off x="503238" y="390525"/>
            <a:ext cx="9070975" cy="126365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FF0000"/>
                </a:solidFill>
              </a:rPr>
              <a:t>世界各地へのインド兵の投入</a:t>
            </a:r>
          </a:p>
        </p:txBody>
      </p:sp>
      <p:sp>
        <p:nvSpPr>
          <p:cNvPr id="16388" name="Rectangle 2"/>
          <p:cNvSpPr>
            <a:spLocks noGrp="1" noChangeArrowheads="1"/>
          </p:cNvSpPr>
          <p:nvPr>
            <p:ph type="body" idx="1"/>
          </p:nvPr>
        </p:nvSpPr>
        <p:spPr>
          <a:xfrm>
            <a:off x="468313" y="1670050"/>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a:t>
            </a:r>
            <a:r>
              <a:rPr lang="en-US" altLang="ja-JP" smtClean="0"/>
              <a:t>4</a:t>
            </a:r>
            <a:r>
              <a:rPr lang="ja-JP" smtClean="0"/>
              <a:t>）</a:t>
            </a:r>
            <a:r>
              <a:rPr lang="ja-JP" smtClean="0">
                <a:solidFill>
                  <a:srgbClr val="C00000"/>
                </a:solidFill>
              </a:rPr>
              <a:t>上ビルマ併合</a:t>
            </a:r>
            <a:r>
              <a:rPr lang="ja-JP" smtClean="0"/>
              <a:t>（</a:t>
            </a:r>
            <a:r>
              <a:rPr lang="en-US" altLang="ja-JP" smtClean="0"/>
              <a:t>1885</a:t>
            </a:r>
            <a:r>
              <a:rPr lang="ja-JP" smtClean="0"/>
              <a:t>－</a:t>
            </a:r>
            <a:r>
              <a:rPr lang="en-US" altLang="ja-JP" smtClean="0"/>
              <a:t>86</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a:t>
            </a:r>
            <a:r>
              <a:rPr lang="en-US" altLang="ja-JP" smtClean="0"/>
              <a:t>5</a:t>
            </a:r>
            <a:r>
              <a:rPr lang="ja-JP" smtClean="0"/>
              <a:t>）エジプト遠征（</a:t>
            </a:r>
            <a:r>
              <a:rPr lang="en-US" altLang="ja-JP" smtClean="0"/>
              <a:t>1896</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a:t>
            </a:r>
            <a:r>
              <a:rPr lang="en-US" altLang="ja-JP" smtClean="0"/>
              <a:t>6</a:t>
            </a:r>
            <a:r>
              <a:rPr lang="ja-JP" smtClean="0"/>
              <a:t>）シッキム遠征（</a:t>
            </a:r>
            <a:r>
              <a:rPr lang="en-US" altLang="ja-JP" smtClean="0"/>
              <a:t>1888</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a:t>
            </a:r>
            <a:r>
              <a:rPr lang="en-US" altLang="ja-JP" smtClean="0"/>
              <a:t>7</a:t>
            </a:r>
            <a:r>
              <a:rPr lang="ja-JP" smtClean="0"/>
              <a:t>）中国遠征（</a:t>
            </a:r>
            <a:r>
              <a:rPr lang="en-US" altLang="ja-JP" smtClean="0"/>
              <a:t>1895</a:t>
            </a:r>
            <a:r>
              <a:rPr lang="ja-JP" smtClean="0"/>
              <a:t>、</a:t>
            </a:r>
            <a:r>
              <a:rPr lang="en-US" altLang="ja-JP" smtClean="0"/>
              <a:t>1900</a:t>
            </a:r>
            <a:r>
              <a:rPr lang="ja-JP" smtClean="0"/>
              <a:t>－</a:t>
            </a:r>
            <a:r>
              <a:rPr lang="en-US" altLang="ja-JP" smtClean="0"/>
              <a:t>01</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a:t>
            </a:r>
            <a:r>
              <a:rPr lang="en-US" altLang="ja-JP" smtClean="0"/>
              <a:t>8</a:t>
            </a:r>
            <a:r>
              <a:rPr lang="ja-JP" smtClean="0"/>
              <a:t>）南アフリカ（</a:t>
            </a:r>
            <a:r>
              <a:rPr lang="en-US" altLang="ja-JP" smtClean="0"/>
              <a:t>1899</a:t>
            </a:r>
            <a:r>
              <a:rPr lang="ja-JP" smtClean="0"/>
              <a:t>－</a:t>
            </a:r>
            <a:r>
              <a:rPr lang="en-US" altLang="ja-JP" smtClean="0"/>
              <a:t>1902</a:t>
            </a:r>
            <a:r>
              <a:rPr lang="ja-JP" smtClean="0"/>
              <a:t>）</a:t>
            </a:r>
            <a:r>
              <a:rPr lang="ja-JP" altLang="ja-JP" smtClean="0"/>
              <a:t>…</a:t>
            </a:r>
            <a:r>
              <a:rPr lang="ja-JP" smtClean="0"/>
              <a:t>ブール</a:t>
            </a:r>
            <a:r>
              <a:rPr lang="ja-JP" altLang="en-US" smtClean="0"/>
              <a:t>（ボーア、ブーアとも）戦争・・</a:t>
            </a:r>
            <a:r>
              <a:rPr lang="ja-JP" smtClean="0"/>
              <a:t>・・</a:t>
            </a:r>
            <a:r>
              <a:rPr lang="ja-JP" altLang="en-US" smtClean="0">
                <a:solidFill>
                  <a:srgbClr val="FF0000"/>
                </a:solidFill>
              </a:rPr>
              <a:t>イギリス勢力</a:t>
            </a:r>
            <a:r>
              <a:rPr lang="ja-JP" altLang="en-US" smtClean="0"/>
              <a:t>と</a:t>
            </a:r>
            <a:r>
              <a:rPr lang="ja-JP" altLang="en-US" smtClean="0">
                <a:solidFill>
                  <a:srgbClr val="0070C0"/>
                </a:solidFill>
              </a:rPr>
              <a:t>オランダ系定住者（アフリカーナ</a:t>
            </a:r>
            <a:r>
              <a:rPr lang="en-US" altLang="ja-JP" smtClean="0">
                <a:solidFill>
                  <a:srgbClr val="0070C0"/>
                </a:solidFill>
              </a:rPr>
              <a:t>―</a:t>
            </a:r>
            <a:r>
              <a:rPr lang="ja-JP" altLang="en-US" smtClean="0">
                <a:solidFill>
                  <a:srgbClr val="0070C0"/>
                </a:solidFill>
              </a:rPr>
              <a:t>）</a:t>
            </a:r>
            <a:r>
              <a:rPr lang="ja-JP" altLang="en-US" smtClean="0"/>
              <a:t>とで争った戦争・・</a:t>
            </a:r>
            <a:r>
              <a:rPr lang="en-US" altLang="ja-JP" smtClean="0"/>
              <a:t>1886</a:t>
            </a:r>
            <a:r>
              <a:rPr lang="ja-JP" smtClean="0"/>
              <a:t>年</a:t>
            </a:r>
            <a:r>
              <a:rPr lang="ja-JP" smtClean="0">
                <a:solidFill>
                  <a:srgbClr val="00B050"/>
                </a:solidFill>
              </a:rPr>
              <a:t>金鉱</a:t>
            </a:r>
            <a:r>
              <a:rPr lang="ja-JP" smtClean="0"/>
              <a:t>が発見されたトランスバール共和国に対し、イギリスが自己の勢力範囲に入れようとした戦争。</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680B3DC-87FB-460F-B9B1-FEAAC3998D29}" type="slidenum">
              <a:rPr lang="en-US" altLang="ja-JP" smtClean="0">
                <a:solidFill>
                  <a:srgbClr val="000000"/>
                </a:solidFill>
              </a:rPr>
              <a:pPr eaLnBrk="1"/>
              <a:t>16</a:t>
            </a:fld>
            <a:endParaRPr lang="en-US" altLang="ja-JP" smtClean="0">
              <a:solidFill>
                <a:srgbClr val="000000"/>
              </a:solidFill>
            </a:endParaRPr>
          </a:p>
        </p:txBody>
      </p:sp>
      <p:sp>
        <p:nvSpPr>
          <p:cNvPr id="1741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アジア・アフリカ地域への</a:t>
            </a:r>
            <a:r>
              <a:rPr lang="ja-JP" smtClean="0">
                <a:solidFill>
                  <a:srgbClr val="FF0000"/>
                </a:solidFill>
              </a:rPr>
              <a:t>出兵費用</a:t>
            </a:r>
          </a:p>
        </p:txBody>
      </p:sp>
      <p:sp>
        <p:nvSpPr>
          <p:cNvPr id="17412" name="Rectangle 2"/>
          <p:cNvSpPr>
            <a:spLocks noGrp="1" noChangeArrowheads="1"/>
          </p:cNvSpPr>
          <p:nvPr>
            <p:ph type="body" idx="1"/>
          </p:nvPr>
        </p:nvSpPr>
        <p:spPr>
          <a:xfrm>
            <a:off x="503238" y="1768475"/>
            <a:ext cx="9070975" cy="5278438"/>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ほとんどを、</a:t>
            </a:r>
            <a:r>
              <a:rPr lang="ja-JP" b="1" smtClean="0">
                <a:solidFill>
                  <a:srgbClr val="FF0000"/>
                </a:solidFill>
              </a:rPr>
              <a:t>インド政庁</a:t>
            </a:r>
            <a:r>
              <a:rPr lang="ja-JP" smtClean="0"/>
              <a:t>がになった。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chemeClr val="tx1"/>
                </a:solidFill>
              </a:rPr>
              <a:t>全植民地支出の約</a:t>
            </a:r>
            <a:r>
              <a:rPr lang="en-US" altLang="ja-JP" smtClean="0">
                <a:solidFill>
                  <a:schemeClr val="tx1"/>
                </a:solidFill>
              </a:rPr>
              <a:t>7</a:t>
            </a:r>
            <a:r>
              <a:rPr lang="ja-JP" smtClean="0">
                <a:solidFill>
                  <a:schemeClr val="tx1"/>
                </a:solidFill>
              </a:rPr>
              <a:t>－</a:t>
            </a:r>
            <a:r>
              <a:rPr lang="en-US" altLang="ja-JP" smtClean="0">
                <a:solidFill>
                  <a:schemeClr val="tx1"/>
                </a:solidFill>
              </a:rPr>
              <a:t>8</a:t>
            </a:r>
            <a:r>
              <a:rPr lang="ja-JP" smtClean="0">
                <a:solidFill>
                  <a:schemeClr val="tx1"/>
                </a:solidFill>
              </a:rPr>
              <a:t>割という圧倒的比重をインド財政が占めていた。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altLang="en-US" smtClean="0"/>
              <a:t>　　</a:t>
            </a:r>
            <a:r>
              <a:rPr lang="ja-JP" smtClean="0"/>
              <a:t>インドの植民地化・・・イギリスの世界制覇を軍事的も、経済的にも支えた推進力。</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a:t>
            </a:r>
            <a:r>
              <a:rPr lang="ja-JP" smtClean="0"/>
              <a:t>世紀以降の</a:t>
            </a:r>
            <a:r>
              <a:rPr lang="ja-JP" smtClean="0">
                <a:solidFill>
                  <a:schemeClr val="accent1"/>
                </a:solidFill>
              </a:rPr>
              <a:t>英露の角逐</a:t>
            </a:r>
            <a:r>
              <a:rPr lang="ja-JP" smtClean="0"/>
              <a:t>にあっては、インドはロシアに対する第二戦線。</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当時のイギリス本国は「安価な政府」が理想。それは、</a:t>
            </a:r>
            <a:r>
              <a:rPr lang="ja-JP" b="1" smtClean="0">
                <a:solidFill>
                  <a:srgbClr val="FF0000"/>
                </a:solidFill>
              </a:rPr>
              <a:t>植民地における「高価な政府」（植民地財政の急膨張）</a:t>
            </a:r>
            <a:r>
              <a:rPr lang="ja-JP" smtClean="0"/>
              <a:t>によって支えられていた。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D9BDEBB-7607-4444-A112-F906504ECFA2}" type="slidenum">
              <a:rPr lang="en-US" altLang="ja-JP" smtClean="0">
                <a:solidFill>
                  <a:srgbClr val="000000"/>
                </a:solidFill>
              </a:rPr>
              <a:pPr eaLnBrk="1"/>
              <a:t>17</a:t>
            </a:fld>
            <a:endParaRPr lang="en-US" altLang="ja-JP" smtClean="0">
              <a:solidFill>
                <a:srgbClr val="000000"/>
              </a:solidFill>
            </a:endParaRPr>
          </a:p>
        </p:txBody>
      </p:sp>
      <p:sp>
        <p:nvSpPr>
          <p:cNvPr id="18435" name="Rectangle 1"/>
          <p:cNvSpPr>
            <a:spLocks noGrp="1" noChangeArrowheads="1"/>
          </p:cNvSpPr>
          <p:nvPr>
            <p:ph type="title"/>
          </p:nvPr>
        </p:nvSpPr>
        <p:spPr>
          <a:xfrm>
            <a:off x="539750" y="360363"/>
            <a:ext cx="9070975" cy="1262062"/>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インド政庁の</a:t>
            </a:r>
            <a:r>
              <a:rPr lang="ja-JP" smtClean="0">
                <a:solidFill>
                  <a:srgbClr val="FF0000"/>
                </a:solidFill>
              </a:rPr>
              <a:t>自由貿易</a:t>
            </a:r>
            <a:r>
              <a:rPr lang="ja-JP" smtClean="0"/>
              <a:t>政策</a:t>
            </a:r>
          </a:p>
        </p:txBody>
      </p:sp>
      <p:sp>
        <p:nvSpPr>
          <p:cNvPr id="18436" name="Rectangle 2"/>
          <p:cNvSpPr>
            <a:spLocks noGrp="1" noChangeArrowheads="1"/>
          </p:cNvSpPr>
          <p:nvPr>
            <p:ph type="body" idx="1"/>
          </p:nvPr>
        </p:nvSpPr>
        <p:spPr>
          <a:xfrm>
            <a:off x="468313" y="1439863"/>
            <a:ext cx="9070975" cy="573087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大英帝国の仕組みを通じて、世界市場へと統合。</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自由貿易体制・・・マンチェスターを中心とする</a:t>
            </a:r>
            <a:r>
              <a:rPr lang="ja-JP" smtClean="0">
                <a:solidFill>
                  <a:srgbClr val="FF0000"/>
                </a:solidFill>
              </a:rPr>
              <a:t>イギリス綿業資本</a:t>
            </a:r>
            <a:r>
              <a:rPr lang="ja-JP" smtClean="0"/>
              <a:t>は、</a:t>
            </a:r>
            <a:r>
              <a:rPr lang="en-US" altLang="ja-JP" smtClean="0"/>
              <a:t>1873</a:t>
            </a:r>
            <a:r>
              <a:rPr lang="ja-JP" smtClean="0"/>
              <a:t>年に始まる「大不況」によって</a:t>
            </a:r>
            <a:r>
              <a:rPr lang="ja-JP" smtClean="0">
                <a:solidFill>
                  <a:srgbClr val="FF0000"/>
                </a:solidFill>
              </a:rPr>
              <a:t>輸出</a:t>
            </a:r>
            <a:r>
              <a:rPr lang="ja-JP" smtClean="0"/>
              <a:t>の停滞に苦しみ、以前にもましてインドに綿製品輸入関税の撤廃を迫る。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1878</a:t>
            </a:r>
            <a:r>
              <a:rPr lang="ja-JP" smtClean="0"/>
              <a:t>，</a:t>
            </a:r>
            <a:r>
              <a:rPr lang="en-US" altLang="ja-JP" smtClean="0"/>
              <a:t>79</a:t>
            </a:r>
            <a:r>
              <a:rPr lang="ja-JP" smtClean="0"/>
              <a:t>年、綿製品輸入関税の一部撤廃</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1894</a:t>
            </a:r>
            <a:r>
              <a:rPr lang="ja-JP" smtClean="0"/>
              <a:t>、輸入綿製品にインド政庁が</a:t>
            </a:r>
            <a:r>
              <a:rPr lang="en-US" altLang="ja-JP" b="1" u="sng" smtClean="0"/>
              <a:t>5%</a:t>
            </a:r>
            <a:r>
              <a:rPr lang="ja-JP" b="1" u="sng" smtClean="0"/>
              <a:t>の</a:t>
            </a:r>
            <a:r>
              <a:rPr lang="ja-JP" b="1" u="sng" smtClean="0">
                <a:solidFill>
                  <a:srgbClr val="FF0000"/>
                </a:solidFill>
              </a:rPr>
              <a:t>関税</a:t>
            </a:r>
            <a:r>
              <a:rPr lang="ja-JP" smtClean="0"/>
              <a:t>をかけることを決定。</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ランカシャーはインド政庁に圧力をかけ、最終的に</a:t>
            </a:r>
            <a:r>
              <a:rPr lang="en-US" altLang="ja-JP" b="1" u="sng" smtClean="0"/>
              <a:t>5%</a:t>
            </a:r>
            <a:r>
              <a:rPr lang="ja-JP" b="1" u="sng" smtClean="0"/>
              <a:t>の</a:t>
            </a:r>
            <a:r>
              <a:rPr lang="ja-JP" b="1" u="sng" smtClean="0">
                <a:solidFill>
                  <a:srgbClr val="FF0000"/>
                </a:solidFill>
              </a:rPr>
              <a:t>消費税</a:t>
            </a:r>
            <a:r>
              <a:rPr lang="ja-JP" b="1" u="sng" smtClean="0"/>
              <a:t>を国内産綿布に</a:t>
            </a:r>
            <a:r>
              <a:rPr lang="ja-JP" smtClean="0"/>
              <a:t>かけて相殺させた。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22D73F3-01A7-4621-8E9B-65D234B56A53}" type="slidenum">
              <a:rPr lang="en-US" altLang="ja-JP" smtClean="0">
                <a:solidFill>
                  <a:srgbClr val="000000"/>
                </a:solidFill>
              </a:rPr>
              <a:pPr eaLnBrk="1"/>
              <a:t>18</a:t>
            </a:fld>
            <a:endParaRPr lang="en-US" altLang="ja-JP" smtClean="0">
              <a:solidFill>
                <a:srgbClr val="000000"/>
              </a:solidFill>
            </a:endParaRPr>
          </a:p>
        </p:txBody>
      </p:sp>
      <p:sp>
        <p:nvSpPr>
          <p:cNvPr id="1945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インド国民会議の成立（</a:t>
            </a:r>
            <a:r>
              <a:rPr lang="en-US" altLang="ja-JP" smtClean="0"/>
              <a:t>1885</a:t>
            </a:r>
            <a:r>
              <a:rPr lang="ja-JP" smtClean="0"/>
              <a:t>）</a:t>
            </a:r>
          </a:p>
        </p:txBody>
      </p:sp>
      <p:sp>
        <p:nvSpPr>
          <p:cNvPr id="19460" name="Rectangle 2"/>
          <p:cNvSpPr>
            <a:spLocks noGrp="1" noChangeArrowheads="1"/>
          </p:cNvSpPr>
          <p:nvPr>
            <p:ph type="body" idx="1"/>
          </p:nvPr>
        </p:nvSpPr>
        <p:spPr>
          <a:xfrm>
            <a:off x="360363" y="1382713"/>
            <a:ext cx="9070975" cy="5637212"/>
          </a:xfrm>
        </p:spPr>
        <p:txBody>
          <a:bodyPr/>
          <a:lstStyle/>
          <a:p>
            <a:pPr marL="425450" indent="-320675" eaLnBrk="1">
              <a:buSzPct val="45000"/>
              <a:buFont typeface="Wingdings" charset="2"/>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諸要求</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責任政府の樹立、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solidFill>
                  <a:srgbClr val="FF0000"/>
                </a:solidFill>
              </a:rPr>
              <a:t>官僚のインド人化</a:t>
            </a:r>
            <a:r>
              <a:rPr lang="ja-JP" smtClean="0"/>
              <a:t>（高等文官試験をイギリスのみでなく、インドでも行え）</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インド人選挙権の獲得</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インドの民族運動が、イギリス国内の</a:t>
            </a:r>
            <a:r>
              <a:rPr lang="ja-JP" smtClean="0">
                <a:solidFill>
                  <a:srgbClr val="00B050"/>
                </a:solidFill>
              </a:rPr>
              <a:t>野党・反政府勢力</a:t>
            </a:r>
            <a:r>
              <a:rPr lang="ja-JP" smtClean="0"/>
              <a:t>と一貫して、どこか信頼している。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ヒューム「総督以外のすべての官職は</a:t>
            </a:r>
            <a:r>
              <a:rPr lang="ja-JP" b="1" u="sng" smtClean="0"/>
              <a:t>インド在住者の手に</a:t>
            </a:r>
            <a:r>
              <a:rPr lang="ja-JP" smtClean="0"/>
              <a:t>委ねられるべきだ」（彼も含まれる）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00108E1-59E3-4B07-8775-F7A73969481A}" type="slidenum">
              <a:rPr lang="en-US" altLang="ja-JP" smtClean="0">
                <a:solidFill>
                  <a:srgbClr val="000000"/>
                </a:solidFill>
              </a:rPr>
              <a:pPr eaLnBrk="1"/>
              <a:t>19</a:t>
            </a:fld>
            <a:endParaRPr lang="en-US" altLang="ja-JP" smtClean="0">
              <a:solidFill>
                <a:srgbClr val="000000"/>
              </a:solidFill>
            </a:endParaRPr>
          </a:p>
        </p:txBody>
      </p:sp>
      <p:sp>
        <p:nvSpPr>
          <p:cNvPr id="2048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イギリス急進派の影響と役割</a:t>
            </a:r>
          </a:p>
        </p:txBody>
      </p:sp>
      <p:sp>
        <p:nvSpPr>
          <p:cNvPr id="20484" name="Rectangle 2"/>
          <p:cNvSpPr>
            <a:spLocks noGrp="1" noChangeArrowheads="1"/>
          </p:cNvSpPr>
          <p:nvPr>
            <p:ph type="body" idx="1"/>
          </p:nvPr>
        </p:nvSpPr>
        <p:spPr>
          <a:xfrm>
            <a:off x="503238" y="1768475"/>
            <a:ext cx="9070975" cy="58150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初代書記長・イギリス人、</a:t>
            </a:r>
            <a:r>
              <a:rPr lang="ja-JP" smtClean="0">
                <a:solidFill>
                  <a:srgbClr val="00B050"/>
                </a:solidFill>
              </a:rPr>
              <a:t>急進派「高等文官」</a:t>
            </a:r>
            <a:r>
              <a:rPr lang="ja-JP" smtClean="0"/>
              <a:t>アラン・オクタヴィアン・</a:t>
            </a:r>
            <a:r>
              <a:rPr lang="ja-JP" smtClean="0">
                <a:solidFill>
                  <a:srgbClr val="00B050"/>
                </a:solidFill>
              </a:rPr>
              <a:t>ヒューム</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その進言を受けたインド総督ダファリン候</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ヒュームは、グラッドストン流自由主義者で、</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altLang="en-US" smtClean="0"/>
              <a:t>　　</a:t>
            </a:r>
            <a:r>
              <a:rPr lang="ja-JP" smtClean="0"/>
              <a:t>リットン総督時代の保守的政策</a:t>
            </a:r>
            <a:r>
              <a:rPr lang="ja-JP" altLang="en-US" smtClean="0"/>
              <a:t>にあ</a:t>
            </a:r>
            <a:r>
              <a:rPr lang="ja-JP" smtClean="0"/>
              <a:t>わず辞任。</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ヒュームは、台頭しつつある</a:t>
            </a:r>
            <a:r>
              <a:rPr lang="ja-JP" b="1" smtClean="0">
                <a:solidFill>
                  <a:srgbClr val="FF0000"/>
                </a:solidFill>
              </a:rPr>
              <a:t>中産階層</a:t>
            </a:r>
            <a:r>
              <a:rPr lang="ja-JP" smtClean="0"/>
              <a:t>に目をつけ、彼らを組織して安全弁にしようとした。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1C41553-24F7-42F9-B89A-50213A26C93F}" type="slidenum">
              <a:rPr lang="en-US" altLang="ja-JP" smtClean="0">
                <a:solidFill>
                  <a:srgbClr val="000000"/>
                </a:solidFill>
              </a:rPr>
              <a:pPr eaLnBrk="1"/>
              <a:t>2</a:t>
            </a:fld>
            <a:endParaRPr lang="en-US" altLang="ja-JP" smtClean="0">
              <a:solidFill>
                <a:srgbClr val="000000"/>
              </a:solidFill>
            </a:endParaRPr>
          </a:p>
        </p:txBody>
      </p:sp>
      <p:sp>
        <p:nvSpPr>
          <p:cNvPr id="307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英領インドの成立</a:t>
            </a:r>
            <a:r>
              <a:rPr lang="ja-JP" altLang="ja-JP" smtClean="0"/>
              <a:t>―</a:t>
            </a:r>
            <a:r>
              <a:rPr lang="ja-JP" sz="3600" smtClean="0"/>
              <a:t>近代領域国家の成立</a:t>
            </a:r>
          </a:p>
        </p:txBody>
      </p:sp>
      <p:sp>
        <p:nvSpPr>
          <p:cNvPr id="3076" name="Rectangle 2"/>
          <p:cNvSpPr>
            <a:spLocks noGrp="1" noChangeArrowheads="1"/>
          </p:cNvSpPr>
          <p:nvPr>
            <p:ph type="body" idx="1"/>
          </p:nvPr>
        </p:nvSpPr>
        <p:spPr>
          <a:xfrm>
            <a:off x="539750" y="1260475"/>
            <a:ext cx="9070975" cy="5910263"/>
          </a:xfrm>
        </p:spPr>
        <p:txBody>
          <a:bodyPr/>
          <a:lstStyle/>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z="2800" b="1" smtClean="0">
                <a:solidFill>
                  <a:srgbClr val="FF0000"/>
                </a:solidFill>
              </a:rPr>
              <a:t>インドの植民地化</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z="2800" smtClean="0"/>
              <a:t>形式的には</a:t>
            </a:r>
            <a:r>
              <a:rPr lang="en-US" altLang="ja-JP" sz="2800" smtClean="0"/>
              <a:t>1877</a:t>
            </a:r>
            <a:r>
              <a:rPr lang="ja-JP" sz="2800" smtClean="0"/>
              <a:t>年、ヴィクトリア女王が、インド皇帝に就任したとき。</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z="2800" smtClean="0"/>
              <a:t>実質的には</a:t>
            </a:r>
            <a:r>
              <a:rPr lang="ja-JP" sz="2800" b="1" smtClean="0">
                <a:solidFill>
                  <a:srgbClr val="00B050"/>
                </a:solidFill>
              </a:rPr>
              <a:t>インド大反乱（</a:t>
            </a:r>
            <a:r>
              <a:rPr lang="en-US" altLang="ja-JP" sz="2800" b="1" smtClean="0">
                <a:solidFill>
                  <a:srgbClr val="00B050"/>
                </a:solidFill>
              </a:rPr>
              <a:t>1857-58</a:t>
            </a:r>
            <a:r>
              <a:rPr lang="ja-JP" sz="2800" b="1" smtClean="0">
                <a:solidFill>
                  <a:srgbClr val="00B050"/>
                </a:solidFill>
              </a:rPr>
              <a:t>）</a:t>
            </a:r>
            <a:r>
              <a:rPr lang="ja-JP" sz="2800" smtClean="0"/>
              <a:t>の結果、イギリス政府がインドの主権を握ったとき。</a:t>
            </a:r>
            <a:r>
              <a:rPr lang="ja-JP" altLang="ja-JP" sz="2800" smtClean="0"/>
              <a:t>…</a:t>
            </a:r>
            <a:r>
              <a:rPr lang="ja-JP" sz="2800" b="1" smtClean="0">
                <a:solidFill>
                  <a:srgbClr val="0070C0"/>
                </a:solidFill>
              </a:rPr>
              <a:t>ムガル皇帝廃止、ビルマに流刑</a:t>
            </a:r>
            <a:r>
              <a:rPr lang="ja-JP" sz="2800" smtClean="0"/>
              <a:t>、墓をつくることも許されず。</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z="2800" smtClean="0"/>
              <a:t>東インド会社の解散</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n-US" altLang="ja-JP" sz="2800" smtClean="0"/>
              <a:t>1858</a:t>
            </a:r>
            <a:r>
              <a:rPr lang="ja-JP" sz="2800" smtClean="0"/>
              <a:t>年法により、</a:t>
            </a:r>
            <a:r>
              <a:rPr lang="ja-JP" sz="2800" smtClean="0">
                <a:solidFill>
                  <a:srgbClr val="FF0000"/>
                </a:solidFill>
              </a:rPr>
              <a:t>イギリス内閣</a:t>
            </a:r>
            <a:r>
              <a:rPr lang="ja-JP" sz="2800" smtClean="0"/>
              <a:t>の一員である</a:t>
            </a:r>
            <a:r>
              <a:rPr lang="ja-JP" sz="2800" smtClean="0">
                <a:solidFill>
                  <a:srgbClr val="FF0000"/>
                </a:solidFill>
              </a:rPr>
              <a:t>インド大臣とインド省がインド支配</a:t>
            </a:r>
            <a:r>
              <a:rPr lang="ja-JP" sz="2800" smtClean="0"/>
              <a:t>を行うことになった。</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z="2800" smtClean="0"/>
              <a:t>インド省には、かつての東インド会社の重役会に代わり、インド諮問会（</a:t>
            </a:r>
            <a:r>
              <a:rPr lang="en-US" altLang="ja-JP" sz="2800" smtClean="0"/>
              <a:t>15</a:t>
            </a:r>
            <a:r>
              <a:rPr lang="ja-JP" sz="2800" smtClean="0"/>
              <a:t>人）が設置された。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7283007-161C-429A-A35A-0838E9FE86FB}" type="slidenum">
              <a:rPr lang="en-US" altLang="ja-JP" smtClean="0">
                <a:solidFill>
                  <a:srgbClr val="000000"/>
                </a:solidFill>
              </a:rPr>
              <a:pPr eaLnBrk="1"/>
              <a:t>20</a:t>
            </a:fld>
            <a:endParaRPr lang="en-US" altLang="ja-JP" smtClean="0">
              <a:solidFill>
                <a:srgbClr val="000000"/>
              </a:solidFill>
            </a:endParaRPr>
          </a:p>
        </p:txBody>
      </p:sp>
      <p:sp>
        <p:nvSpPr>
          <p:cNvPr id="2150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富の流出（ドレイン）論</a:t>
            </a:r>
          </a:p>
        </p:txBody>
      </p:sp>
      <p:sp>
        <p:nvSpPr>
          <p:cNvPr id="21508"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t>Ｄ・</a:t>
            </a:r>
            <a:r>
              <a:rPr lang="ja-JP" b="1" smtClean="0">
                <a:solidFill>
                  <a:srgbClr val="00B050"/>
                </a:solidFill>
              </a:rPr>
              <a:t>ナオロージー</a:t>
            </a:r>
            <a:r>
              <a:rPr lang="ja-JP" smtClean="0"/>
              <a:t>（</a:t>
            </a:r>
            <a:r>
              <a:rPr lang="ja-JP" smtClean="0">
                <a:solidFill>
                  <a:srgbClr val="00B050"/>
                </a:solidFill>
              </a:rPr>
              <a:t>インド国民会議</a:t>
            </a:r>
            <a:r>
              <a:rPr lang="ja-JP" smtClean="0"/>
              <a:t>創設者の一人、イギリス下院で当選し、アジア人として初めてのイギリス下院議員）</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solidFill>
                  <a:srgbClr val="FF0000"/>
                </a:solidFill>
              </a:rPr>
              <a:t>代表的インド人は保護貿易に傾斜</a:t>
            </a:r>
            <a:r>
              <a:rPr lang="ja-JP" smtClean="0"/>
              <a:t>。</a:t>
            </a:r>
          </a:p>
          <a:p>
            <a:pPr marL="425450" indent="-320675" eaLnBrk="1">
              <a:buSzPct val="45000"/>
              <a:buFont typeface="Wingdings" charset="2"/>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ja-JP" altLang="en-GB"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1899</a:t>
            </a:r>
            <a:r>
              <a:rPr lang="ja-JP" smtClean="0"/>
              <a:t>年のインド砂糖関税法・・・ロンドンにいたナオロージーとＲ・Ｃ・ダットは支持。</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49A599A-DFE0-4091-9171-F1B074E6D266}" type="slidenum">
              <a:rPr lang="en-US" altLang="ja-JP" smtClean="0">
                <a:solidFill>
                  <a:srgbClr val="000000"/>
                </a:solidFill>
              </a:rPr>
              <a:pPr eaLnBrk="1"/>
              <a:t>21</a:t>
            </a:fld>
            <a:endParaRPr lang="en-US" altLang="ja-JP" smtClean="0">
              <a:solidFill>
                <a:srgbClr val="000000"/>
              </a:solidFill>
            </a:endParaRPr>
          </a:p>
        </p:txBody>
      </p:sp>
      <p:sp>
        <p:nvSpPr>
          <p:cNvPr id="2253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インド経済の変容ー鉄道建設</a:t>
            </a:r>
          </a:p>
        </p:txBody>
      </p:sp>
      <p:sp>
        <p:nvSpPr>
          <p:cNvPr id="22532" name="Rectangle 2"/>
          <p:cNvSpPr>
            <a:spLocks noGrp="1" noChangeArrowheads="1"/>
          </p:cNvSpPr>
          <p:nvPr>
            <p:ph type="body" idx="1"/>
          </p:nvPr>
        </p:nvSpPr>
        <p:spPr>
          <a:xfrm>
            <a:off x="539750" y="1655763"/>
            <a:ext cx="9070975" cy="5183187"/>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1850</a:t>
            </a:r>
            <a:r>
              <a:rPr lang="ja-JP" sz="2800" smtClean="0"/>
              <a:t>年ーゼロ。</a:t>
            </a:r>
            <a:r>
              <a:rPr lang="ja-JP" altLang="en-US" sz="2800" smtClean="0"/>
              <a:t>　　　</a:t>
            </a:r>
            <a:r>
              <a:rPr lang="ja-JP" sz="2800" smtClean="0"/>
              <a:t>開通はアジア最初。</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1858</a:t>
            </a:r>
            <a:r>
              <a:rPr lang="ja-JP" sz="2800" smtClean="0"/>
              <a:t>年以降、鉄道建設促進</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50</a:t>
            </a:r>
            <a:r>
              <a:rPr lang="ja-JP" sz="2800" smtClean="0"/>
              <a:t>年後の</a:t>
            </a:r>
            <a:r>
              <a:rPr lang="en-US" altLang="ja-JP" sz="2800" smtClean="0"/>
              <a:t>1900</a:t>
            </a:r>
            <a:r>
              <a:rPr lang="ja-JP" sz="2800" smtClean="0"/>
              <a:t>年、</a:t>
            </a:r>
            <a:r>
              <a:rPr lang="en-US" altLang="ja-JP" sz="2800" smtClean="0"/>
              <a:t>23,627</a:t>
            </a:r>
            <a:r>
              <a:rPr lang="ja-JP" sz="2800" smtClean="0"/>
              <a:t>マイル（日本の鉄道は</a:t>
            </a:r>
            <a:r>
              <a:rPr lang="en-US" altLang="ja-JP" sz="2800" smtClean="0"/>
              <a:t>1957</a:t>
            </a:r>
            <a:r>
              <a:rPr lang="ja-JP" sz="2800" smtClean="0"/>
              <a:t>年で</a:t>
            </a:r>
            <a:r>
              <a:rPr lang="en-US" altLang="ja-JP" sz="2800" smtClean="0"/>
              <a:t>12600</a:t>
            </a:r>
            <a:r>
              <a:rPr lang="ja-JP" sz="2800" smtClean="0"/>
              <a:t>マイル）</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ロンドンで起債。元利保証制度。</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払込資本にたいする確定利子</a:t>
            </a:r>
            <a:r>
              <a:rPr lang="en-US" altLang="ja-JP" sz="2800" smtClean="0"/>
              <a:t>5%</a:t>
            </a:r>
            <a:r>
              <a:rPr lang="ja-JP" sz="2800" smtClean="0"/>
              <a:t>の保証。</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solidFill>
                  <a:srgbClr val="00B0F0"/>
                </a:solidFill>
              </a:rPr>
              <a:t>インド政庁</a:t>
            </a:r>
            <a:r>
              <a:rPr lang="ja-JP" sz="2800" smtClean="0"/>
              <a:t>が土地買収費と為替差損を負担。さらに、鉄道収益が</a:t>
            </a:r>
            <a:r>
              <a:rPr lang="en-US" altLang="ja-JP" sz="2800" smtClean="0"/>
              <a:t>5%</a:t>
            </a:r>
            <a:r>
              <a:rPr lang="ja-JP" sz="2800" smtClean="0"/>
              <a:t>未満の場合、不足分を補填。ただし、余剰利潤の分配からは完全に排除されていた。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187A8D6-4072-4C1B-855E-3F0C8828E286}" type="slidenum">
              <a:rPr lang="en-US" altLang="ja-JP" smtClean="0">
                <a:solidFill>
                  <a:srgbClr val="000000"/>
                </a:solidFill>
              </a:rPr>
              <a:pPr eaLnBrk="1"/>
              <a:t>22</a:t>
            </a:fld>
            <a:endParaRPr lang="en-US" altLang="ja-JP" smtClean="0">
              <a:solidFill>
                <a:srgbClr val="000000"/>
              </a:solidFill>
            </a:endParaRPr>
          </a:p>
        </p:txBody>
      </p:sp>
      <p:sp>
        <p:nvSpPr>
          <p:cNvPr id="2355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インドの鉄道</a:t>
            </a:r>
          </a:p>
        </p:txBody>
      </p:sp>
      <p:sp>
        <p:nvSpPr>
          <p:cNvPr id="23556" name="Rectangle 2"/>
          <p:cNvSpPr>
            <a:spLocks noGrp="1" noChangeArrowheads="1"/>
          </p:cNvSpPr>
          <p:nvPr>
            <p:ph type="body" idx="1"/>
          </p:nvPr>
        </p:nvSpPr>
        <p:spPr>
          <a:xfrm>
            <a:off x="468313" y="1373188"/>
            <a:ext cx="9070975" cy="5827712"/>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1850</a:t>
            </a:r>
            <a:r>
              <a:rPr lang="ja-JP" sz="2800" smtClean="0"/>
              <a:t>年代から。主要大都市と炭田地帯を結ぶ。</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路線は、</a:t>
            </a:r>
            <a:r>
              <a:rPr lang="ja-JP" sz="2800" b="1" smtClean="0">
                <a:solidFill>
                  <a:srgbClr val="FF0000"/>
                </a:solidFill>
              </a:rPr>
              <a:t>マンチェスターの産業資本の原料調達</a:t>
            </a:r>
            <a:r>
              <a:rPr lang="ja-JP" sz="2800" smtClean="0"/>
              <a:t>に役立つように、港から内陸の</a:t>
            </a:r>
            <a:r>
              <a:rPr lang="ja-JP" sz="2800" smtClean="0">
                <a:solidFill>
                  <a:srgbClr val="00B0F0"/>
                </a:solidFill>
              </a:rPr>
              <a:t>綿花</a:t>
            </a:r>
            <a:r>
              <a:rPr lang="ja-JP" sz="2800" smtClean="0"/>
              <a:t>栽培地帯に向けて。</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建設費が高額。</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鉄道建設が進んでも、インド財政には負担。</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b="1" smtClean="0">
                <a:solidFill>
                  <a:srgbClr val="FF0000"/>
                </a:solidFill>
              </a:rPr>
              <a:t>第一次大戦までは、（</a:t>
            </a:r>
            <a:r>
              <a:rPr lang="en-US" altLang="ja-JP" sz="2800" b="1" smtClean="0">
                <a:solidFill>
                  <a:srgbClr val="FF0000"/>
                </a:solidFill>
              </a:rPr>
              <a:t>1</a:t>
            </a:r>
            <a:r>
              <a:rPr lang="ja-JP" sz="2800" b="1" smtClean="0">
                <a:solidFill>
                  <a:srgbClr val="FF0000"/>
                </a:solidFill>
              </a:rPr>
              <a:t>）軍事目的、（</a:t>
            </a:r>
            <a:r>
              <a:rPr lang="en-US" altLang="ja-JP" sz="2800" b="1" smtClean="0">
                <a:solidFill>
                  <a:srgbClr val="FF0000"/>
                </a:solidFill>
              </a:rPr>
              <a:t>2</a:t>
            </a:r>
            <a:r>
              <a:rPr lang="ja-JP" sz="2800" b="1" smtClean="0">
                <a:solidFill>
                  <a:srgbClr val="FF0000"/>
                </a:solidFill>
              </a:rPr>
              <a:t>）イギリス産業資本の利益、（</a:t>
            </a:r>
            <a:r>
              <a:rPr lang="en-US" altLang="ja-JP" sz="2800" b="1" smtClean="0">
                <a:solidFill>
                  <a:srgbClr val="FF0000"/>
                </a:solidFill>
              </a:rPr>
              <a:t>3</a:t>
            </a:r>
            <a:r>
              <a:rPr lang="ja-JP" sz="2800" b="1" smtClean="0">
                <a:solidFill>
                  <a:srgbClr val="FF0000"/>
                </a:solidFill>
              </a:rPr>
              <a:t>）ロンドン金融市場の資本投資の対象。</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第一次大戦後、インド鉄道政策の転換。</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7360870-43DD-481F-A88D-4D8FB92FC267}" type="slidenum">
              <a:rPr lang="en-US" altLang="ja-JP" smtClean="0">
                <a:solidFill>
                  <a:srgbClr val="000000"/>
                </a:solidFill>
              </a:rPr>
              <a:pPr eaLnBrk="1"/>
              <a:t>23</a:t>
            </a:fld>
            <a:endParaRPr lang="en-US" altLang="ja-JP" smtClean="0">
              <a:solidFill>
                <a:srgbClr val="000000"/>
              </a:solidFill>
            </a:endParaRPr>
          </a:p>
        </p:txBody>
      </p:sp>
      <p:sp>
        <p:nvSpPr>
          <p:cNvPr id="2457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多角的貿易決済機構</a:t>
            </a:r>
          </a:p>
        </p:txBody>
      </p:sp>
      <p:sp>
        <p:nvSpPr>
          <p:cNvPr id="24580" name="Rectangle 2"/>
          <p:cNvSpPr>
            <a:spLocks noGrp="1" noChangeArrowheads="1"/>
          </p:cNvSpPr>
          <p:nvPr>
            <p:ph type="body" idx="1"/>
          </p:nvPr>
        </p:nvSpPr>
        <p:spPr>
          <a:xfrm>
            <a:off x="539750" y="1439863"/>
            <a:ext cx="9070975" cy="6129337"/>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1910</a:t>
            </a:r>
            <a:r>
              <a:rPr lang="ja-JP" smtClean="0"/>
              <a:t>年当時、イギリスは、他の工業国家に対し、膨大な赤字を抱え、その赤字の</a:t>
            </a:r>
            <a:r>
              <a:rPr lang="en-US" altLang="ja-JP" smtClean="0"/>
              <a:t>30</a:t>
            </a:r>
            <a:r>
              <a:rPr lang="ja-JP" smtClean="0"/>
              <a:t>－</a:t>
            </a:r>
            <a:r>
              <a:rPr lang="en-US" altLang="ja-JP" smtClean="0"/>
              <a:t>40%</a:t>
            </a:r>
            <a:r>
              <a:rPr lang="ja-JP" smtClean="0"/>
              <a:t>を</a:t>
            </a:r>
            <a:r>
              <a:rPr lang="ja-JP" b="1" smtClean="0">
                <a:solidFill>
                  <a:srgbClr val="FF0000"/>
                </a:solidFill>
              </a:rPr>
              <a:t>インドからの支払い</a:t>
            </a:r>
            <a:r>
              <a:rPr lang="ja-JP" smtClean="0"/>
              <a:t>によって賄っている。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インドはイギリス以外に対しては貿易黒字国であったが、その黒字は、イギリスへの支払いで帳消しになる。・・・</a:t>
            </a:r>
            <a:r>
              <a:rPr lang="ja-JP" altLang="en-US" smtClean="0"/>
              <a:t>インドからの</a:t>
            </a:r>
            <a:r>
              <a:rPr lang="ja-JP" smtClean="0">
                <a:solidFill>
                  <a:srgbClr val="FF0000"/>
                </a:solidFill>
              </a:rPr>
              <a:t>「富の流出」</a:t>
            </a:r>
            <a:endParaRPr 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イギリスに対してだけ、貿易赤字・・・イギリスがインド市場に有利な条件で輸出・・・インドに対し、イギリスから</a:t>
            </a:r>
            <a:r>
              <a:rPr lang="ja-JP" b="1" smtClean="0">
                <a:solidFill>
                  <a:srgbClr val="FF0000"/>
                </a:solidFill>
              </a:rPr>
              <a:t>従属的な関税政策（低関税・関税撤廃）</a:t>
            </a:r>
            <a:r>
              <a:rPr lang="ja-JP" smtClean="0"/>
              <a:t>が押し付けられる。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4BE0400-E2C5-481B-B854-8E43F7C1E67D}" type="slidenum">
              <a:rPr lang="en-US" altLang="ja-JP" smtClean="0">
                <a:solidFill>
                  <a:srgbClr val="000000"/>
                </a:solidFill>
              </a:rPr>
              <a:pPr eaLnBrk="1"/>
              <a:t>24</a:t>
            </a:fld>
            <a:endParaRPr lang="en-US" altLang="ja-JP" smtClean="0">
              <a:solidFill>
                <a:srgbClr val="000000"/>
              </a:solidFill>
            </a:endParaRPr>
          </a:p>
        </p:txBody>
      </p:sp>
      <p:sp>
        <p:nvSpPr>
          <p:cNvPr id="2560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インド資本主義の成長</a:t>
            </a:r>
          </a:p>
        </p:txBody>
      </p:sp>
      <p:sp>
        <p:nvSpPr>
          <p:cNvPr id="25604" name="Rectangle 2"/>
          <p:cNvSpPr>
            <a:spLocks noGrp="1" noChangeArrowheads="1"/>
          </p:cNvSpPr>
          <p:nvPr>
            <p:ph type="body" idx="1"/>
          </p:nvPr>
        </p:nvSpPr>
        <p:spPr>
          <a:xfrm>
            <a:off x="468313" y="1662113"/>
            <a:ext cx="9070975" cy="499745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重要なのは、綿工業、ジュート工業、石炭と茶</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綿業・・・インドの手紡糸生産のような手工業は、イギリス工場制生産による安価な商品で深刻な打撃を受け、没落した。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rgbClr val="00B0F0"/>
                </a:solidFill>
              </a:rPr>
              <a:t>イギリス綿製品は、中・上層階層</a:t>
            </a:r>
            <a:r>
              <a:rPr lang="ja-JP" smtClean="0"/>
              <a:t>、主として、西洋風の衣服をまとい始めた</a:t>
            </a:r>
            <a:r>
              <a:rPr lang="ja-JP" smtClean="0">
                <a:solidFill>
                  <a:srgbClr val="00B0F0"/>
                </a:solidFill>
              </a:rPr>
              <a:t>男性</a:t>
            </a:r>
            <a:r>
              <a:rPr lang="ja-JP" smtClean="0"/>
              <a:t>に消費されたにすぎなかった。</a:t>
            </a:r>
            <a:r>
              <a:rPr lang="ja-JP" altLang="en-US" smtClean="0"/>
              <a:t>　　　　　</a:t>
            </a:r>
            <a:r>
              <a:rPr lang="ja-JP" b="1" smtClean="0">
                <a:solidFill>
                  <a:srgbClr val="FF0000"/>
                </a:solidFill>
              </a:rPr>
              <a:t>貧しい人々（人口では圧倒的多数）は依然として短繊維のインド綿で織ったインド産の厚手の粗布を消費</a:t>
            </a:r>
            <a:r>
              <a:rPr lang="ja-JP" smtClean="0"/>
              <a:t>。</a:t>
            </a: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一方、富裕層は儀式用には高級毛織物を消費。</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2AF7DC5-392A-4A5A-97F9-52E070D333D5}" type="slidenum">
              <a:rPr lang="en-US" altLang="ja-JP" smtClean="0">
                <a:solidFill>
                  <a:srgbClr val="000000"/>
                </a:solidFill>
              </a:rPr>
              <a:pPr eaLnBrk="1"/>
              <a:t>25</a:t>
            </a:fld>
            <a:endParaRPr lang="en-US" altLang="ja-JP" smtClean="0">
              <a:solidFill>
                <a:srgbClr val="000000"/>
              </a:solidFill>
            </a:endParaRPr>
          </a:p>
        </p:txBody>
      </p:sp>
      <p:sp>
        <p:nvSpPr>
          <p:cNvPr id="2662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近代的なインド綿業の発達</a:t>
            </a:r>
          </a:p>
        </p:txBody>
      </p:sp>
      <p:sp>
        <p:nvSpPr>
          <p:cNvPr id="26628" name="Rectangle 2"/>
          <p:cNvSpPr>
            <a:spLocks noGrp="1" noChangeArrowheads="1"/>
          </p:cNvSpPr>
          <p:nvPr>
            <p:ph type="body" idx="1"/>
          </p:nvPr>
        </p:nvSpPr>
        <p:spPr>
          <a:xfrm>
            <a:off x="503238" y="1768475"/>
            <a:ext cx="9070975" cy="545306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1850</a:t>
            </a:r>
            <a:r>
              <a:rPr lang="ja-JP" sz="2800" smtClean="0"/>
              <a:t>年代にインド綿工業は再出発。</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近代企業の中で綿工業だけが、ヨーロッパ企業の独占を破ることができた。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中心は、ボンベイ。その出発は日本より早かった。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1854</a:t>
            </a:r>
            <a:r>
              <a:rPr lang="ja-JP" sz="2800" smtClean="0"/>
              <a:t>年、</a:t>
            </a:r>
            <a:r>
              <a:rPr lang="ja-JP" sz="2800" smtClean="0">
                <a:solidFill>
                  <a:srgbClr val="00B0F0"/>
                </a:solidFill>
              </a:rPr>
              <a:t>拝火教徒（パルシー）ダヴァールが最初の近代的紡績工場を設立</a:t>
            </a:r>
            <a:r>
              <a:rPr lang="ja-JP" sz="2800"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同じころ、ターターによるエンプレス・ミルの設立。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棉の商品化・・・農業の商品化</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a:t>
            </a:r>
            <a:r>
              <a:rPr lang="ja-JP" sz="2800" smtClean="0"/>
              <a:t>世紀後半には、早くも</a:t>
            </a:r>
            <a:r>
              <a:rPr lang="ja-JP" sz="2800" b="1" smtClean="0">
                <a:solidFill>
                  <a:srgbClr val="FF0000"/>
                </a:solidFill>
              </a:rPr>
              <a:t>綿糸</a:t>
            </a:r>
            <a:r>
              <a:rPr lang="ja-JP" sz="2800" smtClean="0"/>
              <a:t>の中国輸出が拡大。</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A30B2BD-F9D3-47FE-B543-F4A170B7309F}" type="slidenum">
              <a:rPr lang="en-US" altLang="ja-JP" smtClean="0">
                <a:solidFill>
                  <a:srgbClr val="000000"/>
                </a:solidFill>
              </a:rPr>
              <a:pPr eaLnBrk="1"/>
              <a:t>26</a:t>
            </a:fld>
            <a:endParaRPr lang="en-US" altLang="ja-JP" smtClean="0">
              <a:solidFill>
                <a:srgbClr val="000000"/>
              </a:solidFill>
            </a:endParaRPr>
          </a:p>
        </p:txBody>
      </p:sp>
      <p:sp>
        <p:nvSpPr>
          <p:cNvPr id="2765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近代的インド綿業</a:t>
            </a:r>
            <a:r>
              <a:rPr lang="ja-JP" altLang="ja-JP" smtClean="0"/>
              <a:t>…</a:t>
            </a:r>
            <a:r>
              <a:rPr lang="ja-JP" smtClean="0"/>
              <a:t>国内市場中心</a:t>
            </a:r>
          </a:p>
        </p:txBody>
      </p:sp>
      <p:sp>
        <p:nvSpPr>
          <p:cNvPr id="27652"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ボンベイ綿糸・・・</a:t>
            </a:r>
            <a:r>
              <a:rPr lang="en-US" altLang="ja-JP" smtClean="0"/>
              <a:t>1890</a:t>
            </a:r>
            <a:r>
              <a:rPr lang="ja-JP" smtClean="0"/>
              <a:t>年代以降、中国市場で日本と激しい競争、繊維の質の悪さなどの理由から、成長に陰り・・・綿糸生産から</a:t>
            </a:r>
            <a:r>
              <a:rPr lang="ja-JP" smtClean="0">
                <a:solidFill>
                  <a:srgbClr val="00B0F0"/>
                </a:solidFill>
              </a:rPr>
              <a:t>国内向け綿製品</a:t>
            </a:r>
            <a:r>
              <a:rPr lang="ja-JP" smtClean="0"/>
              <a:t>生産へ。</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アフメダバード、ベンガル、マドラスなど他の中心地は、綿糸であれ綿製品であれ、国内向け商品が基本。</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60C4C2E-34C8-4442-8B24-5A0BC195CE8A}" type="slidenum">
              <a:rPr lang="en-US" altLang="ja-JP" smtClean="0">
                <a:solidFill>
                  <a:srgbClr val="000000"/>
                </a:solidFill>
              </a:rPr>
              <a:pPr eaLnBrk="1"/>
              <a:t>27</a:t>
            </a:fld>
            <a:endParaRPr lang="en-US" altLang="ja-JP" smtClean="0">
              <a:solidFill>
                <a:srgbClr val="000000"/>
              </a:solidFill>
            </a:endParaRPr>
          </a:p>
        </p:txBody>
      </p:sp>
      <p:sp>
        <p:nvSpPr>
          <p:cNvPr id="2867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ジュート産業</a:t>
            </a:r>
          </a:p>
        </p:txBody>
      </p:sp>
      <p:sp>
        <p:nvSpPr>
          <p:cNvPr id="28676"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ベンガルを中心とし、ヨーロッパ人中心。</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カルカッタが英領インドの首都となったこともあって、インド政庁とのつながりも強かった。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「経営代理会社」と呼ばれる少数の</a:t>
            </a:r>
            <a:r>
              <a:rPr lang="ja-JP" b="1" smtClean="0">
                <a:solidFill>
                  <a:srgbClr val="FF0000"/>
                </a:solidFill>
              </a:rPr>
              <a:t>ヨーロッパ人経営の会社</a:t>
            </a:r>
            <a:r>
              <a:rPr lang="ja-JP" smtClean="0"/>
              <a:t>が、ジュート、石炭、茶など</a:t>
            </a:r>
            <a:r>
              <a:rPr lang="ja-JP" b="1" smtClean="0">
                <a:solidFill>
                  <a:srgbClr val="FF0000"/>
                </a:solidFill>
              </a:rPr>
              <a:t>主要産業の大多数を支配</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バード会社・・・東インド鉄道に労働者を供給する請負業から入って、諸産業に手を伸ばす。</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アンドリュー・ユールは貿易業から石炭・船舶へと。</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C2E70A9-23CD-4863-BD50-9BF5B987FA20}" type="slidenum">
              <a:rPr lang="en-US" altLang="ja-JP" smtClean="0">
                <a:solidFill>
                  <a:srgbClr val="000000"/>
                </a:solidFill>
              </a:rPr>
              <a:pPr eaLnBrk="1"/>
              <a:t>28</a:t>
            </a:fld>
            <a:endParaRPr lang="en-US" altLang="ja-JP" smtClean="0">
              <a:solidFill>
                <a:srgbClr val="000000"/>
              </a:solidFill>
            </a:endParaRPr>
          </a:p>
        </p:txBody>
      </p:sp>
      <p:sp>
        <p:nvSpPr>
          <p:cNvPr id="2969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インド資本主義の担い手の特徴</a:t>
            </a:r>
          </a:p>
        </p:txBody>
      </p:sp>
      <p:sp>
        <p:nvSpPr>
          <p:cNvPr id="29700" name="Rectangle 2"/>
          <p:cNvSpPr>
            <a:spLocks noGrp="1" noChangeArrowheads="1"/>
          </p:cNvSpPr>
          <p:nvPr>
            <p:ph type="body" idx="1"/>
          </p:nvPr>
        </p:nvSpPr>
        <p:spPr>
          <a:xfrm>
            <a:off x="468313" y="1438275"/>
            <a:ext cx="9070975" cy="612140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商人層、</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b="1" smtClean="0">
                <a:solidFill>
                  <a:srgbClr val="FF0000"/>
                </a:solidFill>
              </a:rPr>
              <a:t>カーストに縛られていないコミュニティの人々・</a:t>
            </a:r>
            <a:r>
              <a:rPr lang="ja-JP" sz="2800" smtClean="0"/>
              <a:t>・・</a:t>
            </a:r>
            <a:r>
              <a:rPr lang="ja-JP" sz="2800" smtClean="0">
                <a:solidFill>
                  <a:srgbClr val="00B0F0"/>
                </a:solidFill>
              </a:rPr>
              <a:t>拝火教徒（パルシー）</a:t>
            </a:r>
            <a:r>
              <a:rPr lang="ja-JP" sz="2800" smtClean="0"/>
              <a:t>・・・ターターやワディア</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政府の政策と担い手の関係</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インド政府のレセ・フェール（自由主義）政策</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初期の成功した官営工場の払い下げ・・・ヨーロッパ人に対して。</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政府が手厚く保護した機械工業・・・インド人はほとんど参入していなかった。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大規模な灌漑施設建設など・・・契約はイギリス系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0458998-55AE-4B79-A102-55EE9B412125}" type="slidenum">
              <a:rPr lang="en-US" altLang="ja-JP" smtClean="0">
                <a:solidFill>
                  <a:srgbClr val="000000"/>
                </a:solidFill>
              </a:rPr>
              <a:pPr eaLnBrk="1"/>
              <a:t>29</a:t>
            </a:fld>
            <a:endParaRPr lang="en-US" altLang="ja-JP" smtClean="0">
              <a:solidFill>
                <a:srgbClr val="000000"/>
              </a:solidFill>
            </a:endParaRPr>
          </a:p>
        </p:txBody>
      </p:sp>
      <p:sp>
        <p:nvSpPr>
          <p:cNvPr id="3072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インド農業</a:t>
            </a:r>
          </a:p>
        </p:txBody>
      </p:sp>
      <p:sp>
        <p:nvSpPr>
          <p:cNvPr id="30724" name="Rectangle 2"/>
          <p:cNvSpPr>
            <a:spLocks noGrp="1" noChangeArrowheads="1"/>
          </p:cNvSpPr>
          <p:nvPr>
            <p:ph type="body" idx="1"/>
          </p:nvPr>
        </p:nvSpPr>
        <p:spPr>
          <a:xfrm>
            <a:off x="539750" y="1619250"/>
            <a:ext cx="9070975" cy="53578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英領時代のインドは、</a:t>
            </a:r>
            <a:r>
              <a:rPr lang="ja-JP" b="1" smtClean="0">
                <a:solidFill>
                  <a:srgbClr val="FF0000"/>
                </a:solidFill>
              </a:rPr>
              <a:t>農作物の輸出国</a:t>
            </a:r>
            <a:r>
              <a:rPr lang="ja-JP" smtClean="0"/>
              <a:t>となった。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三つの方向性</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smtClean="0"/>
              <a:t>①</a:t>
            </a:r>
            <a:r>
              <a:rPr lang="ja-JP" smtClean="0"/>
              <a:t>綿花、ジュート、小麦、茶、油性種子、米、皮革などの第一次産品をイギリス、ヨーロッパ、北アメリカ、東南アジアへ輸出。</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smtClean="0"/>
              <a:t>②</a:t>
            </a:r>
            <a:r>
              <a:rPr lang="ja-JP" smtClean="0"/>
              <a:t>大反乱の影響・・・北インドなど、イギリス支配を支える協力者（コラボレーター）・</a:t>
            </a:r>
            <a:r>
              <a:rPr lang="ja-JP" b="1" smtClean="0">
                <a:solidFill>
                  <a:srgbClr val="FF0000"/>
                </a:solidFill>
              </a:rPr>
              <a:t>大地主（イギリスのジェントルマンと見立てて）の優遇政策</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smtClean="0"/>
              <a:t>③</a:t>
            </a:r>
            <a:r>
              <a:rPr lang="ja-JP" smtClean="0">
                <a:solidFill>
                  <a:srgbClr val="00B0F0"/>
                </a:solidFill>
              </a:rPr>
              <a:t>パンジャーブ（シク教徒が中心）のような兵士供給地</a:t>
            </a:r>
            <a:r>
              <a:rPr lang="ja-JP" smtClean="0"/>
              <a:t>・・・大反乱のときシク教徒はイギリスに忠誠。</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1763844-2306-404A-84C6-6C5385F6368F}" type="slidenum">
              <a:rPr lang="en-US" altLang="ja-JP" smtClean="0">
                <a:solidFill>
                  <a:srgbClr val="000000"/>
                </a:solidFill>
              </a:rPr>
              <a:pPr eaLnBrk="1"/>
              <a:t>3</a:t>
            </a:fld>
            <a:endParaRPr lang="en-US" altLang="ja-JP" smtClean="0">
              <a:solidFill>
                <a:srgbClr val="000000"/>
              </a:solidFill>
            </a:endParaRPr>
          </a:p>
        </p:txBody>
      </p:sp>
      <p:sp>
        <p:nvSpPr>
          <p:cNvPr id="409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英領インド</a:t>
            </a:r>
            <a:r>
              <a:rPr lang="ja-JP" altLang="ja-JP" smtClean="0"/>
              <a:t>―</a:t>
            </a:r>
            <a:r>
              <a:rPr lang="ja-JP" smtClean="0"/>
              <a:t>広大な領域国家</a:t>
            </a:r>
          </a:p>
        </p:txBody>
      </p:sp>
      <p:sp>
        <p:nvSpPr>
          <p:cNvPr id="4100" name="Rectangle 2"/>
          <p:cNvSpPr>
            <a:spLocks noGrp="1" noChangeArrowheads="1"/>
          </p:cNvSpPr>
          <p:nvPr>
            <p:ph type="body" idx="1"/>
          </p:nvPr>
        </p:nvSpPr>
        <p:spPr>
          <a:xfrm>
            <a:off x="468313" y="1290638"/>
            <a:ext cx="9070975" cy="608965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現在の印パ、バングラデシュを合わせた国境</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5</a:t>
            </a:r>
            <a:r>
              <a:rPr lang="ja-JP" sz="2800" smtClean="0"/>
              <a:t>年任期の</a:t>
            </a:r>
            <a:r>
              <a:rPr lang="ja-JP" sz="2800" smtClean="0">
                <a:solidFill>
                  <a:srgbClr val="FF0000"/>
                </a:solidFill>
              </a:rPr>
              <a:t>インド総督</a:t>
            </a:r>
            <a:r>
              <a:rPr lang="ja-JP" sz="2800" smtClean="0"/>
              <a:t>（イギリス国王の副王</a:t>
            </a:r>
            <a:r>
              <a:rPr lang="en-US" altLang="ja-JP" sz="2800" smtClean="0"/>
              <a:t>Viceroy</a:t>
            </a:r>
            <a:r>
              <a:rPr lang="ja-JP" sz="2800" smtClean="0"/>
              <a:t>を兼ねる）と、各州に配置された</a:t>
            </a:r>
            <a:r>
              <a:rPr lang="ja-JP" sz="2800" smtClean="0">
                <a:solidFill>
                  <a:srgbClr val="FF0000"/>
                </a:solidFill>
              </a:rPr>
              <a:t>州知事</a:t>
            </a:r>
            <a:r>
              <a:rPr lang="ja-JP" sz="2800" smtClean="0"/>
              <a:t>が統治。</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その下に</a:t>
            </a:r>
            <a:r>
              <a:rPr lang="ja-JP" sz="2800" smtClean="0">
                <a:solidFill>
                  <a:srgbClr val="FF0000"/>
                </a:solidFill>
              </a:rPr>
              <a:t>高等文官</a:t>
            </a:r>
            <a:r>
              <a:rPr lang="ja-JP" sz="2800" smtClean="0"/>
              <a:t>との一般官僚のヒエラルー</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中央集権的な体制</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1857</a:t>
            </a:r>
            <a:r>
              <a:rPr lang="ja-JP" sz="2800" smtClean="0"/>
              <a:t>年の大反乱まで滅亡を免れた旧来の支配者たちは、</a:t>
            </a:r>
            <a:r>
              <a:rPr lang="ja-JP" sz="2800" b="1" smtClean="0">
                <a:solidFill>
                  <a:srgbClr val="FF0000"/>
                </a:solidFill>
              </a:rPr>
              <a:t>藩王</a:t>
            </a:r>
            <a:r>
              <a:rPr lang="ja-JP" sz="2800" smtClean="0"/>
              <a:t>として</a:t>
            </a:r>
            <a:r>
              <a:rPr lang="ja-JP" sz="2800" smtClean="0">
                <a:solidFill>
                  <a:srgbClr val="FF0000"/>
                </a:solidFill>
              </a:rPr>
              <a:t>所領を安堵</a:t>
            </a:r>
            <a:r>
              <a:rPr lang="ja-JP" sz="2800" smtClean="0"/>
              <a:t>された。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b="1" smtClean="0">
                <a:solidFill>
                  <a:srgbClr val="FF0000"/>
                </a:solidFill>
              </a:rPr>
              <a:t>藩王国</a:t>
            </a:r>
            <a:r>
              <a:rPr lang="ja-JP" sz="2800" smtClean="0"/>
              <a:t>・・・大はカシミールのような州ほどの規模のものから、小は数村ほどしかないものまで、</a:t>
            </a:r>
            <a:r>
              <a:rPr lang="en-US" altLang="ja-JP" sz="2800" smtClean="0"/>
              <a:t>560</a:t>
            </a:r>
            <a:r>
              <a:rPr lang="ja-JP" sz="2800"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それらがイギリスの</a:t>
            </a:r>
            <a:r>
              <a:rPr lang="ja-JP" sz="2800" smtClean="0">
                <a:solidFill>
                  <a:srgbClr val="FF0000"/>
                </a:solidFill>
              </a:rPr>
              <a:t>「協力者</a:t>
            </a:r>
            <a:r>
              <a:rPr lang="ja-JP" sz="2800" smtClean="0"/>
              <a:t>｝として、英領インドの間に入り組んで配置され、反英運動を牽制。</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62017C8-2D5D-4C93-B41E-9734706EE1EB}" type="slidenum">
              <a:rPr lang="en-US" altLang="ja-JP" smtClean="0">
                <a:solidFill>
                  <a:srgbClr val="000000"/>
                </a:solidFill>
              </a:rPr>
              <a:pPr eaLnBrk="1"/>
              <a:t>30</a:t>
            </a:fld>
            <a:endParaRPr lang="en-US" altLang="ja-JP" smtClean="0">
              <a:solidFill>
                <a:srgbClr val="000000"/>
              </a:solidFill>
            </a:endParaRPr>
          </a:p>
        </p:txBody>
      </p:sp>
      <p:sp>
        <p:nvSpPr>
          <p:cNvPr id="3174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労働力</a:t>
            </a:r>
          </a:p>
        </p:txBody>
      </p:sp>
      <p:sp>
        <p:nvSpPr>
          <p:cNvPr id="31748" name="Rectangle 2"/>
          <p:cNvSpPr>
            <a:spLocks noGrp="1" noChangeArrowheads="1"/>
          </p:cNvSpPr>
          <p:nvPr>
            <p:ph type="body" idx="1"/>
          </p:nvPr>
        </p:nvSpPr>
        <p:spPr>
          <a:xfrm>
            <a:off x="468313" y="1652588"/>
            <a:ext cx="9070975" cy="6446837"/>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①</a:t>
            </a:r>
            <a:r>
              <a:rPr lang="ja-JP" sz="2800" smtClean="0"/>
              <a:t>一つの方向・・・インド国内・・アッサムの茶のプランテーション開園</a:t>
            </a:r>
            <a:r>
              <a:rPr lang="ja-JP" altLang="ja-JP" sz="2800" smtClean="0"/>
              <a:t>…</a:t>
            </a:r>
            <a:r>
              <a:rPr lang="ja-JP" sz="2800" smtClean="0"/>
              <a:t>ベンガルなどからの</a:t>
            </a:r>
            <a:r>
              <a:rPr lang="ja-JP" sz="2800" smtClean="0">
                <a:solidFill>
                  <a:srgbClr val="00B0F0"/>
                </a:solidFill>
              </a:rPr>
              <a:t>年季労働者</a:t>
            </a:r>
            <a:r>
              <a:rPr lang="ja-JP" sz="2800" smtClean="0"/>
              <a:t>・・半世紀の間に約</a:t>
            </a:r>
            <a:r>
              <a:rPr lang="en-US" altLang="ja-JP" sz="2800" smtClean="0"/>
              <a:t>50</a:t>
            </a:r>
            <a:r>
              <a:rPr lang="ja-JP" sz="2800" smtClean="0"/>
              <a:t>万、ボンベイの工場労働者・・・周辺地域からの出稼ぎ</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②</a:t>
            </a:r>
            <a:r>
              <a:rPr lang="ja-JP" sz="2800" smtClean="0">
                <a:solidFill>
                  <a:srgbClr val="00B0F0"/>
                </a:solidFill>
              </a:rPr>
              <a:t>東南アジアやセイロン、アフリカへの出稼ぎ</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a:t>
            </a:r>
            <a:r>
              <a:rPr lang="en-US" altLang="ja-JP" sz="2800" smtClean="0"/>
              <a:t>19</a:t>
            </a:r>
            <a:r>
              <a:rPr lang="ja-JP" sz="2800" smtClean="0"/>
              <a:t>世紀</a:t>
            </a:r>
            <a:r>
              <a:rPr lang="ja-JP" altLang="en-US" sz="2800" smtClean="0"/>
              <a:t>前半んお</a:t>
            </a:r>
            <a:r>
              <a:rPr lang="ja-JP" sz="2800" smtClean="0"/>
              <a:t>大英帝国内での奴隷労働禁止後、アフリカ、東南アジアなどに出かける・・・プランテーションや商業益農業の労働力。世界に散らばる「印僑」。</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アフリカ、砂糖労働・・・「あたらしい奴隷制」</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アフリカの年季労働者の抵抗運動・非暴力・・・</a:t>
            </a:r>
            <a:r>
              <a:rPr lang="ja-JP" sz="2800" b="1" smtClean="0">
                <a:solidFill>
                  <a:srgbClr val="FF0000"/>
                </a:solidFill>
              </a:rPr>
              <a:t>ガンディ－</a:t>
            </a:r>
            <a:r>
              <a:rPr lang="ja-JP" sz="2800" smtClean="0"/>
              <a:t>が指導</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98A4998-FCAA-41EA-AA11-3D7FB3939E9E}" type="slidenum">
              <a:rPr lang="en-US" altLang="ja-JP" smtClean="0">
                <a:solidFill>
                  <a:srgbClr val="000000"/>
                </a:solidFill>
              </a:rPr>
              <a:pPr eaLnBrk="1"/>
              <a:t>31</a:t>
            </a:fld>
            <a:endParaRPr lang="en-US" altLang="ja-JP" smtClean="0">
              <a:solidFill>
                <a:srgbClr val="000000"/>
              </a:solidFill>
            </a:endParaRPr>
          </a:p>
        </p:txBody>
      </p:sp>
      <p:sp>
        <p:nvSpPr>
          <p:cNvPr id="3277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インド社会と女性</a:t>
            </a:r>
          </a:p>
        </p:txBody>
      </p:sp>
      <p:sp>
        <p:nvSpPr>
          <p:cNvPr id="32772" name="Rectangle 2"/>
          <p:cNvSpPr>
            <a:spLocks noGrp="1" noChangeArrowheads="1"/>
          </p:cNvSpPr>
          <p:nvPr>
            <p:ph type="body" idx="1"/>
          </p:nvPr>
        </p:nvSpPr>
        <p:spPr>
          <a:xfrm>
            <a:off x="468313" y="1439863"/>
            <a:ext cx="9070975" cy="5726112"/>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女性解放運動</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先駆者ラ</a:t>
            </a:r>
            <a:r>
              <a:rPr lang="ja-JP" altLang="en-US" smtClean="0"/>
              <a:t>ク</a:t>
            </a:r>
            <a:r>
              <a:rPr lang="ja-JP" smtClean="0"/>
              <a:t>マーバーイー</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ラクマーバーイー事件・・・幼児婚（同一カースト内結婚・・カースト制度維持）、同居拒否、裁判・・・有罪判決、しかし、最終的にはヴィクトリア女王の離婚を命じる勅令により刑を免れた。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1829</a:t>
            </a:r>
            <a:r>
              <a:rPr lang="ja-JP" smtClean="0"/>
              <a:t>　ベンガル・サティー（</a:t>
            </a:r>
            <a:r>
              <a:rPr lang="ja-JP" smtClean="0">
                <a:solidFill>
                  <a:srgbClr val="FF0000"/>
                </a:solidFill>
              </a:rPr>
              <a:t>寡婦燃死・寡婦殉死</a:t>
            </a:r>
            <a:r>
              <a:rPr lang="ja-JP" smtClean="0"/>
              <a:t>）禁止法  </a:t>
            </a:r>
            <a:r>
              <a:rPr lang="en-US" altLang="ja-JP" smtClean="0"/>
              <a:t>1856</a:t>
            </a:r>
            <a:r>
              <a:rPr lang="ja-JP" smtClean="0"/>
              <a:t>　ヒンドゥー寡婦再婚法 </a:t>
            </a:r>
            <a:r>
              <a:rPr lang="en-US" altLang="ja-JP" smtClean="0"/>
              <a:t>1891</a:t>
            </a:r>
            <a:r>
              <a:rPr lang="ja-JP" smtClean="0"/>
              <a:t>　婚姻承諾法  </a:t>
            </a:r>
            <a:r>
              <a:rPr lang="en-US" altLang="ja-JP" smtClean="0"/>
              <a:t>1929</a:t>
            </a:r>
            <a:r>
              <a:rPr lang="ja-JP" smtClean="0"/>
              <a:t>　幼児婚禁止法</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EAE5DBA-94EC-459B-962C-EAA79164B5C5}" type="slidenum">
              <a:rPr lang="en-US" altLang="ja-JP" smtClean="0">
                <a:solidFill>
                  <a:srgbClr val="000000"/>
                </a:solidFill>
              </a:rPr>
              <a:pPr eaLnBrk="1"/>
              <a:t>32</a:t>
            </a:fld>
            <a:endParaRPr lang="en-US" altLang="ja-JP" smtClean="0">
              <a:solidFill>
                <a:srgbClr val="000000"/>
              </a:solidFill>
            </a:endParaRPr>
          </a:p>
        </p:txBody>
      </p:sp>
      <p:sp>
        <p:nvSpPr>
          <p:cNvPr id="3379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20</a:t>
            </a:r>
            <a:r>
              <a:rPr lang="ja-JP" smtClean="0"/>
              <a:t>世紀のインド</a:t>
            </a:r>
          </a:p>
        </p:txBody>
      </p:sp>
      <p:sp>
        <p:nvSpPr>
          <p:cNvPr id="33796" name="Rectangle 2"/>
          <p:cNvSpPr>
            <a:spLocks noGrp="1" noChangeArrowheads="1"/>
          </p:cNvSpPr>
          <p:nvPr>
            <p:ph type="body" idx="1"/>
          </p:nvPr>
        </p:nvSpPr>
        <p:spPr>
          <a:xfrm>
            <a:off x="503238" y="1768475"/>
            <a:ext cx="9070975" cy="500380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勢力範囲分割・・・インドを守るための西アジア</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a:t>
            </a:r>
            <a:r>
              <a:rPr lang="ja-JP" smtClean="0">
                <a:solidFill>
                  <a:srgbClr val="0070C0"/>
                </a:solidFill>
              </a:rPr>
              <a:t>英露協定</a:t>
            </a:r>
            <a:r>
              <a:rPr lang="ja-JP" smtClean="0"/>
              <a:t>（ペルシャの北部をロシアに、南部をイギリスに、勢力範囲分割）</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a:t>
            </a:r>
            <a:r>
              <a:rPr lang="en-US" altLang="ja-JP" smtClean="0"/>
              <a:t>1904</a:t>
            </a:r>
            <a:r>
              <a:rPr lang="ja-JP" smtClean="0"/>
              <a:t>　</a:t>
            </a:r>
            <a:r>
              <a:rPr lang="ja-JP" smtClean="0">
                <a:solidFill>
                  <a:srgbClr val="FF0000"/>
                </a:solidFill>
              </a:rPr>
              <a:t>チベット</a:t>
            </a:r>
            <a:r>
              <a:rPr lang="ja-JP" smtClean="0"/>
              <a:t>をイギリスの勢力範囲に。</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rgbClr val="FF0000"/>
                </a:solidFill>
              </a:rPr>
              <a:t>ベンガル分割</a:t>
            </a:r>
            <a:r>
              <a:rPr lang="ja-JP" smtClean="0"/>
              <a:t>・・・最も政治的発言を行っている</a:t>
            </a:r>
            <a:r>
              <a:rPr lang="ja-JP" smtClean="0">
                <a:solidFill>
                  <a:srgbClr val="FF0000"/>
                </a:solidFill>
              </a:rPr>
              <a:t>ベンガルのヒンドゥー教徒を少数派に</a:t>
            </a:r>
            <a:r>
              <a:rPr lang="ja-JP" smtClean="0"/>
              <a:t>落してしまう分割。</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3D813E1-F830-431C-B44A-F02E4B8FE854}" type="slidenum">
              <a:rPr lang="en-US" altLang="ja-JP" smtClean="0">
                <a:solidFill>
                  <a:srgbClr val="000000"/>
                </a:solidFill>
              </a:rPr>
              <a:pPr eaLnBrk="1"/>
              <a:t>33</a:t>
            </a:fld>
            <a:endParaRPr lang="en-US" altLang="ja-JP" smtClean="0">
              <a:solidFill>
                <a:srgbClr val="000000"/>
              </a:solidFill>
            </a:endParaRPr>
          </a:p>
        </p:txBody>
      </p:sp>
      <p:sp>
        <p:nvSpPr>
          <p:cNvPr id="3481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統治制度ーモーリ・ミント</a:t>
            </a:r>
            <a:r>
              <a:rPr lang="ja-JP" altLang="ja-JP" smtClean="0"/>
              <a:t>―</a:t>
            </a:r>
            <a:r>
              <a:rPr lang="ja-JP" smtClean="0"/>
              <a:t>改革</a:t>
            </a:r>
          </a:p>
        </p:txBody>
      </p:sp>
      <p:sp>
        <p:nvSpPr>
          <p:cNvPr id="34820"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インド人を</a:t>
            </a:r>
            <a:r>
              <a:rPr lang="ja-JP" b="1" u="sng" smtClean="0">
                <a:solidFill>
                  <a:srgbClr val="FF0000"/>
                </a:solidFill>
              </a:rPr>
              <a:t>わずかながら</a:t>
            </a:r>
            <a:r>
              <a:rPr lang="ja-JP" b="1" u="sng" smtClean="0"/>
              <a:t>統治に参加させる</a:t>
            </a:r>
            <a:r>
              <a:rPr lang="ja-JP" smtClean="0"/>
              <a:t>。本国のインド大臣の参事会にインド人メンバーを入れる。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インドでも、総督の行政参事会にインド人を入れる。サティエンドラ・シンハ、</a:t>
            </a:r>
            <a:r>
              <a:rPr lang="en-US" altLang="ja-JP" smtClean="0"/>
              <a:t>1909</a:t>
            </a:r>
            <a:r>
              <a:rPr lang="ja-JP" smtClean="0"/>
              <a:t>年</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代議制・・・しかし、選挙は、さまざまな社会集団ごと。</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solidFill>
                  <a:srgbClr val="FF0000"/>
                </a:solidFill>
              </a:rPr>
              <a:t>選挙されたメンバーだけでは、インド人は多数をとれないようになっていた。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8952985-F2DE-4F03-9537-2D4B17E0A758}" type="slidenum">
              <a:rPr lang="en-US" altLang="ja-JP" smtClean="0">
                <a:solidFill>
                  <a:srgbClr val="000000"/>
                </a:solidFill>
              </a:rPr>
              <a:pPr eaLnBrk="1"/>
              <a:t>34</a:t>
            </a:fld>
            <a:endParaRPr lang="en-US" altLang="ja-JP" smtClean="0">
              <a:solidFill>
                <a:srgbClr val="000000"/>
              </a:solidFill>
            </a:endParaRPr>
          </a:p>
        </p:txBody>
      </p:sp>
      <p:sp>
        <p:nvSpPr>
          <p:cNvPr id="3584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第</a:t>
            </a:r>
            <a:r>
              <a:rPr lang="en-US" altLang="ja-JP" smtClean="0"/>
              <a:t>1</a:t>
            </a:r>
            <a:r>
              <a:rPr lang="ja-JP" smtClean="0"/>
              <a:t>次大戦の衝撃</a:t>
            </a:r>
          </a:p>
        </p:txBody>
      </p:sp>
      <p:sp>
        <p:nvSpPr>
          <p:cNvPr id="35844" name="Rectangle 2"/>
          <p:cNvSpPr>
            <a:spLocks noGrp="1" noChangeArrowheads="1"/>
          </p:cNvSpPr>
          <p:nvPr>
            <p:ph type="body" idx="1"/>
          </p:nvPr>
        </p:nvSpPr>
        <p:spPr>
          <a:xfrm>
            <a:off x="468313" y="1408113"/>
            <a:ext cx="9070975" cy="759142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西アジアを除くと、アジアの大半は戦場にならなかった。</a:t>
            </a:r>
            <a:r>
              <a:rPr lang="ja-JP" b="1" smtClean="0">
                <a:solidFill>
                  <a:srgbClr val="00B050"/>
                </a:solidFill>
              </a:rPr>
              <a:t>戦場にならなかったアジアは、戦争を通じて、相対的には経済的地位を上げ得た</a:t>
            </a:r>
            <a:r>
              <a:rPr lang="ja-JP" b="1"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1914</a:t>
            </a:r>
            <a:r>
              <a:rPr lang="ja-JP" smtClean="0"/>
              <a:t>年</a:t>
            </a:r>
            <a:r>
              <a:rPr lang="en-US" altLang="ja-JP" smtClean="0"/>
              <a:t>8</a:t>
            </a:r>
            <a:r>
              <a:rPr lang="ja-JP" smtClean="0"/>
              <a:t>月</a:t>
            </a:r>
            <a:r>
              <a:rPr lang="en-US" altLang="ja-JP" smtClean="0"/>
              <a:t>14</a:t>
            </a:r>
            <a:r>
              <a:rPr lang="ja-JP" smtClean="0"/>
              <a:t>日、イギリスの対独宣戦布告。</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インドは</a:t>
            </a:r>
            <a:r>
              <a:rPr lang="ja-JP" b="1" smtClean="0"/>
              <a:t>自動的</a:t>
            </a:r>
            <a:r>
              <a:rPr lang="ja-JP" smtClean="0"/>
              <a:t>に参戦（総督の告知）</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インドは戦場にならなかったが、イギリスがヨーロッパ、メソポタミア（イラク）、エジプトなど、各地で大英帝国の権益を守るために、</a:t>
            </a:r>
            <a:r>
              <a:rPr lang="ja-JP" b="1" smtClean="0">
                <a:solidFill>
                  <a:srgbClr val="FF0000"/>
                </a:solidFill>
              </a:rPr>
              <a:t>多くの兵士を必要</a:t>
            </a:r>
            <a:r>
              <a:rPr lang="ja-JP" smtClean="0"/>
              <a:t>とし、インドにそれを求めた。</a:t>
            </a: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solidFill>
                  <a:srgbClr val="FF0000"/>
                </a:solidFill>
              </a:rPr>
              <a:t>藩王も、国民会議も</a:t>
            </a:r>
            <a:r>
              <a:rPr lang="ja-JP" altLang="en-US" b="1" smtClean="0">
                <a:solidFill>
                  <a:srgbClr val="FF0000"/>
                </a:solidFill>
              </a:rPr>
              <a:t>、</a:t>
            </a:r>
            <a:r>
              <a:rPr lang="ja-JP" b="1" smtClean="0">
                <a:solidFill>
                  <a:srgbClr val="FF0000"/>
                </a:solidFill>
              </a:rPr>
              <a:t>全国民的規模でイギリスを支持。</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1F90C1E-4E7D-4179-AB27-433015A4044E}" type="slidenum">
              <a:rPr lang="en-US" altLang="ja-JP" smtClean="0">
                <a:solidFill>
                  <a:srgbClr val="000000"/>
                </a:solidFill>
              </a:rPr>
              <a:pPr eaLnBrk="1"/>
              <a:t>35</a:t>
            </a:fld>
            <a:endParaRPr lang="en-US" altLang="ja-JP" smtClean="0">
              <a:solidFill>
                <a:srgbClr val="000000"/>
              </a:solidFill>
            </a:endParaRPr>
          </a:p>
        </p:txBody>
      </p:sp>
      <p:sp>
        <p:nvSpPr>
          <p:cNvPr id="3686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インド兵の出兵</a:t>
            </a:r>
          </a:p>
        </p:txBody>
      </p:sp>
      <p:sp>
        <p:nvSpPr>
          <p:cNvPr id="36868" name="Rectangle 2"/>
          <p:cNvSpPr>
            <a:spLocks noGrp="1" noChangeArrowheads="1"/>
          </p:cNvSpPr>
          <p:nvPr>
            <p:ph type="body" idx="1"/>
          </p:nvPr>
        </p:nvSpPr>
        <p:spPr>
          <a:xfrm>
            <a:off x="539750" y="1439863"/>
            <a:ext cx="9070975" cy="623887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開戦と同時に、</a:t>
            </a:r>
            <a:r>
              <a:rPr lang="ja-JP" sz="2800" smtClean="0">
                <a:solidFill>
                  <a:srgbClr val="FF0000"/>
                </a:solidFill>
              </a:rPr>
              <a:t>インド軍</a:t>
            </a:r>
            <a:r>
              <a:rPr lang="ja-JP" sz="2800" smtClean="0"/>
              <a:t>から</a:t>
            </a:r>
            <a:r>
              <a:rPr lang="en-US" altLang="ja-JP" sz="2800" smtClean="0"/>
              <a:t>2</a:t>
            </a:r>
            <a:r>
              <a:rPr lang="ja-JP" sz="2800" smtClean="0"/>
              <a:t>個歩兵旅団と、騎兵旅団が</a:t>
            </a:r>
            <a:r>
              <a:rPr lang="ja-JP" sz="2800" smtClean="0">
                <a:solidFill>
                  <a:srgbClr val="00B050"/>
                </a:solidFill>
              </a:rPr>
              <a:t>ヨーロッパ戦線</a:t>
            </a:r>
            <a:r>
              <a:rPr lang="ja-JP" sz="2800" smtClean="0"/>
              <a:t>に派遣された。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2</a:t>
            </a:r>
            <a:r>
              <a:rPr lang="ja-JP" sz="2800" smtClean="0"/>
              <a:t>ヶ月後には早くも、インド人死傷者は</a:t>
            </a:r>
            <a:r>
              <a:rPr lang="en-US" altLang="ja-JP" sz="2800" smtClean="0"/>
              <a:t>7000</a:t>
            </a:r>
            <a:r>
              <a:rPr lang="ja-JP" sz="2800" smtClean="0"/>
              <a:t>人前後（インド人戦死者は合計約</a:t>
            </a:r>
            <a:r>
              <a:rPr lang="en-US" altLang="ja-JP" sz="2800" smtClean="0"/>
              <a:t>6</a:t>
            </a:r>
            <a:r>
              <a:rPr lang="ja-JP" sz="2800" smtClean="0"/>
              <a:t>万人）。</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ところが、イギリス軍は、当初は、</a:t>
            </a:r>
            <a:r>
              <a:rPr lang="en-US" altLang="ja-JP" sz="2800" smtClean="0"/>
              <a:t>4</a:t>
            </a:r>
            <a:r>
              <a:rPr lang="ja-JP" sz="2800" smtClean="0"/>
              <a:t>個師団しか派遣しなかった・・・インド軍の役割・貢献度の重さ。</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インド軍の規模は</a:t>
            </a:r>
            <a:r>
              <a:rPr lang="en-US" altLang="ja-JP" sz="2800" smtClean="0"/>
              <a:t>1914</a:t>
            </a:r>
            <a:r>
              <a:rPr lang="ja-JP" sz="2800" smtClean="0"/>
              <a:t>から</a:t>
            </a:r>
            <a:r>
              <a:rPr lang="en-US" altLang="ja-JP" sz="2800" smtClean="0"/>
              <a:t>18</a:t>
            </a:r>
            <a:r>
              <a:rPr lang="ja-JP" sz="2800" smtClean="0"/>
              <a:t>年までに</a:t>
            </a:r>
            <a:r>
              <a:rPr lang="en-US" altLang="ja-JP" sz="2800" smtClean="0"/>
              <a:t>3</a:t>
            </a:r>
            <a:r>
              <a:rPr lang="ja-JP" sz="2800" smtClean="0"/>
              <a:t>倍化。</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第</a:t>
            </a:r>
            <a:r>
              <a:rPr lang="en-US" altLang="ja-JP" sz="2800" smtClean="0"/>
              <a:t>1</a:t>
            </a:r>
            <a:r>
              <a:rPr lang="ja-JP" sz="2800" smtClean="0"/>
              <a:t>次大戦に出兵したインド兵士の数・・・延べ人数で、ほぼ</a:t>
            </a:r>
            <a:r>
              <a:rPr lang="en-US" altLang="ja-JP" sz="2800" b="1" smtClean="0">
                <a:solidFill>
                  <a:srgbClr val="FF0000"/>
                </a:solidFill>
              </a:rPr>
              <a:t>75</a:t>
            </a:r>
            <a:r>
              <a:rPr lang="ja-JP" sz="2800" b="1" smtClean="0">
                <a:solidFill>
                  <a:srgbClr val="FF0000"/>
                </a:solidFill>
              </a:rPr>
              <a:t>万から</a:t>
            </a:r>
            <a:r>
              <a:rPr lang="en-US" altLang="ja-JP" sz="2800" b="1" smtClean="0">
                <a:solidFill>
                  <a:srgbClr val="FF0000"/>
                </a:solidFill>
              </a:rPr>
              <a:t>109</a:t>
            </a:r>
            <a:r>
              <a:rPr lang="ja-JP" sz="2800" b="1" smtClean="0">
                <a:solidFill>
                  <a:srgbClr val="FF0000"/>
                </a:solidFill>
              </a:rPr>
              <a:t>万</a:t>
            </a:r>
            <a:r>
              <a:rPr lang="en-US" altLang="ja-JP" sz="2800" b="1" smtClean="0">
                <a:solidFill>
                  <a:srgbClr val="FF0000"/>
                </a:solidFill>
              </a:rPr>
              <a:t>7000</a:t>
            </a:r>
            <a:r>
              <a:rPr lang="ja-JP" sz="2800" b="1" smtClean="0">
                <a:solidFill>
                  <a:srgbClr val="FF0000"/>
                </a:solidFill>
              </a:rPr>
              <a:t>人</a:t>
            </a:r>
            <a:r>
              <a:rPr lang="ja-JP" sz="2800" smtClean="0"/>
              <a:t>ほど。（</a:t>
            </a:r>
            <a:r>
              <a:rPr lang="ja-JP" sz="2800" b="1" smtClean="0">
                <a:solidFill>
                  <a:srgbClr val="FF0000"/>
                </a:solidFill>
              </a:rPr>
              <a:t>不可触民層にまで徴募対象を広げる</a:t>
            </a:r>
            <a:r>
              <a:rPr lang="ja-JP" sz="2800"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出兵費用も、インド側負担。</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78F2EB8-DC49-4B0E-8402-836F26D3E992}" type="slidenum">
              <a:rPr lang="en-US" altLang="ja-JP" smtClean="0">
                <a:solidFill>
                  <a:srgbClr val="000000"/>
                </a:solidFill>
              </a:rPr>
              <a:pPr eaLnBrk="1"/>
              <a:t>36</a:t>
            </a:fld>
            <a:endParaRPr lang="en-US" altLang="ja-JP" smtClean="0">
              <a:solidFill>
                <a:srgbClr val="000000"/>
              </a:solidFill>
            </a:endParaRPr>
          </a:p>
        </p:txBody>
      </p:sp>
      <p:sp>
        <p:nvSpPr>
          <p:cNvPr id="3789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インド人の忠誠心のゆらぎ（</a:t>
            </a:r>
            <a:r>
              <a:rPr lang="en-US" altLang="ja-JP" smtClean="0"/>
              <a:t>1</a:t>
            </a:r>
            <a:r>
              <a:rPr lang="ja-JP" smtClean="0"/>
              <a:t>）</a:t>
            </a:r>
          </a:p>
        </p:txBody>
      </p:sp>
      <p:sp>
        <p:nvSpPr>
          <p:cNvPr id="37892" name="Rectangle 2"/>
          <p:cNvSpPr>
            <a:spLocks noGrp="1" noChangeArrowheads="1"/>
          </p:cNvSpPr>
          <p:nvPr>
            <p:ph type="body" idx="1"/>
          </p:nvPr>
        </p:nvSpPr>
        <p:spPr>
          <a:xfrm>
            <a:off x="539750" y="1644650"/>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第一に、</a:t>
            </a:r>
            <a:r>
              <a:rPr lang="ja-JP" smtClean="0">
                <a:solidFill>
                  <a:srgbClr val="00B050"/>
                </a:solidFill>
              </a:rPr>
              <a:t>イギリス支配がインド人の眼前で脅かされた。</a:t>
            </a:r>
            <a:r>
              <a:rPr lang="en-US" altLang="ja-JP" smtClean="0"/>
              <a:t>1914</a:t>
            </a:r>
            <a:r>
              <a:rPr lang="ja-JP" smtClean="0"/>
              <a:t>年</a:t>
            </a:r>
            <a:r>
              <a:rPr lang="en-US" altLang="ja-JP" smtClean="0"/>
              <a:t>9</a:t>
            </a:r>
            <a:r>
              <a:rPr lang="ja-JP" smtClean="0"/>
              <a:t>月</a:t>
            </a:r>
            <a:r>
              <a:rPr lang="ja-JP" altLang="ja-JP" smtClean="0"/>
              <a:t>―</a:t>
            </a:r>
            <a:r>
              <a:rPr lang="en-US" altLang="ja-JP" smtClean="0"/>
              <a:t>11</a:t>
            </a:r>
            <a:r>
              <a:rPr lang="ja-JP" smtClean="0"/>
              <a:t>月、ドイツの巡洋艦エムデンがベンガル湾深くに進攻。貨物船撃沈、マドラス砲撃、石油備蓄タンク炎上。</a:t>
            </a:r>
            <a:r>
              <a:rPr lang="en-US" altLang="ja-JP" smtClean="0"/>
              <a:t>2</a:t>
            </a:r>
            <a:r>
              <a:rPr lang="ja-JP" smtClean="0"/>
              <a:t>ヶ月間にわたり、英印間交通をマヒさせた。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第二に、</a:t>
            </a:r>
            <a:r>
              <a:rPr lang="en-US" altLang="ja-JP" smtClean="0"/>
              <a:t>1914</a:t>
            </a:r>
            <a:r>
              <a:rPr lang="ja-JP" smtClean="0"/>
              <a:t>年</a:t>
            </a:r>
            <a:r>
              <a:rPr lang="en-US" altLang="ja-JP" smtClean="0"/>
              <a:t>11</a:t>
            </a:r>
            <a:r>
              <a:rPr lang="ja-JP" smtClean="0"/>
              <a:t>月、</a:t>
            </a:r>
            <a:r>
              <a:rPr lang="ja-JP" b="1" smtClean="0"/>
              <a:t>オスマン・トルコ</a:t>
            </a:r>
            <a:r>
              <a:rPr lang="ja-JP" smtClean="0"/>
              <a:t>がドイツ側に立って参戦、イギリスと戦端を開く。</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a:t>
            </a:r>
            <a:r>
              <a:rPr lang="ja-JP" altLang="en-US" smtClean="0"/>
              <a:t>　　　</a:t>
            </a:r>
            <a:r>
              <a:rPr lang="ja-JP" b="1" smtClean="0">
                <a:solidFill>
                  <a:srgbClr val="0070C0"/>
                </a:solidFill>
              </a:rPr>
              <a:t>ムスリム</a:t>
            </a:r>
            <a:r>
              <a:rPr lang="ja-JP" b="1" smtClean="0">
                <a:solidFill>
                  <a:schemeClr val="tx1"/>
                </a:solidFill>
              </a:rPr>
              <a:t>はインド兵のなかで最大多数。</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a:t>
            </a:r>
            <a:r>
              <a:rPr lang="ja-JP" altLang="en-US" smtClean="0"/>
              <a:t>　　　</a:t>
            </a:r>
            <a:r>
              <a:rPr lang="ja-JP" smtClean="0"/>
              <a:t>トルコのカリフは</a:t>
            </a:r>
            <a:r>
              <a:rPr lang="ja-JP" smtClean="0">
                <a:solidFill>
                  <a:srgbClr val="0070C0"/>
                </a:solidFill>
              </a:rPr>
              <a:t>イスラーム教</a:t>
            </a:r>
            <a:r>
              <a:rPr lang="ja-JP" smtClean="0"/>
              <a:t>の教主。</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5CB8EDE-B689-4B7C-8387-DE6FE02FF420}" type="slidenum">
              <a:rPr lang="en-US" altLang="ja-JP" smtClean="0">
                <a:solidFill>
                  <a:srgbClr val="000000"/>
                </a:solidFill>
              </a:rPr>
              <a:pPr eaLnBrk="1"/>
              <a:t>37</a:t>
            </a:fld>
            <a:endParaRPr lang="en-US" altLang="ja-JP" smtClean="0">
              <a:solidFill>
                <a:srgbClr val="000000"/>
              </a:solidFill>
            </a:endParaRPr>
          </a:p>
        </p:txBody>
      </p:sp>
      <p:sp>
        <p:nvSpPr>
          <p:cNvPr id="3891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インド人の忠誠心のゆらぎ（</a:t>
            </a:r>
            <a:r>
              <a:rPr lang="en-US" altLang="ja-JP" smtClean="0"/>
              <a:t>2</a:t>
            </a:r>
            <a:r>
              <a:rPr lang="ja-JP" smtClean="0"/>
              <a:t>）</a:t>
            </a:r>
          </a:p>
        </p:txBody>
      </p:sp>
      <p:sp>
        <p:nvSpPr>
          <p:cNvPr id="38916" name="Rectangle 2"/>
          <p:cNvSpPr>
            <a:spLocks noGrp="1" noChangeArrowheads="1"/>
          </p:cNvSpPr>
          <p:nvPr>
            <p:ph type="body" idx="1"/>
          </p:nvPr>
        </p:nvSpPr>
        <p:spPr>
          <a:xfrm>
            <a:off x="503238" y="1768475"/>
            <a:ext cx="9070975" cy="5457825"/>
          </a:xfrm>
        </p:spPr>
        <p:txBody>
          <a:bodyPr/>
          <a:lstStyle/>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altLang="en-US" smtClean="0"/>
              <a:t>ドイツ川での</a:t>
            </a:r>
            <a:r>
              <a:rPr lang="ja-JP" smtClean="0"/>
              <a:t>トルコ参戦で、</a:t>
            </a:r>
            <a:endParaRPr lang="en-US" altLang="ja-JP" smtClean="0"/>
          </a:p>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altLang="en-US" smtClean="0"/>
              <a:t>　</a:t>
            </a:r>
            <a:r>
              <a:rPr lang="ja-JP" smtClean="0"/>
              <a:t>英印軍はメソポタミア（イラク）に進攻。バグダート近くまで。また、</a:t>
            </a:r>
            <a:r>
              <a:rPr lang="en-US" altLang="ja-JP" smtClean="0"/>
              <a:t>2</a:t>
            </a:r>
            <a:r>
              <a:rPr lang="ja-JP" smtClean="0"/>
              <a:t>万</a:t>
            </a:r>
            <a:r>
              <a:rPr lang="en-US" altLang="ja-JP" smtClean="0"/>
              <a:t>9</a:t>
            </a:r>
            <a:r>
              <a:rPr lang="ja-JP" smtClean="0"/>
              <a:t>千のインド軍がエジプトに派兵。スエズ運河防衛。</a:t>
            </a:r>
          </a:p>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altLang="en-US" smtClean="0"/>
              <a:t>　</a:t>
            </a:r>
            <a:r>
              <a:rPr lang="ja-JP" smtClean="0"/>
              <a:t>　</a:t>
            </a:r>
            <a:r>
              <a:rPr lang="en-US" altLang="ja-JP" smtClean="0"/>
              <a:t>1916</a:t>
            </a:r>
            <a:r>
              <a:rPr lang="ja-JP" smtClean="0"/>
              <a:t>年初め、英仏は、サイクス・ピコ条約で、</a:t>
            </a:r>
            <a:r>
              <a:rPr lang="ja-JP" smtClean="0">
                <a:solidFill>
                  <a:srgbClr val="0070C0"/>
                </a:solidFill>
              </a:rPr>
              <a:t>オスマン帝国の分割</a:t>
            </a:r>
            <a:r>
              <a:rPr lang="ja-JP" smtClean="0"/>
              <a:t>を決めた。</a:t>
            </a:r>
          </a:p>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n-GB" altLang="ja-JP" smtClean="0"/>
          </a:p>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mtClean="0"/>
              <a:t>　　</a:t>
            </a:r>
            <a:r>
              <a:rPr lang="ja-JP" b="1" smtClean="0">
                <a:solidFill>
                  <a:srgbClr val="0070C0"/>
                </a:solidFill>
              </a:rPr>
              <a:t>オスマン帝国を崩壊させる</a:t>
            </a:r>
            <a:r>
              <a:rPr lang="ja-JP" b="1" smtClean="0">
                <a:solidFill>
                  <a:srgbClr val="FF0000"/>
                </a:solidFill>
              </a:rPr>
              <a:t>イギリスに対するインド・ムスリムの抗議</a:t>
            </a:r>
            <a:r>
              <a:rPr lang="ja-JP" smtClean="0"/>
              <a:t>・・・ヒラーファト運動</a:t>
            </a:r>
          </a:p>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D988F8C-02F2-466C-B5E3-C9FF778F9925}" type="slidenum">
              <a:rPr lang="en-US" altLang="ja-JP" smtClean="0">
                <a:solidFill>
                  <a:srgbClr val="000000"/>
                </a:solidFill>
              </a:rPr>
              <a:pPr eaLnBrk="1"/>
              <a:t>38</a:t>
            </a:fld>
            <a:endParaRPr lang="en-US" altLang="ja-JP" smtClean="0">
              <a:solidFill>
                <a:srgbClr val="000000"/>
              </a:solidFill>
            </a:endParaRPr>
          </a:p>
        </p:txBody>
      </p:sp>
      <p:sp>
        <p:nvSpPr>
          <p:cNvPr id="3993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インド人の忠誠心のゆらぎ（</a:t>
            </a:r>
            <a:r>
              <a:rPr lang="en-US" altLang="ja-JP" smtClean="0"/>
              <a:t>3</a:t>
            </a:r>
            <a:r>
              <a:rPr lang="ja-JP" smtClean="0"/>
              <a:t>）</a:t>
            </a:r>
          </a:p>
        </p:txBody>
      </p:sp>
      <p:sp>
        <p:nvSpPr>
          <p:cNvPr id="39940" name="Rectangle 2"/>
          <p:cNvSpPr>
            <a:spLocks noGrp="1" noChangeArrowheads="1"/>
          </p:cNvSpPr>
          <p:nvPr>
            <p:ph type="body" idx="1"/>
          </p:nvPr>
        </p:nvSpPr>
        <p:spPr>
          <a:xfrm>
            <a:off x="503238" y="1768475"/>
            <a:ext cx="9070975" cy="591026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第三に、移民との関係で</a:t>
            </a:r>
            <a:r>
              <a:rPr lang="ja-JP" b="1" smtClean="0">
                <a:solidFill>
                  <a:srgbClr val="FF0000"/>
                </a:solidFill>
              </a:rPr>
              <a:t>兵士供給地パンジャーブ</a:t>
            </a:r>
            <a:r>
              <a:rPr lang="ja-JP" smtClean="0"/>
              <a:t>が揺れだした。</a:t>
            </a:r>
            <a:r>
              <a:rPr lang="ja-JP" altLang="en-US" smtClean="0"/>
              <a:t>問題は、</a:t>
            </a:r>
            <a:r>
              <a:rPr lang="ja-JP" smtClean="0"/>
              <a:t>カナダの移民差別</a:t>
            </a:r>
            <a:r>
              <a:rPr lang="ja-JP" altLang="en-US" smtClean="0"/>
              <a:t>、あるいは、</a:t>
            </a:r>
            <a:r>
              <a:rPr lang="ja-JP" smtClean="0"/>
              <a:t>不可触民の兵への採用。</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第四、</a:t>
            </a:r>
            <a:r>
              <a:rPr lang="ja-JP" smtClean="0">
                <a:solidFill>
                  <a:srgbClr val="0070C0"/>
                </a:solidFill>
              </a:rPr>
              <a:t>英印軍の階層秩序</a:t>
            </a:r>
            <a:r>
              <a:rPr lang="ja-JP" smtClean="0"/>
              <a:t>と</a:t>
            </a:r>
            <a:r>
              <a:rPr lang="ja-JP" smtClean="0">
                <a:solidFill>
                  <a:srgbClr val="00B050"/>
                </a:solidFill>
              </a:rPr>
              <a:t>社会の階層秩序</a:t>
            </a:r>
            <a:r>
              <a:rPr lang="ja-JP" smtClean="0"/>
              <a:t>。</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司令官はイギリス人、下士官と兵はインドの中層農民、雑役・清掃は不可触民。</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1917</a:t>
            </a:r>
            <a:r>
              <a:rPr lang="ja-JP" smtClean="0"/>
              <a:t>年、士官のインド人化が約束されたが、実効性はすくなかった。事実上、第二次大戦までこれは果たされなかった。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A1AEE44-2A70-4822-B961-9F02C016E26D}" type="slidenum">
              <a:rPr lang="en-US" altLang="ja-JP" smtClean="0">
                <a:solidFill>
                  <a:srgbClr val="000000"/>
                </a:solidFill>
              </a:rPr>
              <a:pPr eaLnBrk="1"/>
              <a:t>39</a:t>
            </a:fld>
            <a:endParaRPr lang="en-US" altLang="ja-JP" smtClean="0">
              <a:solidFill>
                <a:srgbClr val="000000"/>
              </a:solidFill>
            </a:endParaRPr>
          </a:p>
        </p:txBody>
      </p:sp>
      <p:sp>
        <p:nvSpPr>
          <p:cNvPr id="4096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第一次大戦の影響－復員兵士の問題</a:t>
            </a:r>
          </a:p>
        </p:txBody>
      </p:sp>
      <p:sp>
        <p:nvSpPr>
          <p:cNvPr id="40964"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1918</a:t>
            </a:r>
            <a:r>
              <a:rPr lang="ja-JP" smtClean="0"/>
              <a:t>年約</a:t>
            </a:r>
            <a:r>
              <a:rPr lang="en-US" altLang="ja-JP" smtClean="0"/>
              <a:t>50</a:t>
            </a:r>
            <a:r>
              <a:rPr lang="ja-JP" smtClean="0"/>
              <a:t>万人いた兵士は、</a:t>
            </a:r>
            <a:r>
              <a:rPr lang="en-US" altLang="ja-JP" smtClean="0"/>
              <a:t>23</a:t>
            </a:r>
            <a:r>
              <a:rPr lang="ja-JP" smtClean="0"/>
              <a:t>年には</a:t>
            </a:r>
            <a:r>
              <a:rPr lang="en-US" altLang="ja-JP" smtClean="0"/>
              <a:t>12</a:t>
            </a:r>
            <a:r>
              <a:rPr lang="ja-JP" smtClean="0"/>
              <a:t>万人に。</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solidFill>
                  <a:srgbClr val="00B050"/>
                </a:solidFill>
              </a:rPr>
              <a:t>パンジャーブ</a:t>
            </a:r>
            <a:r>
              <a:rPr lang="ja-JP" b="1" smtClean="0">
                <a:solidFill>
                  <a:srgbClr val="FF0000"/>
                </a:solidFill>
              </a:rPr>
              <a:t>には復員してきた</a:t>
            </a:r>
            <a:r>
              <a:rPr lang="ja-JP" b="1" smtClean="0">
                <a:solidFill>
                  <a:srgbClr val="00B050"/>
                </a:solidFill>
              </a:rPr>
              <a:t>シク教徒</a:t>
            </a:r>
            <a:r>
              <a:rPr lang="ja-JP" b="1" smtClean="0">
                <a:solidFill>
                  <a:srgbClr val="FF0000"/>
                </a:solidFill>
              </a:rPr>
              <a:t>が、海外から新しい考えを持ち込んできた。</a:t>
            </a:r>
            <a:r>
              <a:rPr lang="ja-JP" smtClean="0"/>
              <a:t>「フランス軍ではもっと植民地の人々の昇進も早い・・・」と。</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復員</a:t>
            </a:r>
            <a:r>
              <a:rPr lang="ja-JP" smtClean="0">
                <a:solidFill>
                  <a:srgbClr val="00B050"/>
                </a:solidFill>
              </a:rPr>
              <a:t>シク教徒</a:t>
            </a:r>
            <a:r>
              <a:rPr lang="ja-JP" smtClean="0"/>
              <a:t>は、多くが、</a:t>
            </a:r>
            <a:r>
              <a:rPr lang="ja-JP" smtClean="0">
                <a:solidFill>
                  <a:srgbClr val="00B050"/>
                </a:solidFill>
              </a:rPr>
              <a:t>反英的</a:t>
            </a:r>
            <a:r>
              <a:rPr lang="ja-JP" smtClean="0"/>
              <a:t>な不滅（アカーリー）運動に加わっていた。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44C3F51-1099-49AE-91FF-B658E6C26AC2}" type="slidenum">
              <a:rPr lang="en-US" altLang="ja-JP" smtClean="0">
                <a:solidFill>
                  <a:srgbClr val="000000"/>
                </a:solidFill>
              </a:rPr>
              <a:pPr eaLnBrk="1"/>
              <a:t>4</a:t>
            </a:fld>
            <a:endParaRPr lang="en-US" altLang="ja-JP" smtClean="0">
              <a:solidFill>
                <a:srgbClr val="000000"/>
              </a:solidFill>
            </a:endParaRPr>
          </a:p>
        </p:txBody>
      </p:sp>
      <p:sp>
        <p:nvSpPr>
          <p:cNvPr id="512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1861</a:t>
            </a:r>
            <a:r>
              <a:rPr lang="ja-JP" smtClean="0"/>
              <a:t>年　インド参事会法</a:t>
            </a:r>
          </a:p>
        </p:txBody>
      </p:sp>
      <p:sp>
        <p:nvSpPr>
          <p:cNvPr id="5124"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インド総督の立法参事会、すなわち立法府にインド人代表の参加を認めた（</a:t>
            </a:r>
            <a:r>
              <a:rPr lang="ja-JP" b="1" smtClean="0"/>
              <a:t>代議制</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しかし、</a:t>
            </a:r>
            <a:r>
              <a:rPr lang="ja-JP" smtClean="0">
                <a:solidFill>
                  <a:srgbClr val="FF0000"/>
                </a:solidFill>
              </a:rPr>
              <a:t>諮問機関</a:t>
            </a:r>
            <a:r>
              <a:rPr lang="ja-JP" smtClean="0"/>
              <a:t>でしかなかった。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1892</a:t>
            </a:r>
            <a:r>
              <a:rPr lang="ja-JP" smtClean="0"/>
              <a:t>年改正で、予算審議権、質問権は認められたが、議決権はない。</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8D4F946-0E11-4DDD-A174-0719BCFFA29E}" type="slidenum">
              <a:rPr lang="en-US" altLang="ja-JP" smtClean="0">
                <a:solidFill>
                  <a:srgbClr val="000000"/>
                </a:solidFill>
              </a:rPr>
              <a:pPr eaLnBrk="1"/>
              <a:t>40</a:t>
            </a:fld>
            <a:endParaRPr lang="en-US" altLang="ja-JP" smtClean="0">
              <a:solidFill>
                <a:srgbClr val="000000"/>
              </a:solidFill>
            </a:endParaRPr>
          </a:p>
        </p:txBody>
      </p:sp>
      <p:sp>
        <p:nvSpPr>
          <p:cNvPr id="4198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自治政府の約束－１</a:t>
            </a:r>
            <a:r>
              <a:rPr lang="en-US" altLang="ja-JP" smtClean="0"/>
              <a:t>915-16</a:t>
            </a:r>
          </a:p>
        </p:txBody>
      </p:sp>
      <p:sp>
        <p:nvSpPr>
          <p:cNvPr id="41988"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a:t>
            </a:r>
            <a:r>
              <a:rPr lang="en-US" altLang="ja-JP" smtClean="0"/>
              <a:t>1</a:t>
            </a:r>
            <a:r>
              <a:rPr lang="ja-JP" smtClean="0"/>
              <a:t>次大戦中のインドの軍事的・経済的</a:t>
            </a:r>
            <a:r>
              <a:rPr lang="ja-JP" b="1" smtClean="0">
                <a:solidFill>
                  <a:srgbClr val="FF0000"/>
                </a:solidFill>
              </a:rPr>
              <a:t>貢献に対する見返りの要求</a:t>
            </a:r>
            <a:r>
              <a:rPr lang="ja-JP" smtClean="0"/>
              <a:t>の高まり。</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1915</a:t>
            </a:r>
            <a:r>
              <a:rPr lang="ja-JP" smtClean="0"/>
              <a:t>年のハーディング総督のインド大臣あてメモ・・・自治の付与とはとても言えない内容。</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1916</a:t>
            </a:r>
            <a:r>
              <a:rPr lang="ja-JP" smtClean="0"/>
              <a:t>年のインド政庁の急送文書・・インドへの</a:t>
            </a:r>
            <a:r>
              <a:rPr lang="ja-JP" smtClean="0">
                <a:solidFill>
                  <a:srgbClr val="00B050"/>
                </a:solidFill>
              </a:rPr>
              <a:t>譲歩</a:t>
            </a:r>
            <a:r>
              <a:rPr lang="ja-JP" smtClean="0"/>
              <a:t>は以下の</a:t>
            </a:r>
            <a:r>
              <a:rPr lang="en-US" altLang="ja-JP" smtClean="0"/>
              <a:t>3</a:t>
            </a:r>
            <a:r>
              <a:rPr lang="ja-JP" smtClean="0"/>
              <a:t>原則。（</a:t>
            </a:r>
            <a:r>
              <a:rPr lang="en-US" altLang="ja-JP" smtClean="0"/>
              <a:t>1</a:t>
            </a:r>
            <a:r>
              <a:rPr lang="ja-JP" smtClean="0"/>
              <a:t>）官吏でないインド人を州政府に参入させる。（</a:t>
            </a:r>
            <a:r>
              <a:rPr lang="en-US" altLang="ja-JP" smtClean="0"/>
              <a:t>2</a:t>
            </a:r>
            <a:r>
              <a:rPr lang="ja-JP" smtClean="0"/>
              <a:t>）高級官僚により多くのインド人を採用する。（</a:t>
            </a:r>
            <a:r>
              <a:rPr lang="en-US" altLang="ja-JP" smtClean="0"/>
              <a:t>3</a:t>
            </a:r>
            <a:r>
              <a:rPr lang="ja-JP" smtClean="0"/>
              <a:t>）州議会により多くの（任命議員で内）被選挙議員を入れる。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1ADA48E-4F0B-4DE9-A1F3-C5514CE7F9B0}" type="slidenum">
              <a:rPr lang="en-US" altLang="ja-JP" smtClean="0">
                <a:solidFill>
                  <a:srgbClr val="000000"/>
                </a:solidFill>
              </a:rPr>
              <a:pPr eaLnBrk="1"/>
              <a:t>41</a:t>
            </a:fld>
            <a:endParaRPr lang="en-US" altLang="ja-JP" smtClean="0">
              <a:solidFill>
                <a:srgbClr val="000000"/>
              </a:solidFill>
            </a:endParaRPr>
          </a:p>
        </p:txBody>
      </p:sp>
      <p:sp>
        <p:nvSpPr>
          <p:cNvPr id="43011" name="Rectangle 1"/>
          <p:cNvSpPr>
            <a:spLocks noGrp="1" noChangeArrowheads="1"/>
          </p:cNvSpPr>
          <p:nvPr>
            <p:ph type="title"/>
          </p:nvPr>
        </p:nvSpPr>
        <p:spPr>
          <a:xfrm>
            <a:off x="539750" y="360363"/>
            <a:ext cx="9070975" cy="1262062"/>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自治政府の約束－モン・ファド改革</a:t>
            </a:r>
          </a:p>
        </p:txBody>
      </p:sp>
      <p:sp>
        <p:nvSpPr>
          <p:cNvPr id="43012" name="Rectangle 2"/>
          <p:cNvSpPr>
            <a:spLocks noGrp="1" noChangeArrowheads="1"/>
          </p:cNvSpPr>
          <p:nvPr>
            <p:ph type="body" idx="1"/>
          </p:nvPr>
        </p:nvSpPr>
        <p:spPr>
          <a:xfrm>
            <a:off x="468313" y="1800225"/>
            <a:ext cx="9070975" cy="582612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国際情勢・・・</a:t>
            </a:r>
            <a:r>
              <a:rPr lang="ja-JP" altLang="en-US" sz="2800" smtClean="0"/>
              <a:t>アメリカの</a:t>
            </a:r>
            <a:r>
              <a:rPr lang="ja-JP" sz="2800" smtClean="0"/>
              <a:t>ウィルソン大統領の</a:t>
            </a:r>
            <a:r>
              <a:rPr lang="ja-JP" sz="2800" smtClean="0">
                <a:solidFill>
                  <a:srgbClr val="00B050"/>
                </a:solidFill>
              </a:rPr>
              <a:t>民族自決</a:t>
            </a:r>
            <a:r>
              <a:rPr lang="ja-JP" sz="2800" smtClean="0"/>
              <a:t>・国際連盟設立の呼びかけ</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1917</a:t>
            </a:r>
            <a:r>
              <a:rPr lang="ja-JP" sz="2800" smtClean="0"/>
              <a:t>年</a:t>
            </a:r>
            <a:r>
              <a:rPr lang="en-US" altLang="ja-JP" sz="2800" smtClean="0"/>
              <a:t>8</a:t>
            </a:r>
            <a:r>
              <a:rPr lang="ja-JP" sz="2800" smtClean="0"/>
              <a:t>月「自由主義的な」インド大臣</a:t>
            </a:r>
            <a:r>
              <a:rPr lang="ja-JP" sz="2800" b="1" u="sng" smtClean="0">
                <a:solidFill>
                  <a:srgbClr val="FF0000"/>
                </a:solidFill>
              </a:rPr>
              <a:t>モン</a:t>
            </a:r>
            <a:r>
              <a:rPr lang="ja-JP" sz="2800" smtClean="0"/>
              <a:t>タギュの宣言・・・「大英帝国の不可欠な一部としてインドにおける責任政治を漸次実現することを視野に入れながら、行政のあらゆる部分に</a:t>
            </a:r>
            <a:r>
              <a:rPr lang="ja-JP" sz="2800" smtClean="0">
                <a:solidFill>
                  <a:srgbClr val="00B050"/>
                </a:solidFill>
              </a:rPr>
              <a:t>インド人を次第に参加させる</a:t>
            </a:r>
            <a:r>
              <a:rPr lang="ja-JP" sz="2800" smtClean="0"/>
              <a:t>こと、また自己を統治できる諸制度を漸次発展させることが、イギリス政府とインド政庁の政策である」・・・「インドに自治政府を約束」と受け取られる。　　総督チェムズ</a:t>
            </a:r>
            <a:r>
              <a:rPr lang="ja-JP" sz="2800" b="1" u="sng" smtClean="0">
                <a:solidFill>
                  <a:srgbClr val="FF0000"/>
                </a:solidFill>
              </a:rPr>
              <a:t>ファド</a:t>
            </a:r>
            <a:r>
              <a:rPr lang="ja-JP" sz="2800"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モンタギュ・チェムズファド改革・・・インド統治法の基礎</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EC2B96D-6005-46CF-8AAB-4CF9291E55B9}" type="slidenum">
              <a:rPr lang="en-US" altLang="ja-JP" smtClean="0">
                <a:solidFill>
                  <a:srgbClr val="000000"/>
                </a:solidFill>
              </a:rPr>
              <a:pPr eaLnBrk="1"/>
              <a:t>42</a:t>
            </a:fld>
            <a:endParaRPr lang="en-US" altLang="ja-JP" smtClean="0">
              <a:solidFill>
                <a:srgbClr val="000000"/>
              </a:solidFill>
            </a:endParaRPr>
          </a:p>
        </p:txBody>
      </p:sp>
      <p:sp>
        <p:nvSpPr>
          <p:cNvPr id="4403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1919</a:t>
            </a:r>
            <a:r>
              <a:rPr lang="ja-JP" smtClean="0"/>
              <a:t>年</a:t>
            </a:r>
            <a:r>
              <a:rPr lang="en-US" altLang="ja-JP" smtClean="0"/>
              <a:t>2</a:t>
            </a:r>
            <a:r>
              <a:rPr lang="ja-JP" smtClean="0"/>
              <a:t>月インド統治法</a:t>
            </a:r>
          </a:p>
        </p:txBody>
      </p:sp>
      <p:sp>
        <p:nvSpPr>
          <p:cNvPr id="44036" name="Rectangle 2"/>
          <p:cNvSpPr>
            <a:spLocks noGrp="1" noChangeArrowheads="1"/>
          </p:cNvSpPr>
          <p:nvPr>
            <p:ph type="body" idx="1"/>
          </p:nvPr>
        </p:nvSpPr>
        <p:spPr>
          <a:xfrm>
            <a:off x="468313" y="1289050"/>
            <a:ext cx="9070975" cy="591026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モン・ファド改革、両頭政治。</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a:t>
            </a:r>
            <a:r>
              <a:rPr lang="en-US" altLang="ja-JP" smtClean="0"/>
              <a:t>1</a:t>
            </a:r>
            <a:r>
              <a:rPr lang="ja-JP" smtClean="0"/>
              <a:t>）</a:t>
            </a:r>
            <a:r>
              <a:rPr lang="ja-JP" b="1" smtClean="0">
                <a:solidFill>
                  <a:srgbClr val="FF0000"/>
                </a:solidFill>
              </a:rPr>
              <a:t>中央</a:t>
            </a:r>
            <a:r>
              <a:rPr lang="ja-JP" smtClean="0"/>
              <a:t>政府は</a:t>
            </a:r>
            <a:r>
              <a:rPr lang="ja-JP" smtClean="0">
                <a:solidFill>
                  <a:srgbClr val="FF0000"/>
                </a:solidFill>
              </a:rPr>
              <a:t>イギリスが握ったまま</a:t>
            </a:r>
            <a:r>
              <a:rPr lang="ja-JP" smtClean="0"/>
              <a:t>とする。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a:t>
            </a:r>
            <a:r>
              <a:rPr lang="en-US" altLang="ja-JP" smtClean="0"/>
              <a:t>2</a:t>
            </a:r>
            <a:r>
              <a:rPr lang="ja-JP" smtClean="0"/>
              <a:t>）</a:t>
            </a:r>
            <a:r>
              <a:rPr lang="ja-JP" b="1" smtClean="0"/>
              <a:t>地方</a:t>
            </a:r>
            <a:r>
              <a:rPr lang="ja-JP" smtClean="0"/>
              <a:t>行政の</a:t>
            </a:r>
            <a:r>
              <a:rPr lang="ja-JP" smtClean="0">
                <a:solidFill>
                  <a:srgbClr val="FF0000"/>
                </a:solidFill>
              </a:rPr>
              <a:t>一部</a:t>
            </a:r>
            <a:r>
              <a:rPr lang="ja-JP" smtClean="0"/>
              <a:t>をインド人に渡す。</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具体的には、教育、農業、地方自治の管理（</a:t>
            </a:r>
            <a:r>
              <a:rPr lang="en-US" altLang="ja-JP" sz="2800" smtClean="0"/>
              <a:t>patronage)</a:t>
            </a:r>
            <a:r>
              <a:rPr lang="ja-JP" sz="2800" smtClean="0"/>
              <a:t>は、選挙で選ばれた立法議会に責任を持つインド人に委ねられた。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地方分権の実質的な開始。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（この行政組織は独立後も継続。独立インドの行政組織は、村（パンチャーヤト）をのぞき、ほぼ全部がイギリス統治時代にイギリスの地方自治組織をモデルにつくられたもの。）</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A370C55-665B-47F5-BF34-E6C68180EF18}" type="slidenum">
              <a:rPr lang="en-US" altLang="ja-JP" smtClean="0">
                <a:solidFill>
                  <a:srgbClr val="000000"/>
                </a:solidFill>
              </a:rPr>
              <a:pPr eaLnBrk="1"/>
              <a:t>43</a:t>
            </a:fld>
            <a:endParaRPr lang="en-US" altLang="ja-JP" smtClean="0">
              <a:solidFill>
                <a:srgbClr val="000000"/>
              </a:solidFill>
            </a:endParaRPr>
          </a:p>
        </p:txBody>
      </p:sp>
      <p:sp>
        <p:nvSpPr>
          <p:cNvPr id="45059" name="Rectangle 1"/>
          <p:cNvSpPr>
            <a:spLocks noGrp="1" noChangeArrowheads="1"/>
          </p:cNvSpPr>
          <p:nvPr>
            <p:ph type="title"/>
          </p:nvPr>
        </p:nvSpPr>
        <p:spPr>
          <a:xfrm>
            <a:off x="503238" y="301625"/>
            <a:ext cx="9070975" cy="958850"/>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インド統治法におけるイギリスの意図</a:t>
            </a:r>
          </a:p>
        </p:txBody>
      </p:sp>
      <p:sp>
        <p:nvSpPr>
          <p:cNvPr id="45060" name="Rectangle 2"/>
          <p:cNvSpPr>
            <a:spLocks noGrp="1" noChangeArrowheads="1"/>
          </p:cNvSpPr>
          <p:nvPr>
            <p:ph type="body" idx="1"/>
          </p:nvPr>
        </p:nvSpPr>
        <p:spPr>
          <a:xfrm>
            <a:off x="468313" y="1619250"/>
            <a:ext cx="9070975" cy="5856288"/>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600" smtClean="0"/>
              <a:t>中央に結集している</a:t>
            </a:r>
            <a:r>
              <a:rPr lang="ja-JP" sz="2600" smtClean="0">
                <a:solidFill>
                  <a:srgbClr val="00B050"/>
                </a:solidFill>
              </a:rPr>
              <a:t>反英的な国民会議</a:t>
            </a:r>
            <a:r>
              <a:rPr lang="ja-JP" sz="2600" smtClean="0"/>
              <a:t>の運動を置き去りにして、</a:t>
            </a:r>
            <a:r>
              <a:rPr lang="ja-JP" sz="2600" b="1" smtClean="0">
                <a:solidFill>
                  <a:srgbClr val="FF0000"/>
                </a:solidFill>
              </a:rPr>
              <a:t>地方の保守層に</a:t>
            </a:r>
            <a:r>
              <a:rPr lang="ja-JP" sz="2600" b="1" smtClean="0">
                <a:solidFill>
                  <a:schemeClr val="tx2"/>
                </a:solidFill>
              </a:rPr>
              <a:t>権力の一部を譲渡</a:t>
            </a:r>
            <a:r>
              <a:rPr lang="ja-JP" sz="2600" smtClean="0">
                <a:solidFill>
                  <a:schemeClr val="tx2"/>
                </a:solidFill>
              </a:rPr>
              <a:t>し</a:t>
            </a:r>
            <a:r>
              <a:rPr lang="ja-JP" sz="2600" smtClean="0"/>
              <a:t>、</a:t>
            </a:r>
            <a:r>
              <a:rPr lang="ja-JP" sz="2600" b="1" smtClean="0">
                <a:solidFill>
                  <a:srgbClr val="FF0000"/>
                </a:solidFill>
              </a:rPr>
              <a:t>親英勢力を州段階でつくる</a:t>
            </a:r>
            <a:r>
              <a:rPr lang="ja-JP" sz="2600" smtClean="0"/>
              <a:t>試み。</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600" smtClean="0"/>
              <a:t>インド人の政治参加を拡大させるといっても、</a:t>
            </a:r>
            <a:r>
              <a:rPr lang="ja-JP" sz="2600" b="1" smtClean="0">
                <a:solidFill>
                  <a:srgbClr val="FF0000"/>
                </a:solidFill>
              </a:rPr>
              <a:t>地主、ムスリム、不可触民らにそれぞれ個別のカテゴリー</a:t>
            </a:r>
            <a:r>
              <a:rPr lang="ja-JP" sz="2600" smtClean="0"/>
              <a:t>を与えて政治参加させ、いかなるコミュニティも決して州内閣で支配的な立場にならないよう、バランスをとってあった。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600" smtClean="0"/>
              <a:t>また、</a:t>
            </a:r>
            <a:r>
              <a:rPr lang="ja-JP" sz="2600" smtClean="0">
                <a:solidFill>
                  <a:srgbClr val="0070C0"/>
                </a:solidFill>
              </a:rPr>
              <a:t>中央議会</a:t>
            </a:r>
            <a:r>
              <a:rPr lang="ja-JP" sz="2600" smtClean="0"/>
              <a:t>は、州議会が選ぶ間接選挙メンバーからなるのであるから、中央政治における</a:t>
            </a:r>
            <a:r>
              <a:rPr lang="ja-JP" altLang="en-US" sz="2600" smtClean="0"/>
              <a:t>国民</a:t>
            </a:r>
            <a:r>
              <a:rPr lang="ja-JP" sz="2600" smtClean="0"/>
              <a:t>会議派の発言力は自動的に弱まり、地方における</a:t>
            </a:r>
            <a:r>
              <a:rPr lang="ja-JP" sz="2600" b="1" smtClean="0">
                <a:solidFill>
                  <a:srgbClr val="FF0000"/>
                </a:solidFill>
              </a:rPr>
              <a:t>親英インド人層</a:t>
            </a:r>
            <a:r>
              <a:rPr lang="ja-JP" sz="2600" smtClean="0"/>
              <a:t>が活躍できる仕組み。</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600" b="1" smtClean="0">
                <a:solidFill>
                  <a:srgbClr val="FF0000"/>
                </a:solidFill>
              </a:rPr>
              <a:t>ローラット法</a:t>
            </a:r>
            <a:r>
              <a:rPr lang="ja-JP" sz="2600" smtClean="0"/>
              <a:t>を急いで制定（裁判なし拘禁の弾圧法）</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9D9A21C-7C74-41F0-A48B-345660C8C4B7}" type="slidenum">
              <a:rPr lang="en-US" altLang="ja-JP" smtClean="0">
                <a:solidFill>
                  <a:srgbClr val="000000"/>
                </a:solidFill>
              </a:rPr>
              <a:pPr eaLnBrk="1"/>
              <a:t>44</a:t>
            </a:fld>
            <a:endParaRPr lang="en-US" altLang="ja-JP" smtClean="0">
              <a:solidFill>
                <a:srgbClr val="000000"/>
              </a:solidFill>
            </a:endParaRPr>
          </a:p>
        </p:txBody>
      </p:sp>
      <p:sp>
        <p:nvSpPr>
          <p:cNvPr id="4608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民族運動の波</a:t>
            </a:r>
          </a:p>
        </p:txBody>
      </p:sp>
      <p:sp>
        <p:nvSpPr>
          <p:cNvPr id="47108" name="Rectangle 2"/>
          <p:cNvSpPr>
            <a:spLocks noGrp="1" noChangeArrowheads="1"/>
          </p:cNvSpPr>
          <p:nvPr>
            <p:ph type="body" idx="1"/>
          </p:nvPr>
        </p:nvSpPr>
        <p:spPr>
          <a:xfrm>
            <a:off x="468313" y="1620838"/>
            <a:ext cx="9070975" cy="611822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en-US" altLang="ja-JP" b="1" dirty="0" smtClean="0">
                <a:solidFill>
                  <a:srgbClr val="FF0000"/>
                </a:solidFill>
              </a:rPr>
              <a:t>1905―08</a:t>
            </a:r>
            <a:r>
              <a:rPr lang="ja-JP" b="1" dirty="0" smtClean="0">
                <a:solidFill>
                  <a:srgbClr val="FF0000"/>
                </a:solidFill>
              </a:rPr>
              <a:t>　スワデーシ運動・・・ベンガル分割反対</a:t>
            </a:r>
            <a:r>
              <a:rPr lang="ja-JP" b="1" dirty="0" smtClean="0">
                <a:solidFill>
                  <a:schemeClr val="tx1"/>
                </a:solidFill>
              </a:rPr>
              <a:t>を契機に起こった</a:t>
            </a:r>
            <a:r>
              <a:rPr lang="ja-JP" b="1" dirty="0" smtClean="0">
                <a:solidFill>
                  <a:srgbClr val="FF0000"/>
                </a:solidFill>
              </a:rPr>
              <a:t>。</a:t>
            </a:r>
          </a:p>
          <a:p>
            <a:pPr marL="104775" indent="0" eaLnBrk="1">
              <a:buSzPct val="45000"/>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endParaRPr lang="en-US" altLang="ja-JP" sz="2800" b="1" dirty="0" smtClean="0"/>
          </a:p>
          <a:p>
            <a:pPr marL="104775" indent="0" eaLnBrk="1">
              <a:buSzPct val="45000"/>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ja-JP" altLang="en-US" sz="2800" b="1" dirty="0" smtClean="0"/>
              <a:t>スワデーシ</a:t>
            </a:r>
            <a:r>
              <a:rPr lang="ja-JP" sz="2800" b="1" dirty="0" smtClean="0"/>
              <a:t>運動とインド国民会議創設以来の運動との違い</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ja-JP" sz="2800" dirty="0" smtClean="0"/>
              <a:t>第一　イギリス支配への</a:t>
            </a:r>
            <a:r>
              <a:rPr lang="ja-JP" sz="2800" dirty="0" smtClean="0">
                <a:solidFill>
                  <a:srgbClr val="0070C0"/>
                </a:solidFill>
              </a:rPr>
              <a:t>真正面からの挑戦</a:t>
            </a:r>
            <a:endParaRPr lang="en-US" altLang="ja-JP" sz="2800" dirty="0"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ja-JP" sz="2800" dirty="0" smtClean="0"/>
              <a:t>第二　それが、インドの経済的要求と結びついていた</a:t>
            </a:r>
            <a:endParaRPr lang="en-US" altLang="ja-JP" sz="2800" dirty="0"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ja-JP" sz="2800" dirty="0" smtClean="0"/>
              <a:t>第三　それまでの</a:t>
            </a:r>
            <a:r>
              <a:rPr lang="ja-JP" sz="2800" dirty="0" smtClean="0">
                <a:solidFill>
                  <a:srgbClr val="00B050"/>
                </a:solidFill>
              </a:rPr>
              <a:t>議会主義的、請願的な運動</a:t>
            </a:r>
            <a:r>
              <a:rPr lang="ja-JP" sz="2800" dirty="0" smtClean="0"/>
              <a:t>を行ってきた国民会議派の指導層に対する挑戦</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endParaRPr lang="en-US" altLang="ja-JP" sz="2800" b="1" dirty="0" smtClean="0"/>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endParaRPr lang="en-US" altLang="ja-JP" sz="2800" b="1"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6177D30-F07D-4523-A35E-966559B0DFAD}" type="slidenum">
              <a:rPr lang="en-US" altLang="ja-JP" smtClean="0">
                <a:solidFill>
                  <a:srgbClr val="000000"/>
                </a:solidFill>
              </a:rPr>
              <a:pPr eaLnBrk="1"/>
              <a:t>45</a:t>
            </a:fld>
            <a:endParaRPr lang="en-US" altLang="ja-JP" smtClean="0">
              <a:solidFill>
                <a:srgbClr val="000000"/>
              </a:solidFill>
            </a:endParaRPr>
          </a:p>
        </p:txBody>
      </p:sp>
      <p:sp>
        <p:nvSpPr>
          <p:cNvPr id="47107" name="Rectangle 1"/>
          <p:cNvSpPr>
            <a:spLocks noGrp="1" noChangeArrowheads="1"/>
          </p:cNvSpPr>
          <p:nvPr>
            <p:ph type="title"/>
          </p:nvPr>
        </p:nvSpPr>
        <p:spPr>
          <a:xfrm>
            <a:off x="503238" y="301625"/>
            <a:ext cx="9064625" cy="1255713"/>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スワデーシ</a:t>
            </a:r>
            <a:r>
              <a:rPr lang="en-US" altLang="ja-JP" smtClean="0"/>
              <a:t>Swadeshi</a:t>
            </a:r>
          </a:p>
        </p:txBody>
      </p:sp>
      <p:sp>
        <p:nvSpPr>
          <p:cNvPr id="47108" name="Rectangle 2"/>
          <p:cNvSpPr>
            <a:spLocks noGrp="1" noChangeArrowheads="1"/>
          </p:cNvSpPr>
          <p:nvPr>
            <p:ph type="body" idx="1"/>
          </p:nvPr>
        </p:nvSpPr>
        <p:spPr>
          <a:xfrm>
            <a:off x="503238" y="1768475"/>
            <a:ext cx="9064625" cy="5099050"/>
          </a:xfrm>
        </p:spPr>
        <p:txBody>
          <a:bodyPr/>
          <a:lstStyle/>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ja-JP" smtClean="0"/>
              <a:t>インドで、</a:t>
            </a:r>
            <a:r>
              <a:rPr lang="en-US" altLang="ja-JP" smtClean="0"/>
              <a:t>19</a:t>
            </a:r>
            <a:r>
              <a:rPr lang="ja-JP" smtClean="0"/>
              <a:t>世紀後半以降、</a:t>
            </a:r>
            <a:r>
              <a:rPr lang="ja-JP" b="1" smtClean="0">
                <a:solidFill>
                  <a:srgbClr val="FF0000"/>
                </a:solidFill>
              </a:rPr>
              <a:t>国産品の生産・使用を奨励</a:t>
            </a:r>
            <a:r>
              <a:rPr lang="ja-JP" smtClean="0"/>
              <a:t>するためのスローガンとして用いられた言葉。元来は、</a:t>
            </a:r>
            <a:r>
              <a:rPr lang="ja-JP" b="1" smtClean="0">
                <a:solidFill>
                  <a:srgbClr val="FF0000"/>
                </a:solidFill>
              </a:rPr>
              <a:t>「自国の」の意味</a:t>
            </a:r>
            <a:r>
              <a:rPr lang="ja-JP" smtClean="0"/>
              <a:t>の形容詞。</a:t>
            </a:r>
          </a:p>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mtClean="0"/>
          </a:p>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ja-JP" smtClean="0"/>
              <a:t>イギリス植民地期に、その支配への対抗手段として、インド人の間で</a:t>
            </a:r>
            <a:r>
              <a:rPr lang="ja-JP" b="1" smtClean="0">
                <a:solidFill>
                  <a:srgbClr val="FF0000"/>
                </a:solidFill>
              </a:rPr>
              <a:t>自国産業が奨励</a:t>
            </a:r>
            <a:r>
              <a:rPr lang="ja-JP" smtClean="0"/>
              <a:t>され、</a:t>
            </a:r>
            <a:r>
              <a:rPr lang="ja-JP" smtClean="0">
                <a:solidFill>
                  <a:srgbClr val="00B050"/>
                </a:solidFill>
              </a:rPr>
              <a:t>外国製品ボイコット運動</a:t>
            </a:r>
            <a:r>
              <a:rPr lang="ja-JP" smtClean="0"/>
              <a:t>が組織された。　</a:t>
            </a:r>
          </a:p>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ja-JP" smtClean="0"/>
              <a:t>最もよく知られているのが、ベンガル分割を打ち出したイギリスへの反対運動を契機とする</a:t>
            </a:r>
            <a:r>
              <a:rPr lang="en-US" altLang="ja-JP" smtClean="0"/>
              <a:t>1905-08</a:t>
            </a:r>
            <a:r>
              <a:rPr lang="ja-JP" smtClean="0"/>
              <a:t>年のスワデーシ運動。</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99FFCCC-D285-41B0-84B0-83AF3C14D0CF}" type="slidenum">
              <a:rPr lang="en-US" altLang="ja-JP" smtClean="0">
                <a:solidFill>
                  <a:srgbClr val="000000"/>
                </a:solidFill>
              </a:rPr>
              <a:pPr eaLnBrk="1"/>
              <a:t>46</a:t>
            </a:fld>
            <a:endParaRPr lang="en-US" altLang="ja-JP" smtClean="0">
              <a:solidFill>
                <a:srgbClr val="000000"/>
              </a:solidFill>
            </a:endParaRPr>
          </a:p>
        </p:txBody>
      </p:sp>
      <p:sp>
        <p:nvSpPr>
          <p:cNvPr id="4813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スワデーシ運動の経過（</a:t>
            </a:r>
            <a:r>
              <a:rPr lang="en-US" altLang="ja-JP" smtClean="0"/>
              <a:t>1</a:t>
            </a:r>
            <a:r>
              <a:rPr lang="ja-JP" smtClean="0"/>
              <a:t>）</a:t>
            </a:r>
          </a:p>
        </p:txBody>
      </p:sp>
      <p:sp>
        <p:nvSpPr>
          <p:cNvPr id="48132" name="Rectangle 2"/>
          <p:cNvSpPr>
            <a:spLocks noGrp="1" noChangeArrowheads="1"/>
          </p:cNvSpPr>
          <p:nvPr>
            <p:ph type="body" idx="1"/>
          </p:nvPr>
        </p:nvSpPr>
        <p:spPr>
          <a:xfrm>
            <a:off x="539750" y="1619250"/>
            <a:ext cx="9070975" cy="5278438"/>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1905</a:t>
            </a:r>
            <a:r>
              <a:rPr lang="ja-JP" smtClean="0"/>
              <a:t>年</a:t>
            </a:r>
            <a:r>
              <a:rPr lang="en-US" altLang="ja-JP" smtClean="0"/>
              <a:t>7</a:t>
            </a:r>
            <a:r>
              <a:rPr lang="ja-JP" smtClean="0"/>
              <a:t>月</a:t>
            </a:r>
            <a:r>
              <a:rPr lang="en-US" altLang="ja-JP" smtClean="0"/>
              <a:t>20</a:t>
            </a:r>
            <a:r>
              <a:rPr lang="ja-JP" smtClean="0"/>
              <a:t>日、分割の決定。</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ベンガル中が沸きたった。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1905</a:t>
            </a:r>
            <a:r>
              <a:rPr lang="ja-JP" smtClean="0"/>
              <a:t>年後半・・・各市町村での反対集会、</a:t>
            </a:r>
            <a:r>
              <a:rPr lang="en-US" altLang="ja-JP" smtClean="0"/>
              <a:t>300</a:t>
            </a:r>
            <a:r>
              <a:rPr lang="ja-JP" smtClean="0"/>
              <a:t>余り</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カルカッタやダッカに近い町では反対がより激しかった。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同年の日露戦争における日本の勝利は、</a:t>
            </a:r>
            <a:r>
              <a:rPr lang="ja-JP" b="1" smtClean="0">
                <a:solidFill>
                  <a:srgbClr val="FF0000"/>
                </a:solidFill>
              </a:rPr>
              <a:t>アジア人によるヨーロッパ大国ロシアに対する勝利</a:t>
            </a:r>
            <a:r>
              <a:rPr lang="ja-JP" smtClean="0"/>
              <a:t>という意味で、</a:t>
            </a:r>
            <a:r>
              <a:rPr lang="ja-JP" b="1" smtClean="0">
                <a:solidFill>
                  <a:srgbClr val="FF0000"/>
                </a:solidFill>
              </a:rPr>
              <a:t>インド人を勇気づけた</a:t>
            </a:r>
            <a:r>
              <a:rPr lang="ja-JP" smtClean="0"/>
              <a:t>。トーゴー（東郷）とかノギ（乃木）とかいうなを子供につけた人びともいるほど。</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F199715-0FF2-4457-8D0A-6ECE5D01FBAD}" type="slidenum">
              <a:rPr lang="en-US" altLang="ja-JP" smtClean="0">
                <a:solidFill>
                  <a:srgbClr val="000000"/>
                </a:solidFill>
              </a:rPr>
              <a:pPr eaLnBrk="1"/>
              <a:t>47</a:t>
            </a:fld>
            <a:endParaRPr lang="en-US" altLang="ja-JP" smtClean="0">
              <a:solidFill>
                <a:srgbClr val="000000"/>
              </a:solidFill>
            </a:endParaRPr>
          </a:p>
        </p:txBody>
      </p:sp>
      <p:sp>
        <p:nvSpPr>
          <p:cNvPr id="49155" name="Rectangle 1"/>
          <p:cNvSpPr>
            <a:spLocks noGrp="1" noChangeArrowheads="1"/>
          </p:cNvSpPr>
          <p:nvPr>
            <p:ph type="title"/>
          </p:nvPr>
        </p:nvSpPr>
        <p:spPr>
          <a:xfrm>
            <a:off x="539750" y="-1588"/>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スワデーシ運動の経過（</a:t>
            </a:r>
            <a:r>
              <a:rPr lang="en-US" altLang="ja-JP" smtClean="0"/>
              <a:t>2</a:t>
            </a:r>
            <a:r>
              <a:rPr lang="ja-JP" smtClean="0"/>
              <a:t>）</a:t>
            </a:r>
          </a:p>
        </p:txBody>
      </p:sp>
      <p:sp>
        <p:nvSpPr>
          <p:cNvPr id="49156" name="Rectangle 2"/>
          <p:cNvSpPr>
            <a:spLocks noGrp="1" noChangeArrowheads="1"/>
          </p:cNvSpPr>
          <p:nvPr>
            <p:ph type="body" idx="1"/>
          </p:nvPr>
        </p:nvSpPr>
        <p:spPr>
          <a:xfrm>
            <a:off x="288925" y="1062038"/>
            <a:ext cx="9070975" cy="5891212"/>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600" smtClean="0"/>
              <a:t>1905</a:t>
            </a:r>
            <a:r>
              <a:rPr lang="ja-JP" sz="2600" smtClean="0"/>
              <a:t>年</a:t>
            </a:r>
            <a:r>
              <a:rPr lang="en-US" altLang="ja-JP" sz="2600" smtClean="0"/>
              <a:t>8</a:t>
            </a:r>
            <a:r>
              <a:rPr lang="ja-JP" sz="2600" smtClean="0"/>
              <a:t>月</a:t>
            </a:r>
            <a:r>
              <a:rPr lang="en-US" altLang="ja-JP" sz="2600" smtClean="0"/>
              <a:t>7</a:t>
            </a:r>
            <a:r>
              <a:rPr lang="ja-JP" sz="2600" smtClean="0"/>
              <a:t>日、カルカッタ会議では、イギリス商品ボイコットが決議された。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600" smtClean="0"/>
              <a:t>　　ボイコット行為は、祈り（プージャー）の儀式をすることによって聖化された。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600" smtClean="0"/>
              <a:t>　　イギリス産の衣類、特に木綿は山と積まれて火がかけられた。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600" smtClean="0"/>
              <a:t>　　ボイコットの動きは各地方に色が李、数カ月館ではあったが目に見えて効果は上がった。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600" smtClean="0"/>
              <a:t>　　紡績工場主も地主も運動に参加した。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600" smtClean="0"/>
              <a:t>　　ボイコットにより</a:t>
            </a:r>
            <a:r>
              <a:rPr lang="en-US" altLang="ja-JP" sz="2600" smtClean="0"/>
              <a:t>1904</a:t>
            </a:r>
            <a:r>
              <a:rPr lang="ja-JP" sz="2600" smtClean="0"/>
              <a:t>年に比べ</a:t>
            </a:r>
            <a:r>
              <a:rPr lang="en-US" altLang="ja-JP" sz="2600" smtClean="0"/>
              <a:t>08</a:t>
            </a:r>
            <a:r>
              <a:rPr lang="ja-JP" sz="2600" smtClean="0"/>
              <a:t>年までに</a:t>
            </a:r>
            <a:r>
              <a:rPr lang="en-US" altLang="ja-JP" sz="2600" smtClean="0"/>
              <a:t>25%</a:t>
            </a:r>
            <a:r>
              <a:rPr lang="ja-JP" sz="2600" smtClean="0"/>
              <a:t>輸入綿製品が減少。</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600" smtClean="0"/>
              <a:t>　　ボンベイ、アフメダバードなどの紡績工場は空前のブームに沸いた。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85873D9-D064-4A6A-9D2A-46E413BEED34}" type="slidenum">
              <a:rPr lang="en-US" altLang="ja-JP" smtClean="0">
                <a:solidFill>
                  <a:srgbClr val="000000"/>
                </a:solidFill>
              </a:rPr>
              <a:pPr eaLnBrk="1"/>
              <a:t>48</a:t>
            </a:fld>
            <a:endParaRPr lang="en-US" altLang="ja-JP" smtClean="0">
              <a:solidFill>
                <a:srgbClr val="000000"/>
              </a:solidFill>
            </a:endParaRPr>
          </a:p>
        </p:txBody>
      </p:sp>
      <p:sp>
        <p:nvSpPr>
          <p:cNvPr id="5017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スワ（＝自分の）＋デシュ（＝国）</a:t>
            </a:r>
          </a:p>
        </p:txBody>
      </p:sp>
      <p:sp>
        <p:nvSpPr>
          <p:cNvPr id="50180" name="Rectangle 2"/>
          <p:cNvSpPr>
            <a:spLocks noGrp="1" noChangeArrowheads="1"/>
          </p:cNvSpPr>
          <p:nvPr>
            <p:ph type="body" idx="1"/>
          </p:nvPr>
        </p:nvSpPr>
        <p:spPr>
          <a:xfrm>
            <a:off x="288925" y="1555750"/>
            <a:ext cx="9070975" cy="581025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イギリス支配に対する正面からの挑戦</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ナショナリズム（</a:t>
            </a:r>
            <a:r>
              <a:rPr lang="ja-JP" sz="2800" smtClean="0">
                <a:solidFill>
                  <a:srgbClr val="00B050"/>
                </a:solidFill>
              </a:rPr>
              <a:t>不買＝保護関税</a:t>
            </a:r>
            <a:r>
              <a:rPr lang="ja-JP" sz="2800" smtClean="0"/>
              <a:t>の役割を果たし、</a:t>
            </a:r>
            <a:r>
              <a:rPr lang="ja-JP" sz="2800" smtClean="0">
                <a:solidFill>
                  <a:srgbClr val="00B050"/>
                </a:solidFill>
              </a:rPr>
              <a:t>土着企業の勃興</a:t>
            </a:r>
            <a:r>
              <a:rPr lang="ja-JP" sz="2800" smtClean="0"/>
              <a:t>と結合）</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a:t>
            </a:r>
            <a:r>
              <a:rPr lang="ja-JP" altLang="en-US" sz="2800" smtClean="0"/>
              <a:t>　</a:t>
            </a:r>
            <a:r>
              <a:rPr lang="ja-JP" sz="2800" smtClean="0"/>
              <a:t>インド産商品、とりわけ家内制手工業の生産と消費を奨励。</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手紡ぎと手織りを復活させ、</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a:t>
            </a:r>
            <a:r>
              <a:rPr lang="ja-JP" altLang="en-US" sz="2800" smtClean="0"/>
              <a:t>　</a:t>
            </a:r>
            <a:r>
              <a:rPr lang="ja-JP" sz="2800" smtClean="0"/>
              <a:t>さらに、砂糖、マッチ、靴、金属製品、ガラスなでお、これまでイギリスから輸入していたものの</a:t>
            </a:r>
            <a:r>
              <a:rPr lang="ja-JP" sz="2800" smtClean="0">
                <a:solidFill>
                  <a:srgbClr val="00B050"/>
                </a:solidFill>
              </a:rPr>
              <a:t>国産化</a:t>
            </a:r>
            <a:r>
              <a:rPr lang="ja-JP" sz="2800" smtClean="0"/>
              <a:t>も刺激。</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1907</a:t>
            </a:r>
            <a:r>
              <a:rPr lang="ja-JP" sz="2800" smtClean="0"/>
              <a:t>年、</a:t>
            </a:r>
            <a:r>
              <a:rPr lang="ja-JP" sz="2800" smtClean="0">
                <a:solidFill>
                  <a:srgbClr val="00B050"/>
                </a:solidFill>
              </a:rPr>
              <a:t>ターター鉄鋼会社</a:t>
            </a:r>
            <a:r>
              <a:rPr lang="ja-JP" sz="2800" smtClean="0"/>
              <a:t>の操業開始（第一次大戦をうまく乗り切り、第二次大戦期には、単一の鉄鋼会社としては、英帝国最大の規模に）。</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281FECD-9526-455E-9BC2-46345DF0EFC1}" type="slidenum">
              <a:rPr lang="en-US" altLang="ja-JP" smtClean="0">
                <a:solidFill>
                  <a:srgbClr val="000000"/>
                </a:solidFill>
              </a:rPr>
              <a:pPr eaLnBrk="1"/>
              <a:t>49</a:t>
            </a:fld>
            <a:endParaRPr lang="en-US" altLang="ja-JP" smtClean="0">
              <a:solidFill>
                <a:srgbClr val="000000"/>
              </a:solidFill>
            </a:endParaRPr>
          </a:p>
        </p:txBody>
      </p:sp>
      <p:sp>
        <p:nvSpPr>
          <p:cNvPr id="5120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スワデーシ運動と</a:t>
            </a:r>
            <a:r>
              <a:rPr lang="ja-JP" smtClean="0">
                <a:solidFill>
                  <a:srgbClr val="00B050"/>
                </a:solidFill>
              </a:rPr>
              <a:t>復古</a:t>
            </a:r>
            <a:r>
              <a:rPr lang="ja-JP" smtClean="0"/>
              <a:t>主義の結びつき</a:t>
            </a:r>
          </a:p>
        </p:txBody>
      </p:sp>
      <p:sp>
        <p:nvSpPr>
          <p:cNvPr id="51204" name="Rectangle 2"/>
          <p:cNvSpPr>
            <a:spLocks noGrp="1" noChangeArrowheads="1"/>
          </p:cNvSpPr>
          <p:nvPr>
            <p:ph type="body" idx="1"/>
          </p:nvPr>
        </p:nvSpPr>
        <p:spPr>
          <a:xfrm>
            <a:off x="503238" y="1768475"/>
            <a:ext cx="9070975" cy="504507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言語（ベンガル語）、教育、文学、道徳などすべての分野で</a:t>
            </a:r>
            <a:r>
              <a:rPr lang="ja-JP" sz="2800" b="1" smtClean="0">
                <a:solidFill>
                  <a:srgbClr val="00B050"/>
                </a:solidFill>
              </a:rPr>
              <a:t>伝統的なインドの復興</a:t>
            </a:r>
            <a:r>
              <a:rPr lang="ja-JP" sz="2800" smtClean="0"/>
              <a:t>をもめざしていた。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1905</a:t>
            </a:r>
            <a:r>
              <a:rPr lang="ja-JP" sz="2800" smtClean="0"/>
              <a:t>年</a:t>
            </a:r>
            <a:r>
              <a:rPr lang="en-US" altLang="ja-JP" sz="2800" smtClean="0"/>
              <a:t>10</a:t>
            </a:r>
            <a:r>
              <a:rPr lang="ja-JP" sz="2800" smtClean="0"/>
              <a:t>月、詩人</a:t>
            </a:r>
            <a:r>
              <a:rPr lang="ja-JP" sz="2800" smtClean="0">
                <a:solidFill>
                  <a:srgbClr val="00B050"/>
                </a:solidFill>
              </a:rPr>
              <a:t>タゴール</a:t>
            </a:r>
            <a:r>
              <a:rPr lang="ja-JP" sz="2800" smtClean="0"/>
              <a:t>が「ラキーバンダン（ヒンドゥー教の祭り、女が兄弟の腕にお守りを結ぶ。男はその代わりにしまいたる女を守る任務を帯びる）」の祭りをベンガル統一の祭りにし、大規模なデモ行進。</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クリシュナ神や女神カーリーなど</a:t>
            </a:r>
            <a:r>
              <a:rPr lang="ja-JP" sz="2800" smtClean="0">
                <a:solidFill>
                  <a:srgbClr val="00B050"/>
                </a:solidFill>
              </a:rPr>
              <a:t>ヒンドゥー教の神々が抵抗のシンボル</a:t>
            </a:r>
            <a:r>
              <a:rPr lang="ja-JP" sz="2800" smtClean="0"/>
              <a:t>となった。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（西欧的リベラリスト風の国民会議派指導層には見られない価値観）</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610A6FC-0BBC-409A-9DC7-889962979F92}" type="slidenum">
              <a:rPr lang="en-US" altLang="ja-JP" smtClean="0">
                <a:solidFill>
                  <a:srgbClr val="000000"/>
                </a:solidFill>
              </a:rPr>
              <a:pPr eaLnBrk="1"/>
              <a:t>5</a:t>
            </a:fld>
            <a:endParaRPr lang="en-US" altLang="ja-JP" smtClean="0">
              <a:solidFill>
                <a:srgbClr val="000000"/>
              </a:solidFill>
            </a:endParaRPr>
          </a:p>
        </p:txBody>
      </p:sp>
      <p:sp>
        <p:nvSpPr>
          <p:cNvPr id="614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1892</a:t>
            </a:r>
            <a:r>
              <a:rPr lang="ja-JP" smtClean="0"/>
              <a:t>年法による代議制</a:t>
            </a:r>
          </a:p>
        </p:txBody>
      </p:sp>
      <p:sp>
        <p:nvSpPr>
          <p:cNvPr id="6148" name="Rectangle 2"/>
          <p:cNvSpPr>
            <a:spLocks noGrp="1" noChangeArrowheads="1"/>
          </p:cNvSpPr>
          <p:nvPr>
            <p:ph type="body" idx="1"/>
          </p:nvPr>
        </p:nvSpPr>
        <p:spPr>
          <a:xfrm>
            <a:off x="503238" y="1260475"/>
            <a:ext cx="9070975" cy="6513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総督は、商工会、地主団体、大学などを母体としてそこから代表リストを提出するよう求めた。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これが、のちに、</a:t>
            </a:r>
            <a:r>
              <a:rPr lang="ja-JP" sz="2800" b="1" u="sng" smtClean="0">
                <a:solidFill>
                  <a:srgbClr val="FF0000"/>
                </a:solidFill>
              </a:rPr>
              <a:t>カースト、人種、宗教といった社会集団（コミュニティ）ごとに選挙区を分けて</a:t>
            </a:r>
            <a:r>
              <a:rPr lang="ja-JP" sz="2800" smtClean="0"/>
              <a:t>、そこからそれぞれインド政庁が指定する人数だけ代表を選ぶ制度、いわゆる</a:t>
            </a:r>
            <a:r>
              <a:rPr lang="ja-JP" sz="2800" b="1" u="sng" smtClean="0">
                <a:solidFill>
                  <a:srgbClr val="FF0000"/>
                </a:solidFill>
              </a:rPr>
              <a:t>分離選挙</a:t>
            </a:r>
            <a:r>
              <a:rPr lang="ja-JP" sz="2800" smtClean="0"/>
              <a:t>につながる。</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この選挙制度は、カーストやヒンドゥー・ムスリムといった宗教集団のような、</a:t>
            </a:r>
            <a:r>
              <a:rPr lang="ja-JP" sz="2800" smtClean="0">
                <a:solidFill>
                  <a:srgbClr val="FF0000"/>
                </a:solidFill>
              </a:rPr>
              <a:t>インドの諸社会集団の閉鎖性や格差を固定</a:t>
            </a:r>
            <a:r>
              <a:rPr lang="ja-JP" sz="2800" smtClean="0"/>
              <a:t>し、流動性を阻むマイナスの団結をかえって強化することになった。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solidFill>
                  <a:srgbClr val="FF0000"/>
                </a:solidFill>
              </a:rPr>
              <a:t>分離選挙</a:t>
            </a:r>
            <a:r>
              <a:rPr lang="ja-JP" sz="2800" smtClean="0"/>
              <a:t>制度は、インド・パキスタンという両国の分離にまで発展。</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DD86634-3528-48AF-83A7-2E3DDB66C0DF}" type="slidenum">
              <a:rPr lang="en-US" altLang="ja-JP" smtClean="0">
                <a:solidFill>
                  <a:srgbClr val="000000"/>
                </a:solidFill>
              </a:rPr>
              <a:pPr eaLnBrk="1"/>
              <a:t>50</a:t>
            </a:fld>
            <a:endParaRPr lang="en-US" altLang="ja-JP" smtClean="0">
              <a:solidFill>
                <a:srgbClr val="000000"/>
              </a:solidFill>
            </a:endParaRPr>
          </a:p>
        </p:txBody>
      </p:sp>
      <p:sp>
        <p:nvSpPr>
          <p:cNvPr id="5222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1911</a:t>
            </a:r>
            <a:r>
              <a:rPr lang="ja-JP" smtClean="0"/>
              <a:t>年</a:t>
            </a:r>
            <a:r>
              <a:rPr lang="en-US" altLang="ja-JP" smtClean="0"/>
              <a:t>12</a:t>
            </a:r>
            <a:r>
              <a:rPr lang="ja-JP" smtClean="0"/>
              <a:t>月、分割計画、中止</a:t>
            </a:r>
          </a:p>
        </p:txBody>
      </p:sp>
      <p:sp>
        <p:nvSpPr>
          <p:cNvPr id="52228"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solidFill>
                  <a:srgbClr val="FF0000"/>
                </a:solidFill>
              </a:rPr>
              <a:t>分割に賛成</a:t>
            </a:r>
            <a:r>
              <a:rPr lang="ja-JP" smtClean="0"/>
              <a:t>していた</a:t>
            </a:r>
            <a:r>
              <a:rPr lang="ja-JP" b="1" smtClean="0">
                <a:solidFill>
                  <a:srgbClr val="FF0000"/>
                </a:solidFill>
              </a:rPr>
              <a:t>親英ムスリム</a:t>
            </a:r>
            <a:r>
              <a:rPr lang="ja-JP" smtClean="0"/>
              <a:t>の失望</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98CB11E-42A6-41FA-9A5E-1C6F5BABFE4D}" type="slidenum">
              <a:rPr lang="en-US" altLang="ja-JP" smtClean="0">
                <a:solidFill>
                  <a:srgbClr val="000000"/>
                </a:solidFill>
              </a:rPr>
              <a:pPr eaLnBrk="1"/>
              <a:t>51</a:t>
            </a:fld>
            <a:endParaRPr lang="en-US" altLang="ja-JP" smtClean="0">
              <a:solidFill>
                <a:srgbClr val="000000"/>
              </a:solidFill>
            </a:endParaRPr>
          </a:p>
        </p:txBody>
      </p:sp>
      <p:sp>
        <p:nvSpPr>
          <p:cNvPr id="5325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ムスリム連盟の成立</a:t>
            </a:r>
            <a:r>
              <a:rPr lang="ja-JP" sz="3600" smtClean="0"/>
              <a:t>－民主主義と少数派</a:t>
            </a:r>
          </a:p>
        </p:txBody>
      </p:sp>
      <p:sp>
        <p:nvSpPr>
          <p:cNvPr id="53252" name="Rectangle 2"/>
          <p:cNvSpPr>
            <a:spLocks noGrp="1" noChangeArrowheads="1"/>
          </p:cNvSpPr>
          <p:nvPr>
            <p:ph type="body" idx="1"/>
          </p:nvPr>
        </p:nvSpPr>
        <p:spPr>
          <a:xfrm>
            <a:off x="539750" y="1616075"/>
            <a:ext cx="9070975" cy="5583238"/>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インドでは、</a:t>
            </a:r>
            <a:r>
              <a:rPr lang="ja-JP" sz="2800" smtClean="0">
                <a:solidFill>
                  <a:srgbClr val="00B050"/>
                </a:solidFill>
              </a:rPr>
              <a:t>多数派がヒンドゥー教徒</a:t>
            </a:r>
            <a:r>
              <a:rPr lang="ja-JP" sz="2800" smtClean="0"/>
              <a:t>であり、</a:t>
            </a:r>
            <a:r>
              <a:rPr lang="ja-JP" sz="2800" b="1" smtClean="0">
                <a:solidFill>
                  <a:srgbClr val="FF0000"/>
                </a:solidFill>
              </a:rPr>
              <a:t>少数派の代表格はイスラーム教徒</a:t>
            </a:r>
            <a:r>
              <a:rPr lang="ja-JP" altLang="en-US" sz="2800" b="1" smtClean="0">
                <a:solidFill>
                  <a:srgbClr val="FF0000"/>
                </a:solidFill>
              </a:rPr>
              <a:t>（ムスリム）</a:t>
            </a:r>
            <a:r>
              <a:rPr lang="ja-JP" sz="2800"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支配者イギリスは常に支配のための「</a:t>
            </a:r>
            <a:r>
              <a:rPr lang="ja-JP" sz="2800" b="1" smtClean="0">
                <a:solidFill>
                  <a:srgbClr val="FF0000"/>
                </a:solidFill>
              </a:rPr>
              <a:t>協力者（コラボレーター）</a:t>
            </a:r>
            <a:r>
              <a:rPr lang="ja-JP" sz="2800" smtClean="0"/>
              <a:t>」を必要としていた。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b="1" smtClean="0">
                <a:solidFill>
                  <a:srgbClr val="00B050"/>
                </a:solidFill>
              </a:rPr>
              <a:t>多数派ヒンドゥー教徒が反英運動</a:t>
            </a:r>
            <a:r>
              <a:rPr lang="ja-JP" sz="2800" smtClean="0"/>
              <a:t>に立ち上がると、イギリスは</a:t>
            </a:r>
            <a:r>
              <a:rPr lang="ja-JP" sz="2800" b="1" u="sng" smtClean="0">
                <a:solidFill>
                  <a:srgbClr val="FF0000"/>
                </a:solidFill>
              </a:rPr>
              <a:t>少数派ムスリムに「協力者」</a:t>
            </a:r>
            <a:r>
              <a:rPr lang="ja-JP" sz="2800" smtClean="0"/>
              <a:t>を求めた。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solidFill>
                  <a:srgbClr val="FF0000"/>
                </a:solidFill>
              </a:rPr>
              <a:t>ムスリム</a:t>
            </a:r>
            <a:r>
              <a:rPr lang="ja-JP" sz="2800" smtClean="0"/>
              <a:t>は、全体としては、地主（ザミンダール）や専門職の人々を中核として、</a:t>
            </a:r>
            <a:r>
              <a:rPr lang="ja-JP" sz="2800" b="1" smtClean="0">
                <a:solidFill>
                  <a:srgbClr val="FF0000"/>
                </a:solidFill>
              </a:rPr>
              <a:t>ベンガル分割を支</a:t>
            </a:r>
            <a:r>
              <a:rPr lang="ja-JP" sz="2800" smtClean="0"/>
              <a:t>持し、国民会議派の反対運動には距離をおくものが多かった。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solidFill>
                  <a:srgbClr val="FF0000"/>
                </a:solidFill>
              </a:rPr>
              <a:t>ムスリム</a:t>
            </a:r>
            <a:r>
              <a:rPr lang="ja-JP" sz="2800" smtClean="0"/>
              <a:t>独自の権益を擁護するための正当の必要性・・・ムスリム連盟の結成へ。</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E856F25-A230-4E4D-AA71-324E04E0D08D}" type="slidenum">
              <a:rPr lang="en-US" altLang="ja-JP" smtClean="0">
                <a:solidFill>
                  <a:srgbClr val="000000"/>
                </a:solidFill>
              </a:rPr>
              <a:pPr eaLnBrk="1"/>
              <a:t>52</a:t>
            </a:fld>
            <a:endParaRPr lang="en-US" altLang="ja-JP" smtClean="0">
              <a:solidFill>
                <a:srgbClr val="000000"/>
              </a:solidFill>
            </a:endParaRPr>
          </a:p>
        </p:txBody>
      </p:sp>
      <p:sp>
        <p:nvSpPr>
          <p:cNvPr id="54275" name="Rectangle 1"/>
          <p:cNvSpPr>
            <a:spLocks noGrp="1" noChangeArrowheads="1"/>
          </p:cNvSpPr>
          <p:nvPr>
            <p:ph type="title"/>
          </p:nvPr>
        </p:nvSpPr>
        <p:spPr>
          <a:xfrm>
            <a:off x="468313" y="0"/>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1906</a:t>
            </a:r>
            <a:r>
              <a:rPr lang="ja-JP" smtClean="0"/>
              <a:t>年</a:t>
            </a:r>
            <a:r>
              <a:rPr lang="en-US" altLang="ja-JP" smtClean="0"/>
              <a:t>12</a:t>
            </a:r>
            <a:r>
              <a:rPr lang="ja-JP" smtClean="0"/>
              <a:t>月ダッカで連盟創立大会</a:t>
            </a:r>
          </a:p>
        </p:txBody>
      </p:sp>
      <p:sp>
        <p:nvSpPr>
          <p:cNvPr id="54276" name="Rectangle 2"/>
          <p:cNvSpPr>
            <a:spLocks noGrp="1" noChangeArrowheads="1"/>
          </p:cNvSpPr>
          <p:nvPr>
            <p:ph type="body" idx="1"/>
          </p:nvPr>
        </p:nvSpPr>
        <p:spPr>
          <a:xfrm>
            <a:off x="649288" y="1439863"/>
            <a:ext cx="9070975" cy="581025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1906</a:t>
            </a:r>
            <a:r>
              <a:rPr lang="ja-JP" sz="2800" smtClean="0"/>
              <a:t>年</a:t>
            </a:r>
            <a:r>
              <a:rPr lang="en-US" altLang="ja-JP" sz="2800" smtClean="0"/>
              <a:t>10</a:t>
            </a:r>
            <a:r>
              <a:rPr lang="ja-JP" sz="2800" smtClean="0"/>
              <a:t>月</a:t>
            </a:r>
            <a:r>
              <a:rPr lang="en-US" altLang="ja-JP" sz="2800" smtClean="0"/>
              <a:t>1</a:t>
            </a:r>
            <a:r>
              <a:rPr lang="ja-JP" sz="2800" smtClean="0"/>
              <a:t>日、</a:t>
            </a:r>
            <a:r>
              <a:rPr lang="ja-JP" sz="2800" smtClean="0">
                <a:solidFill>
                  <a:srgbClr val="FF0000"/>
                </a:solidFill>
              </a:rPr>
              <a:t>ムスリム</a:t>
            </a:r>
            <a:r>
              <a:rPr lang="en-US" altLang="ja-JP" sz="2800" smtClean="0"/>
              <a:t>35</a:t>
            </a:r>
            <a:r>
              <a:rPr lang="ja-JP" sz="2800" smtClean="0"/>
              <a:t>人が代表団を結成し、新総督ミント</a:t>
            </a:r>
            <a:r>
              <a:rPr lang="ja-JP" altLang="ja-JP" sz="2800" smtClean="0"/>
              <a:t>―</a:t>
            </a:r>
            <a:r>
              <a:rPr lang="ja-JP" sz="2800" smtClean="0"/>
              <a:t>に会見。</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a:t>
            </a:r>
            <a:r>
              <a:rPr lang="ja-JP" altLang="en-US" sz="2800" smtClean="0"/>
              <a:t>　</a:t>
            </a:r>
            <a:r>
              <a:rPr lang="ja-JP" sz="2800" smtClean="0">
                <a:solidFill>
                  <a:srgbClr val="FF0000"/>
                </a:solidFill>
              </a:rPr>
              <a:t>ムスリム</a:t>
            </a:r>
            <a:r>
              <a:rPr lang="ja-JP" sz="2800" smtClean="0"/>
              <a:t>連盟の結成を含む要望書を提出。</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連盟の主要な目的は、ムスリムの政治的権限と権益の擁護。</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それが認められての創立大会。</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ムスリム連盟は、</a:t>
            </a:r>
            <a:r>
              <a:rPr lang="ja-JP" sz="2800" smtClean="0">
                <a:solidFill>
                  <a:srgbClr val="0070C0"/>
                </a:solidFill>
              </a:rPr>
              <a:t>指導層</a:t>
            </a:r>
            <a:r>
              <a:rPr lang="ja-JP" sz="2800" smtClean="0"/>
              <a:t>がベンガル、ボンベイなどの</a:t>
            </a:r>
            <a:r>
              <a:rPr lang="ja-JP" sz="2800" smtClean="0">
                <a:solidFill>
                  <a:srgbClr val="0070C0"/>
                </a:solidFill>
              </a:rPr>
              <a:t>大地主や大実業家</a:t>
            </a:r>
            <a:r>
              <a:rPr lang="ja-JP" sz="2800" smtClean="0"/>
              <a:t>からなり</a:t>
            </a:r>
            <a:r>
              <a:rPr lang="ja-JP" sz="2800" smtClean="0">
                <a:solidFill>
                  <a:srgbClr val="0070C0"/>
                </a:solidFill>
              </a:rPr>
              <a:t>、保守的</a:t>
            </a:r>
            <a:r>
              <a:rPr lang="ja-JP" sz="2800" smtClean="0"/>
              <a:t>性格。</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連盟は、少数派ムスリムの政治的・経済的利益を守るために、</a:t>
            </a:r>
            <a:r>
              <a:rPr lang="ja-JP" sz="2800" b="1" smtClean="0">
                <a:solidFill>
                  <a:srgbClr val="FF0000"/>
                </a:solidFill>
              </a:rPr>
              <a:t>イギリスに忠誠を誓い、請願をくりかえす。・・・イギリスの「協力者」・・・分割統治の「手先」</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0264EFD-0EDE-4DE7-865F-0B96F6727032}" type="slidenum">
              <a:rPr lang="en-US" altLang="ja-JP" smtClean="0">
                <a:solidFill>
                  <a:srgbClr val="000000"/>
                </a:solidFill>
              </a:rPr>
              <a:pPr eaLnBrk="1"/>
              <a:t>53</a:t>
            </a:fld>
            <a:endParaRPr lang="en-US" altLang="ja-JP" smtClean="0">
              <a:solidFill>
                <a:srgbClr val="000000"/>
              </a:solidFill>
            </a:endParaRPr>
          </a:p>
        </p:txBody>
      </p:sp>
      <p:sp>
        <p:nvSpPr>
          <p:cNvPr id="5529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00B050"/>
                </a:solidFill>
              </a:rPr>
              <a:t>ヒンドゥー</a:t>
            </a:r>
            <a:r>
              <a:rPr lang="ja-JP" smtClean="0"/>
              <a:t>対</a:t>
            </a:r>
            <a:r>
              <a:rPr lang="ja-JP" smtClean="0">
                <a:solidFill>
                  <a:srgbClr val="FF0000"/>
                </a:solidFill>
              </a:rPr>
              <a:t>ムスリム</a:t>
            </a:r>
            <a:r>
              <a:rPr lang="ja-JP" smtClean="0"/>
              <a:t>の対立と融和</a:t>
            </a:r>
          </a:p>
        </p:txBody>
      </p:sp>
      <p:sp>
        <p:nvSpPr>
          <p:cNvPr id="55300" name="Rectangle 2"/>
          <p:cNvSpPr>
            <a:spLocks noGrp="1" noChangeArrowheads="1"/>
          </p:cNvSpPr>
          <p:nvPr>
            <p:ph type="body" idx="1"/>
          </p:nvPr>
        </p:nvSpPr>
        <p:spPr>
          <a:xfrm>
            <a:off x="468313" y="1563688"/>
            <a:ext cx="9070975" cy="5453062"/>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ヒンドゥー　　　　　　　　　　ムスリム</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・分割反対　　　　　 ：　　　　分割賛成（ないし支持）</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・地主や金貸し　　　：　　　　農村の貧しいムスリム</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・商工業全体として有利な地位 </a:t>
            </a:r>
            <a:r>
              <a:rPr lang="en-US" altLang="ja-JP" sz="2800" smtClean="0"/>
              <a:t>: </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民族主義的対立を憂慮したのが、タゴール。</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altLang="en-US" sz="2800" smtClean="0"/>
              <a:t>　　</a:t>
            </a:r>
            <a:r>
              <a:rPr lang="ja-JP" sz="2800" smtClean="0"/>
              <a:t>彼は、ヒンドゥーの指導者に、ムスリムに特別な情報をするよう訴えた。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全インド的には、</a:t>
            </a:r>
            <a:r>
              <a:rPr lang="en-US" altLang="ja-JP" sz="2800" smtClean="0"/>
              <a:t>1916</a:t>
            </a:r>
            <a:r>
              <a:rPr lang="ja-JP" sz="2800" smtClean="0"/>
              <a:t>年のラクナウ協定</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ベンガルに関しては、</a:t>
            </a:r>
            <a:r>
              <a:rPr lang="en-US" altLang="ja-JP" sz="2800" smtClean="0"/>
              <a:t>C</a:t>
            </a:r>
            <a:r>
              <a:rPr lang="ja-JP" sz="2800" smtClean="0"/>
              <a:t>・</a:t>
            </a:r>
            <a:r>
              <a:rPr lang="en-US" altLang="ja-JP" sz="2800" smtClean="0"/>
              <a:t>R</a:t>
            </a:r>
            <a:r>
              <a:rPr lang="ja-JP" sz="2800" smtClean="0"/>
              <a:t>・ダースによる妥協・ベンガル協定。</a:t>
            </a:r>
            <a:r>
              <a:rPr lang="ja-JP" smtClean="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ED8E53A-E0E2-453B-9C32-99CAC4DDF255}" type="slidenum">
              <a:rPr lang="en-US" altLang="ja-JP" smtClean="0">
                <a:solidFill>
                  <a:srgbClr val="000000"/>
                </a:solidFill>
              </a:rPr>
              <a:pPr eaLnBrk="1"/>
              <a:t>54</a:t>
            </a:fld>
            <a:endParaRPr lang="en-US" altLang="ja-JP" smtClean="0">
              <a:solidFill>
                <a:srgbClr val="000000"/>
              </a:solidFill>
            </a:endParaRPr>
          </a:p>
        </p:txBody>
      </p:sp>
      <p:sp>
        <p:nvSpPr>
          <p:cNvPr id="5632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スワデーシ運動と文化・教育</a:t>
            </a:r>
          </a:p>
        </p:txBody>
      </p:sp>
      <p:sp>
        <p:nvSpPr>
          <p:cNvPr id="56324" name="Rectangle 2"/>
          <p:cNvSpPr>
            <a:spLocks noGrp="1" noChangeArrowheads="1"/>
          </p:cNvSpPr>
          <p:nvPr>
            <p:ph type="body" idx="1"/>
          </p:nvPr>
        </p:nvSpPr>
        <p:spPr>
          <a:xfrm>
            <a:off x="503238" y="1768475"/>
            <a:ext cx="9070975" cy="59039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国民教育協会（</a:t>
            </a:r>
            <a:r>
              <a:rPr lang="en-US" altLang="ja-JP" sz="2800" smtClean="0"/>
              <a:t>National Council of Education)</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sz="2800" smtClean="0"/>
              <a:t>    </a:t>
            </a:r>
            <a:r>
              <a:rPr lang="ja-JP" sz="2800" smtClean="0"/>
              <a:t>ベンガル語を教育言語とし、若いベンガル人に土着の文化に目を向けさせる。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オロビンド・ゴーシュ</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ゴーカレー・・</a:t>
            </a:r>
            <a:r>
              <a:rPr lang="ja-JP" sz="2800" smtClean="0">
                <a:solidFill>
                  <a:srgbClr val="FF0000"/>
                </a:solidFill>
              </a:rPr>
              <a:t>・初等教育法</a:t>
            </a:r>
            <a:r>
              <a:rPr lang="ja-JP" sz="2800" smtClean="0"/>
              <a:t>の提案・・・県や市が、望めば、</a:t>
            </a:r>
            <a:r>
              <a:rPr lang="en-US" altLang="ja-JP" sz="2800" smtClean="0"/>
              <a:t>6</a:t>
            </a:r>
            <a:r>
              <a:rPr lang="ja-JP" sz="2800" smtClean="0"/>
              <a:t>歳から</a:t>
            </a:r>
            <a:r>
              <a:rPr lang="en-US" altLang="ja-JP" sz="2800" smtClean="0"/>
              <a:t>10</a:t>
            </a:r>
            <a:r>
              <a:rPr lang="ja-JP" sz="2800" smtClean="0"/>
              <a:t>歳までの男子に義務教育を与えることができる、と。・・・これは、</a:t>
            </a:r>
            <a:r>
              <a:rPr lang="ja-JP" sz="2800" b="1" smtClean="0">
                <a:solidFill>
                  <a:srgbClr val="FF0000"/>
                </a:solidFill>
              </a:rPr>
              <a:t>インド政庁が受け入れなかった。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社会改革運動、</a:t>
            </a:r>
            <a:r>
              <a:rPr lang="en-US" altLang="ja-JP" sz="2800" smtClean="0"/>
              <a:t>1915</a:t>
            </a:r>
            <a:r>
              <a:rPr lang="ja-JP" sz="2800" smtClean="0"/>
              <a:t>年の全国社会改革会議の議長カルヴェー・・・日本の女子大をモデルに、インド初の女子大学を創設</a:t>
            </a:r>
            <a:r>
              <a:rPr lang="ja-JP" smtClean="0"/>
              <a:t>。</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F61FA708-E4C8-4F77-ACF9-F8FA63ADFF04}" type="slidenum">
              <a:rPr lang="en-US" altLang="ja-JP" smtClean="0">
                <a:solidFill>
                  <a:srgbClr val="000000"/>
                </a:solidFill>
              </a:rPr>
              <a:pPr eaLnBrk="1"/>
              <a:t>55</a:t>
            </a:fld>
            <a:endParaRPr lang="en-US" altLang="ja-JP" smtClean="0">
              <a:solidFill>
                <a:srgbClr val="000000"/>
              </a:solidFill>
            </a:endParaRPr>
          </a:p>
        </p:txBody>
      </p:sp>
      <p:sp>
        <p:nvSpPr>
          <p:cNvPr id="57347" name="Rectangle 1"/>
          <p:cNvSpPr>
            <a:spLocks noGrp="1" noChangeArrowheads="1"/>
          </p:cNvSpPr>
          <p:nvPr>
            <p:ph type="title"/>
          </p:nvPr>
        </p:nvSpPr>
        <p:spPr>
          <a:xfrm>
            <a:off x="503238" y="301625"/>
            <a:ext cx="9064625" cy="1255713"/>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スワラージ</a:t>
            </a:r>
            <a:r>
              <a:rPr lang="en-US" altLang="ja-JP" smtClean="0"/>
              <a:t>Swaraj</a:t>
            </a:r>
            <a:r>
              <a:rPr lang="ja-JP" altLang="en-US" smtClean="0"/>
              <a:t>（自からの・支配）</a:t>
            </a:r>
            <a:endParaRPr lang="en-US" altLang="ja-JP" smtClean="0"/>
          </a:p>
        </p:txBody>
      </p:sp>
      <p:sp>
        <p:nvSpPr>
          <p:cNvPr id="57348" name="Rectangle 2"/>
          <p:cNvSpPr>
            <a:spLocks noGrp="1" noChangeArrowheads="1"/>
          </p:cNvSpPr>
          <p:nvPr>
            <p:ph type="body" idx="1"/>
          </p:nvPr>
        </p:nvSpPr>
        <p:spPr>
          <a:xfrm>
            <a:off x="476250" y="1439863"/>
            <a:ext cx="9064625" cy="5278437"/>
          </a:xfrm>
        </p:spPr>
        <p:txBody>
          <a:bodyPr/>
          <a:lstStyle/>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　</a:t>
            </a:r>
            <a:r>
              <a:rPr lang="ja-JP" smtClean="0"/>
              <a:t>　　イギリス植民地期のインドで、</a:t>
            </a:r>
            <a:r>
              <a:rPr lang="ja-JP" smtClean="0">
                <a:solidFill>
                  <a:srgbClr val="FF0000"/>
                </a:solidFill>
              </a:rPr>
              <a:t>自治・独立</a:t>
            </a:r>
            <a:r>
              <a:rPr lang="ja-JP" smtClean="0"/>
              <a:t>の意味で用いられた。</a:t>
            </a:r>
          </a:p>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r>
              <a:rPr lang="ja-JP" altLang="en-US" smtClean="0"/>
              <a:t>　</a:t>
            </a:r>
            <a:r>
              <a:rPr lang="en-US" altLang="ja-JP" smtClean="0"/>
              <a:t>1905</a:t>
            </a:r>
            <a:r>
              <a:rPr lang="ja-JP" smtClean="0"/>
              <a:t>年からの</a:t>
            </a:r>
            <a:r>
              <a:rPr lang="ja-JP" smtClean="0">
                <a:solidFill>
                  <a:srgbClr val="C00000"/>
                </a:solidFill>
              </a:rPr>
              <a:t>ベンガル分割反対</a:t>
            </a:r>
            <a:r>
              <a:rPr lang="ja-JP" smtClean="0"/>
              <a:t>運動の盛り上がりを受けて、</a:t>
            </a:r>
            <a:r>
              <a:rPr lang="en-US" altLang="ja-JP" smtClean="0"/>
              <a:t>1906</a:t>
            </a:r>
            <a:r>
              <a:rPr lang="ja-JP" smtClean="0"/>
              <a:t>年のインド国民会議派大会では、外国製品ボイコット、スワデーシ、民族教育と並び、</a:t>
            </a:r>
            <a:endParaRPr lang="en-US" altLang="ja-JP" smtClean="0"/>
          </a:p>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solidFill>
                  <a:srgbClr val="FF0000"/>
                </a:solidFill>
              </a:rPr>
              <a:t>　　　</a:t>
            </a:r>
            <a:r>
              <a:rPr lang="ja-JP" smtClean="0">
                <a:solidFill>
                  <a:srgbClr val="FF0000"/>
                </a:solidFill>
              </a:rPr>
              <a:t>スワラージ</a:t>
            </a:r>
            <a:r>
              <a:rPr lang="ja-JP" smtClean="0"/>
              <a:t>に関する決議が採択された。</a:t>
            </a:r>
          </a:p>
          <a:p>
            <a:pPr indent="-341313"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29</a:t>
            </a:r>
            <a:r>
              <a:rPr lang="ja-JP" smtClean="0"/>
              <a:t>年、国民会議派は、</a:t>
            </a:r>
            <a:r>
              <a:rPr lang="ja-JP" b="1" smtClean="0">
                <a:solidFill>
                  <a:srgbClr val="FF0000"/>
                </a:solidFill>
              </a:rPr>
              <a:t>プールナ・スワラージ（完全独立）</a:t>
            </a:r>
            <a:r>
              <a:rPr lang="ja-JP" smtClean="0"/>
              <a:t>を政治目標として定めた。</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5E1957E-3282-46CE-B579-820BC41B9182}" type="slidenum">
              <a:rPr lang="en-US" altLang="ja-JP" smtClean="0">
                <a:solidFill>
                  <a:srgbClr val="000000"/>
                </a:solidFill>
              </a:rPr>
              <a:pPr eaLnBrk="1"/>
              <a:t>56</a:t>
            </a:fld>
            <a:endParaRPr lang="en-US" altLang="ja-JP" smtClean="0">
              <a:solidFill>
                <a:srgbClr val="000000"/>
              </a:solidFill>
            </a:endParaRPr>
          </a:p>
        </p:txBody>
      </p:sp>
      <p:sp>
        <p:nvSpPr>
          <p:cNvPr id="58371" name="Rectangle 1"/>
          <p:cNvSpPr>
            <a:spLocks noGrp="1" noChangeArrowheads="1"/>
          </p:cNvSpPr>
          <p:nvPr>
            <p:ph type="title"/>
          </p:nvPr>
        </p:nvSpPr>
        <p:spPr>
          <a:xfrm>
            <a:off x="503238" y="290513"/>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a:t>
            </a:r>
            <a:r>
              <a:rPr lang="ja-JP" altLang="ja-JP" smtClean="0"/>
              <a:t>『</a:t>
            </a:r>
            <a:r>
              <a:rPr lang="ja-JP" smtClean="0">
                <a:solidFill>
                  <a:srgbClr val="00B050"/>
                </a:solidFill>
              </a:rPr>
              <a:t>ヒンドゥー</a:t>
            </a:r>
            <a:r>
              <a:rPr lang="ja-JP" smtClean="0"/>
              <a:t>・スワラージ</a:t>
            </a:r>
            <a:r>
              <a:rPr lang="ja-JP" altLang="ja-JP" smtClean="0"/>
              <a:t>』</a:t>
            </a:r>
            <a:r>
              <a:rPr lang="ja-JP" smtClean="0"/>
              <a:t>（</a:t>
            </a:r>
            <a:r>
              <a:rPr lang="en-US" altLang="ja-JP" smtClean="0"/>
              <a:t>1909</a:t>
            </a:r>
            <a:r>
              <a:rPr lang="ja-JP" smtClean="0"/>
              <a:t>）</a:t>
            </a:r>
          </a:p>
        </p:txBody>
      </p:sp>
      <p:sp>
        <p:nvSpPr>
          <p:cNvPr id="58372" name="Rectangle 2"/>
          <p:cNvSpPr>
            <a:spLocks noGrp="1" noChangeArrowheads="1"/>
          </p:cNvSpPr>
          <p:nvPr>
            <p:ph type="body" idx="1"/>
          </p:nvPr>
        </p:nvSpPr>
        <p:spPr>
          <a:xfrm>
            <a:off x="539750" y="1800225"/>
            <a:ext cx="9070975" cy="598805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スワデーシ運動たけなわのころ、</a:t>
            </a:r>
            <a:r>
              <a:rPr lang="ja-JP" sz="2800" smtClean="0">
                <a:solidFill>
                  <a:srgbClr val="0070C0"/>
                </a:solidFill>
              </a:rPr>
              <a:t>ガンディー</a:t>
            </a:r>
            <a:r>
              <a:rPr lang="ja-JP" sz="2800" smtClean="0"/>
              <a:t>はアフリカ。インド移民、すなわち年季契約労働者の運動を指導。</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白人支配者の年季労働者に対する</a:t>
            </a:r>
            <a:r>
              <a:rPr lang="ja-JP" sz="2800" smtClean="0">
                <a:solidFill>
                  <a:srgbClr val="0070C0"/>
                </a:solidFill>
              </a:rPr>
              <a:t>人種差別政策に反対</a:t>
            </a:r>
            <a:r>
              <a:rPr lang="ja-JP" sz="2800" smtClean="0"/>
              <a:t>・・・・その中で、</a:t>
            </a:r>
            <a:r>
              <a:rPr lang="ja-JP" sz="2800" smtClean="0">
                <a:solidFill>
                  <a:srgbClr val="0070C0"/>
                </a:solidFill>
              </a:rPr>
              <a:t>サティヤーグラハ（非暴力）の運動</a:t>
            </a:r>
            <a:r>
              <a:rPr lang="ja-JP" sz="2800" smtClean="0">
                <a:solidFill>
                  <a:srgbClr val="FF0000"/>
                </a:solidFill>
              </a:rPr>
              <a:t>の方法を編み出した</a:t>
            </a:r>
            <a:r>
              <a:rPr lang="ja-JP" sz="2800"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運動形態が奇想天外：　</a:t>
            </a:r>
            <a:r>
              <a:rPr lang="ja-JP" sz="2800" smtClean="0">
                <a:solidFill>
                  <a:srgbClr val="00B050"/>
                </a:solidFill>
              </a:rPr>
              <a:t>断食、菜食主義、不殺生</a:t>
            </a:r>
            <a:r>
              <a:rPr lang="ja-JP" sz="2800" smtClean="0"/>
              <a:t>（アヒンダー）、</a:t>
            </a:r>
            <a:r>
              <a:rPr lang="ja-JP" sz="2800" b="1" smtClean="0">
                <a:solidFill>
                  <a:srgbClr val="FF0000"/>
                </a:solidFill>
              </a:rPr>
              <a:t>暴力⇔</a:t>
            </a:r>
            <a:r>
              <a:rPr lang="ja-JP" sz="2800" b="1" smtClean="0">
                <a:solidFill>
                  <a:srgbClr val="0070C0"/>
                </a:solidFill>
              </a:rPr>
              <a:t>非暴力（サティヤーグラハ）</a:t>
            </a:r>
            <a:r>
              <a:rPr lang="ja-JP" sz="2800" smtClean="0"/>
              <a:t>、性欲⇔禁欲（ブラフマチャリヤ）など。</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肉体的な感覚で近代ヨーロッパ文明に対抗しようとしたのであり、身体を拠点として、権力にまつわる問題を提起。</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z="28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6B863A8-29BD-4244-9B90-604D750F2514}" type="slidenum">
              <a:rPr lang="en-US" altLang="ja-JP" smtClean="0">
                <a:solidFill>
                  <a:srgbClr val="000000"/>
                </a:solidFill>
              </a:rPr>
              <a:pPr eaLnBrk="1"/>
              <a:t>57</a:t>
            </a:fld>
            <a:endParaRPr lang="en-US" altLang="ja-JP" smtClean="0">
              <a:solidFill>
                <a:srgbClr val="000000"/>
              </a:solidFill>
            </a:endParaRPr>
          </a:p>
        </p:txBody>
      </p:sp>
      <p:sp>
        <p:nvSpPr>
          <p:cNvPr id="5939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ja-JP" smtClean="0"/>
              <a:t>『</a:t>
            </a:r>
            <a:r>
              <a:rPr lang="ja-JP" smtClean="0">
                <a:solidFill>
                  <a:srgbClr val="00B050"/>
                </a:solidFill>
              </a:rPr>
              <a:t>ヒンドゥー</a:t>
            </a:r>
            <a:r>
              <a:rPr lang="ja-JP" smtClean="0"/>
              <a:t>・スワラージ</a:t>
            </a:r>
            <a:r>
              <a:rPr lang="ja-JP" altLang="ja-JP" smtClean="0"/>
              <a:t>』</a:t>
            </a:r>
            <a:r>
              <a:rPr lang="ja-JP" smtClean="0"/>
              <a:t>の思想</a:t>
            </a:r>
          </a:p>
        </p:txBody>
      </p:sp>
      <p:sp>
        <p:nvSpPr>
          <p:cNvPr id="59396" name="Rectangle 2"/>
          <p:cNvSpPr>
            <a:spLocks noGrp="1" noChangeArrowheads="1"/>
          </p:cNvSpPr>
          <p:nvPr>
            <p:ph type="body" idx="1"/>
          </p:nvPr>
        </p:nvSpPr>
        <p:spPr>
          <a:xfrm>
            <a:off x="539750" y="1619250"/>
            <a:ext cx="9070975" cy="522446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イギリスからアフリカにもどる船中で執筆。</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1915</a:t>
            </a:r>
            <a:r>
              <a:rPr lang="ja-JP" sz="2800" smtClean="0"/>
              <a:t>年インドに帰り、独立運動を展開。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「インドはイギリスに政治的に支配されていることが問題なのではない。ただイギリスを追い払って、日露戦争後の</a:t>
            </a:r>
            <a:r>
              <a:rPr lang="ja-JP" sz="2800" smtClean="0">
                <a:solidFill>
                  <a:srgbClr val="FF0000"/>
                </a:solidFill>
              </a:rPr>
              <a:t>日本</a:t>
            </a:r>
            <a:r>
              <a:rPr lang="ja-JP" sz="2800" smtClean="0"/>
              <a:t>のように</a:t>
            </a:r>
            <a:r>
              <a:rPr lang="ja-JP" sz="2800" b="1" smtClean="0">
                <a:solidFill>
                  <a:srgbClr val="FF0000"/>
                </a:solidFill>
              </a:rPr>
              <a:t>富強の独立国</a:t>
            </a:r>
            <a:r>
              <a:rPr lang="ja-JP" sz="2800" smtClean="0"/>
              <a:t>を作り、</a:t>
            </a:r>
            <a:r>
              <a:rPr lang="ja-JP" sz="2800" b="1" smtClean="0">
                <a:solidFill>
                  <a:srgbClr val="FF0000"/>
                </a:solidFill>
              </a:rPr>
              <a:t>強い軍隊</a:t>
            </a:r>
            <a:r>
              <a:rPr lang="ja-JP" sz="2800" smtClean="0"/>
              <a:t>を持つのがよいというのなら、それは</a:t>
            </a:r>
            <a:r>
              <a:rPr lang="ja-JP" sz="2800" b="1" smtClean="0">
                <a:solidFill>
                  <a:srgbClr val="0070C0"/>
                </a:solidFill>
              </a:rPr>
              <a:t>イギリス人のいない、イギリスをつくるだけ</a:t>
            </a:r>
            <a:r>
              <a:rPr lang="ja-JP" sz="2800" smtClean="0"/>
              <a:t>ではないか。</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問題はそこにはない。真の問題は</a:t>
            </a:r>
            <a:r>
              <a:rPr lang="ja-JP" sz="2800" b="1" u="sng" smtClean="0"/>
              <a:t>近代文明</a:t>
            </a:r>
            <a:r>
              <a:rPr lang="ja-JP" sz="2800" smtClean="0"/>
              <a:t>にあるのだ。」</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これは、</a:t>
            </a:r>
            <a:r>
              <a:rPr lang="ja-JP" sz="2800" b="1" smtClean="0">
                <a:solidFill>
                  <a:srgbClr val="C00000"/>
                </a:solidFill>
              </a:rPr>
              <a:t>日本の進んだ世界強国への道、軍国主義・帝国主義の批判</a:t>
            </a:r>
            <a:r>
              <a:rPr lang="ja-JP" sz="2800" smtClean="0"/>
              <a:t>を意味する。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A997B33-32D7-419C-8D0B-8B0F2DD5A96C}" type="slidenum">
              <a:rPr lang="en-US" altLang="ja-JP" smtClean="0">
                <a:solidFill>
                  <a:srgbClr val="000000"/>
                </a:solidFill>
              </a:rPr>
              <a:pPr eaLnBrk="1"/>
              <a:t>58</a:t>
            </a:fld>
            <a:endParaRPr lang="en-US" altLang="ja-JP" smtClean="0">
              <a:solidFill>
                <a:srgbClr val="000000"/>
              </a:solidFill>
            </a:endParaRPr>
          </a:p>
        </p:txBody>
      </p:sp>
      <p:sp>
        <p:nvSpPr>
          <p:cNvPr id="6041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ガンディーの言う「</a:t>
            </a:r>
            <a:r>
              <a:rPr lang="ja-JP" smtClean="0">
                <a:solidFill>
                  <a:srgbClr val="0070C0"/>
                </a:solidFill>
              </a:rPr>
              <a:t>近代文明</a:t>
            </a:r>
            <a:r>
              <a:rPr lang="ja-JP" smtClean="0"/>
              <a:t>」とは？</a:t>
            </a:r>
          </a:p>
        </p:txBody>
      </p:sp>
      <p:sp>
        <p:nvSpPr>
          <p:cNvPr id="60420" name="Rectangle 2"/>
          <p:cNvSpPr>
            <a:spLocks noGrp="1" noChangeArrowheads="1"/>
          </p:cNvSpPr>
          <p:nvPr>
            <p:ph type="body" idx="1"/>
          </p:nvPr>
        </p:nvSpPr>
        <p:spPr>
          <a:xfrm>
            <a:off x="503238" y="1692275"/>
            <a:ext cx="9070975" cy="5322888"/>
          </a:xfrm>
        </p:spPr>
        <p:txBody>
          <a:bodyPr tIns="85680"/>
          <a:lstStyle/>
          <a:p>
            <a:pPr marL="425450" indent="-320675" eaLnBrk="1">
              <a:lnSpc>
                <a:spcPct val="83000"/>
              </a:lnSpc>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4000" smtClean="0">
                <a:latin typeface="ＭＳ Ｐゴシック" charset="-128"/>
              </a:rPr>
              <a:t>「</a:t>
            </a:r>
            <a:r>
              <a:rPr lang="ja-JP" sz="4000" smtClean="0">
                <a:solidFill>
                  <a:srgbClr val="0070C0"/>
                </a:solidFill>
                <a:latin typeface="ＭＳ Ｐゴシック" charset="-128"/>
              </a:rPr>
              <a:t>近代文明</a:t>
            </a:r>
            <a:r>
              <a:rPr lang="ja-JP" sz="4000" smtClean="0">
                <a:latin typeface="ＭＳ Ｐゴシック" charset="-128"/>
              </a:rPr>
              <a:t>とは何か。それは</a:t>
            </a:r>
            <a:r>
              <a:rPr lang="ja-JP" sz="4000" smtClean="0">
                <a:solidFill>
                  <a:srgbClr val="0070C0"/>
                </a:solidFill>
                <a:latin typeface="ＭＳ Ｐゴシック" charset="-128"/>
              </a:rPr>
              <a:t>肉体的欲望の増進</a:t>
            </a:r>
            <a:r>
              <a:rPr lang="ja-JP" sz="4000" smtClean="0">
                <a:latin typeface="ＭＳ Ｐゴシック" charset="-128"/>
              </a:rPr>
              <a:t>を文明の表徴とみる思想に基づいている。西洋近代の基本問題は、</a:t>
            </a:r>
            <a:r>
              <a:rPr lang="ja-JP" sz="4000" smtClean="0">
                <a:solidFill>
                  <a:srgbClr val="0070C0"/>
                </a:solidFill>
                <a:latin typeface="ＭＳ Ｐゴシック" charset="-128"/>
              </a:rPr>
              <a:t>肉体的欲望を解放</a:t>
            </a:r>
            <a:r>
              <a:rPr lang="ja-JP" sz="4000" smtClean="0">
                <a:latin typeface="ＭＳ Ｐゴシック" charset="-128"/>
              </a:rPr>
              <a:t>したことにある。</a:t>
            </a:r>
            <a:r>
              <a:rPr lang="ja-JP" sz="4000" smtClean="0">
                <a:solidFill>
                  <a:srgbClr val="0070C0"/>
                </a:solidFill>
                <a:latin typeface="ＭＳ Ｐゴシック" charset="-128"/>
              </a:rPr>
              <a:t>無制限の生産</a:t>
            </a:r>
            <a:r>
              <a:rPr lang="ja-JP" sz="4000" smtClean="0">
                <a:latin typeface="ＭＳ Ｐゴシック" charset="-128"/>
              </a:rPr>
              <a:t>をたたえ、</a:t>
            </a:r>
            <a:r>
              <a:rPr lang="ja-JP" sz="4000" smtClean="0">
                <a:solidFill>
                  <a:srgbClr val="0070C0"/>
                </a:solidFill>
                <a:latin typeface="ＭＳ Ｐゴシック" charset="-128"/>
              </a:rPr>
              <a:t>無制限の消費</a:t>
            </a:r>
            <a:r>
              <a:rPr lang="ja-JP" sz="4000" smtClean="0">
                <a:latin typeface="ＭＳ Ｐゴシック" charset="-128"/>
              </a:rPr>
              <a:t>を歓迎した。できるだけ手足を使わずに</a:t>
            </a:r>
            <a:r>
              <a:rPr lang="ja-JP" altLang="en-US" sz="4000" smtClean="0">
                <a:solidFill>
                  <a:srgbClr val="0070C0"/>
                </a:solidFill>
                <a:latin typeface="ＭＳ Ｐゴシック" charset="-128"/>
              </a:rPr>
              <a:t>遠く</a:t>
            </a:r>
            <a:r>
              <a:rPr lang="ja-JP" sz="4000" smtClean="0">
                <a:latin typeface="ＭＳ Ｐゴシック" charset="-128"/>
              </a:rPr>
              <a:t>まで行くこと、</a:t>
            </a:r>
            <a:r>
              <a:rPr lang="ja-JP" sz="4000" smtClean="0">
                <a:solidFill>
                  <a:srgbClr val="0070C0"/>
                </a:solidFill>
                <a:latin typeface="ＭＳ Ｐゴシック" charset="-128"/>
              </a:rPr>
              <a:t>できるだけ多く</a:t>
            </a:r>
            <a:r>
              <a:rPr lang="ja-JP" sz="4000" smtClean="0">
                <a:latin typeface="ＭＳ Ｐゴシック" charset="-128"/>
              </a:rPr>
              <a:t>の種類の食べ物を食べること、できるだけ多くの種類のい服を着ること。</a:t>
            </a:r>
          </a:p>
          <a:p>
            <a:pPr marL="425450" indent="-320675" eaLnBrk="1">
              <a:lnSpc>
                <a:spcPct val="83000"/>
              </a:lnSpc>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z="4000" smtClean="0">
              <a:latin typeface="ＭＳ Ｐゴシック" charset="-128"/>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101B342-5A20-49B5-A2CE-22C36E4DE39F}" type="slidenum">
              <a:rPr lang="en-US" altLang="ja-JP" smtClean="0">
                <a:solidFill>
                  <a:srgbClr val="000000"/>
                </a:solidFill>
              </a:rPr>
              <a:pPr eaLnBrk="1"/>
              <a:t>59</a:t>
            </a:fld>
            <a:endParaRPr lang="en-US" altLang="ja-JP" smtClean="0">
              <a:solidFill>
                <a:srgbClr val="000000"/>
              </a:solidFill>
            </a:endParaRPr>
          </a:p>
        </p:txBody>
      </p:sp>
      <p:sp>
        <p:nvSpPr>
          <p:cNvPr id="6144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ガンディーの「</a:t>
            </a:r>
            <a:r>
              <a:rPr lang="ja-JP" smtClean="0">
                <a:solidFill>
                  <a:srgbClr val="0070C0"/>
                </a:solidFill>
              </a:rPr>
              <a:t>近代文明</a:t>
            </a:r>
            <a:r>
              <a:rPr lang="ja-JP" smtClean="0"/>
              <a:t>」批判</a:t>
            </a:r>
          </a:p>
        </p:txBody>
      </p:sp>
      <p:sp>
        <p:nvSpPr>
          <p:cNvPr id="61444" name="Rectangle 2"/>
          <p:cNvSpPr>
            <a:spLocks noGrp="1" noChangeArrowheads="1"/>
          </p:cNvSpPr>
          <p:nvPr>
            <p:ph type="body" idx="1"/>
          </p:nvPr>
        </p:nvSpPr>
        <p:spPr>
          <a:xfrm>
            <a:off x="576263" y="1835150"/>
            <a:ext cx="9070975" cy="540385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このような肉体的な欲望をできるだけ満足させることを進歩だと考える思想では、真の独立はありえない。</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われわれが打ち立てるべき</a:t>
            </a:r>
            <a:r>
              <a:rPr lang="ja-JP" sz="2800" smtClean="0">
                <a:solidFill>
                  <a:srgbClr val="FF0000"/>
                </a:solidFill>
              </a:rPr>
              <a:t>インドの自治とは、真の文明</a:t>
            </a:r>
            <a:r>
              <a:rPr lang="ja-JP" sz="2800" smtClean="0"/>
              <a:t>なのであり、真の文明とは、徳のありかという意味である。真の文明は、</a:t>
            </a:r>
            <a:r>
              <a:rPr lang="ja-JP" sz="2800" smtClean="0">
                <a:solidFill>
                  <a:srgbClr val="FF0000"/>
                </a:solidFill>
              </a:rPr>
              <a:t>肉体的欲望の自制</a:t>
            </a:r>
            <a:r>
              <a:rPr lang="ja-JP" sz="2800" smtClean="0"/>
              <a:t>に基づくものでなければならない。</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生産だけではなく、むしろ消費に注目するとき、その暴力性を批判できる。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人間は知っている技術を必ずしもすべて使うべきではない。そのことをインド古来の文明は教えている。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8CA2822-C001-4E46-8EF8-FD721EC3E156}" type="slidenum">
              <a:rPr lang="en-US" altLang="ja-JP" smtClean="0">
                <a:solidFill>
                  <a:srgbClr val="000000"/>
                </a:solidFill>
              </a:rPr>
              <a:pPr eaLnBrk="1"/>
              <a:t>6</a:t>
            </a:fld>
            <a:endParaRPr lang="en-US" altLang="ja-JP" smtClean="0">
              <a:solidFill>
                <a:srgbClr val="000000"/>
              </a:solidFill>
            </a:endParaRPr>
          </a:p>
        </p:txBody>
      </p:sp>
      <p:sp>
        <p:nvSpPr>
          <p:cNvPr id="717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官僚制の導入</a:t>
            </a:r>
          </a:p>
        </p:txBody>
      </p:sp>
      <p:sp>
        <p:nvSpPr>
          <p:cNvPr id="7172" name="Rectangle 2"/>
          <p:cNvSpPr>
            <a:spLocks noGrp="1" noChangeArrowheads="1"/>
          </p:cNvSpPr>
          <p:nvPr>
            <p:ph type="body" idx="1"/>
          </p:nvPr>
        </p:nvSpPr>
        <p:spPr>
          <a:xfrm>
            <a:off x="468313" y="1439863"/>
            <a:ext cx="9070975" cy="5910262"/>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イギリスの行った重要な政策</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東インド会社・・・貿易会社から統治者へ</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縁故採用されたイギリス人ではなく、ロンドンでの公開試験の合格者がインドの</a:t>
            </a:r>
            <a:r>
              <a:rPr lang="ja-JP" sz="2800" b="1" smtClean="0">
                <a:solidFill>
                  <a:srgbClr val="FF0000"/>
                </a:solidFill>
              </a:rPr>
              <a:t>高等文官職</a:t>
            </a:r>
            <a:r>
              <a:rPr lang="ja-JP" sz="2800" smtClean="0"/>
              <a:t>に任じられることになる。・・・</a:t>
            </a:r>
            <a:r>
              <a:rPr lang="en-US" altLang="ja-JP" sz="2800" smtClean="0"/>
              <a:t>1853</a:t>
            </a:r>
            <a:r>
              <a:rPr lang="ja-JP" sz="2800" smtClean="0"/>
              <a:t>年の特許状改正以降。</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（インドでも同時に公開試験が行われるようになるのは</a:t>
            </a:r>
            <a:r>
              <a:rPr lang="en-US" altLang="ja-JP" sz="2800" smtClean="0"/>
              <a:t>1922</a:t>
            </a:r>
            <a:r>
              <a:rPr lang="ja-JP" sz="2800" smtClean="0"/>
              <a:t>年）</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ジェネラリスト、完全な能力主義、</a:t>
            </a:r>
            <a:r>
              <a:rPr lang="ja-JP" sz="2800" b="1" smtClean="0">
                <a:solidFill>
                  <a:srgbClr val="FF0000"/>
                </a:solidFill>
              </a:rPr>
              <a:t>高等文官試験</a:t>
            </a:r>
            <a:r>
              <a:rPr lang="ja-JP" sz="2800" smtClean="0"/>
              <a:t>は、オクスフォードやケンブリッジやの文系卒業生が受験。前者が第一位、後者が第二位。</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昇進基準は</a:t>
            </a:r>
            <a:r>
              <a:rPr lang="en-US" altLang="ja-JP" sz="2800" smtClean="0"/>
              <a:t>9</a:t>
            </a:r>
            <a:r>
              <a:rPr lang="ja-JP" sz="2800" smtClean="0"/>
              <a:t>割が年功序列、</a:t>
            </a:r>
            <a:r>
              <a:rPr lang="en-US" altLang="ja-JP" sz="2800" smtClean="0"/>
              <a:t>1</a:t>
            </a:r>
            <a:r>
              <a:rPr lang="ja-JP" sz="2800" smtClean="0"/>
              <a:t>割が能力主義。</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9060201-3284-48CF-BA60-F6488AED1CBE}" type="slidenum">
              <a:rPr lang="en-US" altLang="ja-JP" smtClean="0">
                <a:solidFill>
                  <a:srgbClr val="000000"/>
                </a:solidFill>
              </a:rPr>
              <a:pPr eaLnBrk="1"/>
              <a:t>60</a:t>
            </a:fld>
            <a:endParaRPr lang="en-US" altLang="ja-JP" smtClean="0">
              <a:solidFill>
                <a:srgbClr val="000000"/>
              </a:solidFill>
            </a:endParaRPr>
          </a:p>
        </p:txBody>
      </p:sp>
      <p:sp>
        <p:nvSpPr>
          <p:cNvPr id="6246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a:t>
            </a:r>
          </a:p>
        </p:txBody>
      </p:sp>
      <p:sp>
        <p:nvSpPr>
          <p:cNvPr id="62468" name="Rectangle 2"/>
          <p:cNvSpPr>
            <a:spLocks noGrp="1" noChangeArrowheads="1"/>
          </p:cNvSpPr>
          <p:nvPr>
            <p:ph type="body" idx="1"/>
          </p:nvPr>
        </p:nvSpPr>
        <p:spPr>
          <a:xfrm>
            <a:off x="539750" y="1439863"/>
            <a:ext cx="9070975" cy="540385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rgbClr val="0070C0"/>
                </a:solidFill>
              </a:rPr>
              <a:t>近代文明</a:t>
            </a:r>
            <a:r>
              <a:rPr lang="ja-JP" smtClean="0">
                <a:solidFill>
                  <a:srgbClr val="FF0000"/>
                </a:solidFill>
              </a:rPr>
              <a:t>批判</a:t>
            </a:r>
            <a:r>
              <a:rPr lang="ja-JP" smtClean="0"/>
              <a:t>の観点からする民族独立運動。</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ガンディーにあっては、思考の拠点が身体にあった。身体性、つまり、どのように生きるか、ということ、その生き方を点検すること。食べること、飲むこと、着ること、セックス、男性であること、女性であること、暴力行為などすべてを点検することであ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そこにあっては権力が国家権力だけに結びついていないのであり、男性と女性の間にも、人間と自然の間にも、権力、あるいは暴力の問題が存在することを気付かせるのであった。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1735F8B-41B1-42FD-89F8-6DC652ED774B}" type="slidenum">
              <a:rPr lang="en-US" altLang="ja-JP" smtClean="0">
                <a:solidFill>
                  <a:srgbClr val="000000"/>
                </a:solidFill>
              </a:rPr>
              <a:pPr eaLnBrk="1"/>
              <a:t>61</a:t>
            </a:fld>
            <a:endParaRPr lang="en-US" altLang="ja-JP" smtClean="0">
              <a:solidFill>
                <a:srgbClr val="000000"/>
              </a:solidFill>
            </a:endParaRPr>
          </a:p>
        </p:txBody>
      </p:sp>
      <p:sp>
        <p:nvSpPr>
          <p:cNvPr id="6349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ヒンドゥーとムスリムの妥協</a:t>
            </a:r>
          </a:p>
        </p:txBody>
      </p:sp>
      <p:sp>
        <p:nvSpPr>
          <p:cNvPr id="63492" name="Rectangle 2"/>
          <p:cNvSpPr>
            <a:spLocks noGrp="1" noChangeArrowheads="1"/>
          </p:cNvSpPr>
          <p:nvPr>
            <p:ph type="body" idx="1"/>
          </p:nvPr>
        </p:nvSpPr>
        <p:spPr>
          <a:xfrm>
            <a:off x="539750" y="1619250"/>
            <a:ext cx="9070975" cy="509905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1913</a:t>
            </a:r>
            <a:r>
              <a:rPr lang="ja-JP" smtClean="0"/>
              <a:t>年、ムスリム連盟は、親英的立場を捨て、その目標として、「帝国内の</a:t>
            </a:r>
            <a:r>
              <a:rPr lang="ja-JP" smtClean="0">
                <a:solidFill>
                  <a:srgbClr val="00B050"/>
                </a:solidFill>
              </a:rPr>
              <a:t>自治政府（</a:t>
            </a:r>
            <a:r>
              <a:rPr lang="en-US" altLang="ja-JP" smtClean="0">
                <a:solidFill>
                  <a:srgbClr val="00B050"/>
                </a:solidFill>
              </a:rPr>
              <a:t>self -government)</a:t>
            </a:r>
            <a:r>
              <a:rPr lang="ja-JP" smtClean="0"/>
              <a:t>」を掲げた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この立場に共鳴したのが、のちにガンディーの宿命の対決者となる、パキスタン建国の父、ムハンマド・アリー・ジンナー（</a:t>
            </a:r>
            <a:r>
              <a:rPr lang="en-US" altLang="ja-JP" smtClean="0"/>
              <a:t>1876-1948</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rgbClr val="00B050"/>
                </a:solidFill>
              </a:rPr>
              <a:t>第一次大戦中、ムスリムはしだいに反英的に</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1916</a:t>
            </a:r>
            <a:r>
              <a:rPr lang="ja-JP" smtClean="0"/>
              <a:t>年、</a:t>
            </a:r>
            <a:r>
              <a:rPr lang="ja-JP" b="1" smtClean="0"/>
              <a:t>ラクナウ協定</a:t>
            </a:r>
            <a:r>
              <a:rPr lang="ja-JP" smtClean="0"/>
              <a:t>（会議</a:t>
            </a:r>
            <a:r>
              <a:rPr lang="ja-JP" altLang="en-US" smtClean="0"/>
              <a:t>派</a:t>
            </a:r>
            <a:r>
              <a:rPr lang="ja-JP" smtClean="0"/>
              <a:t>とムスリム連盟の合同会議による協定）・・・</a:t>
            </a:r>
            <a:r>
              <a:rPr lang="ja-JP" b="1" smtClean="0">
                <a:solidFill>
                  <a:srgbClr val="FF0000"/>
                </a:solidFill>
              </a:rPr>
              <a:t>議会制の枠内で統一して権利を獲得</a:t>
            </a:r>
            <a:r>
              <a:rPr lang="ja-JP" b="1" smtClean="0">
                <a:solidFill>
                  <a:schemeClr val="tx1"/>
                </a:solidFill>
              </a:rPr>
              <a:t>することをめざす</a:t>
            </a:r>
            <a:r>
              <a:rPr lang="ja-JP" smtClean="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F86F7E2-9E6D-4095-85BC-B1445D314A83}" type="slidenum">
              <a:rPr lang="en-US" altLang="ja-JP" smtClean="0">
                <a:solidFill>
                  <a:srgbClr val="000000"/>
                </a:solidFill>
              </a:rPr>
              <a:pPr eaLnBrk="1"/>
              <a:t>62</a:t>
            </a:fld>
            <a:endParaRPr lang="en-US" altLang="ja-JP" smtClean="0">
              <a:solidFill>
                <a:srgbClr val="000000"/>
              </a:solidFill>
            </a:endParaRPr>
          </a:p>
        </p:txBody>
      </p:sp>
      <p:sp>
        <p:nvSpPr>
          <p:cNvPr id="6451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ラクナウ協定</a:t>
            </a:r>
          </a:p>
        </p:txBody>
      </p:sp>
      <p:sp>
        <p:nvSpPr>
          <p:cNvPr id="64516" name="Rectangle 2"/>
          <p:cNvSpPr>
            <a:spLocks noGrp="1" noChangeArrowheads="1"/>
          </p:cNvSpPr>
          <p:nvPr>
            <p:ph type="body" idx="1"/>
          </p:nvPr>
        </p:nvSpPr>
        <p:spPr>
          <a:xfrm>
            <a:off x="468313" y="1439863"/>
            <a:ext cx="9070975" cy="5780087"/>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a:t>
            </a:r>
            <a:r>
              <a:rPr lang="en-US" altLang="ja-JP" sz="2800" smtClean="0"/>
              <a:t>1</a:t>
            </a:r>
            <a:r>
              <a:rPr lang="ja-JP" sz="2800" smtClean="0"/>
              <a:t>）ムスリムは</a:t>
            </a:r>
            <a:r>
              <a:rPr lang="ja-JP" sz="2800" b="1" smtClean="0">
                <a:solidFill>
                  <a:srgbClr val="FF0000"/>
                </a:solidFill>
              </a:rPr>
              <a:t>分離選挙を継続</a:t>
            </a:r>
            <a:r>
              <a:rPr lang="ja-JP" sz="2800" smtClean="0"/>
              <a:t>する（このことを会議派は認める）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a:t>
            </a:r>
            <a:r>
              <a:rPr lang="en-US" altLang="ja-JP" sz="2800" smtClean="0"/>
              <a:t>2</a:t>
            </a:r>
            <a:r>
              <a:rPr lang="ja-JP" sz="2800" smtClean="0"/>
              <a:t>）</a:t>
            </a:r>
            <a:r>
              <a:rPr lang="ja-JP" sz="2800" smtClean="0">
                <a:solidFill>
                  <a:srgbClr val="FF0000"/>
                </a:solidFill>
              </a:rPr>
              <a:t>分離選挙</a:t>
            </a:r>
            <a:r>
              <a:rPr lang="ja-JP" sz="2800" smtClean="0"/>
              <a:t>の結果、</a:t>
            </a:r>
            <a:r>
              <a:rPr lang="ja-JP" sz="2800" smtClean="0">
                <a:solidFill>
                  <a:srgbClr val="00B050"/>
                </a:solidFill>
              </a:rPr>
              <a:t>ムスリムに割り当てられる州議会の議席配分</a:t>
            </a:r>
            <a:r>
              <a:rPr lang="ja-JP" sz="2800" smtClean="0"/>
              <a:t>は以下のとおり（数字はパーセント）</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altLang="en-US" sz="2800" smtClean="0"/>
              <a:t>　　</a:t>
            </a:r>
            <a:r>
              <a:rPr lang="ja-JP" sz="2800" smtClean="0"/>
              <a:t>パンジャーブ・・・</a:t>
            </a:r>
            <a:r>
              <a:rPr lang="en-US" altLang="ja-JP" sz="2800" smtClean="0"/>
              <a:t>50</a:t>
            </a:r>
            <a:r>
              <a:rPr lang="ja-JP" sz="2800" smtClean="0"/>
              <a:t>、ベンガル・・・</a:t>
            </a:r>
            <a:r>
              <a:rPr lang="en-US" altLang="ja-JP" sz="2800" smtClean="0"/>
              <a:t>40</a:t>
            </a:r>
            <a:r>
              <a:rPr lang="ja-JP" sz="2800" smtClean="0"/>
              <a:t>（ムスリム人口は</a:t>
            </a:r>
            <a:r>
              <a:rPr lang="en-US" altLang="ja-JP" sz="2800" smtClean="0"/>
              <a:t>50%</a:t>
            </a:r>
            <a:r>
              <a:rPr lang="ja-JP" sz="2800" smtClean="0"/>
              <a:t>以上。ムスリム側が譲歩）、連合州・・・</a:t>
            </a:r>
            <a:r>
              <a:rPr lang="en-US" altLang="ja-JP" sz="2800" smtClean="0"/>
              <a:t>30</a:t>
            </a:r>
            <a:r>
              <a:rPr lang="ja-JP" sz="2800" smtClean="0"/>
              <a:t>（ムスリム人口は</a:t>
            </a:r>
            <a:r>
              <a:rPr lang="en-US" altLang="ja-JP" sz="2800" smtClean="0"/>
              <a:t>14%</a:t>
            </a:r>
            <a:r>
              <a:rPr lang="ja-JP" sz="2800" smtClean="0"/>
              <a:t>程度。ムスリムが得をする）、ビハール</a:t>
            </a:r>
            <a:r>
              <a:rPr lang="ja-JP" altLang="ja-JP" sz="2800" smtClean="0"/>
              <a:t>…</a:t>
            </a:r>
            <a:r>
              <a:rPr lang="en-US" altLang="ja-JP" sz="2800" smtClean="0"/>
              <a:t>25</a:t>
            </a:r>
            <a:r>
              <a:rPr lang="ja-JP" sz="2800" smtClean="0"/>
              <a:t>．マドラス・・・</a:t>
            </a:r>
            <a:r>
              <a:rPr lang="en-US" altLang="ja-JP" sz="2800" smtClean="0"/>
              <a:t>15</a:t>
            </a:r>
            <a:r>
              <a:rPr lang="ja-JP" sz="2800" smtClean="0"/>
              <a:t>、中央州・・・</a:t>
            </a:r>
            <a:r>
              <a:rPr lang="en-US" altLang="ja-JP" sz="2800" smtClean="0"/>
              <a:t>15</a:t>
            </a:r>
            <a:r>
              <a:rPr lang="ja-JP" sz="2800" smtClean="0"/>
              <a:t>、中央</a:t>
            </a:r>
            <a:r>
              <a:rPr lang="ja-JP" altLang="ja-JP" sz="2800" smtClean="0"/>
              <a:t>…</a:t>
            </a:r>
            <a:r>
              <a:rPr lang="en-US" altLang="ja-JP" sz="2800" smtClean="0"/>
              <a:t>33</a:t>
            </a:r>
            <a:r>
              <a:rPr lang="ja-JP" altLang="en-US" sz="2800" smtClean="0"/>
              <a:t>。</a:t>
            </a:r>
            <a:endParaRPr lang="ja-JP" sz="2800"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a:t>
            </a:r>
            <a:r>
              <a:rPr lang="en-US" altLang="ja-JP" sz="2800" smtClean="0"/>
              <a:t>3</a:t>
            </a:r>
            <a:r>
              <a:rPr lang="ja-JP" sz="2800" smtClean="0"/>
              <a:t>）関係する社会集団の</a:t>
            </a:r>
            <a:r>
              <a:rPr lang="en-US" altLang="ja-JP" sz="2800" smtClean="0"/>
              <a:t>75</a:t>
            </a:r>
            <a:r>
              <a:rPr lang="ja-JP" sz="2800" smtClean="0"/>
              <a:t>％が反対した場合、いかなる法や決議も通過させない。</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F2B1357-31B4-4033-8F45-7FB7CC5A7257}" type="slidenum">
              <a:rPr lang="en-US" altLang="ja-JP" smtClean="0">
                <a:solidFill>
                  <a:srgbClr val="000000"/>
                </a:solidFill>
              </a:rPr>
              <a:pPr eaLnBrk="1"/>
              <a:t>63</a:t>
            </a:fld>
            <a:endParaRPr lang="en-US" altLang="ja-JP" smtClean="0">
              <a:solidFill>
                <a:srgbClr val="000000"/>
              </a:solidFill>
            </a:endParaRPr>
          </a:p>
        </p:txBody>
      </p:sp>
      <p:sp>
        <p:nvSpPr>
          <p:cNvPr id="6553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ガンディーの運動</a:t>
            </a:r>
          </a:p>
        </p:txBody>
      </p:sp>
      <p:sp>
        <p:nvSpPr>
          <p:cNvPr id="65540" name="Rectangle 2"/>
          <p:cNvSpPr>
            <a:spLocks noGrp="1" noChangeArrowheads="1"/>
          </p:cNvSpPr>
          <p:nvPr>
            <p:ph type="body" idx="1"/>
          </p:nvPr>
        </p:nvSpPr>
        <p:spPr>
          <a:xfrm>
            <a:off x="468313" y="1619250"/>
            <a:ext cx="9070975" cy="567690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1915</a:t>
            </a:r>
            <a:r>
              <a:rPr lang="ja-JP" sz="2800" smtClean="0"/>
              <a:t>、アフリカで</a:t>
            </a:r>
            <a:r>
              <a:rPr lang="ja-JP" sz="2800" b="1" smtClean="0">
                <a:solidFill>
                  <a:srgbClr val="FF0000"/>
                </a:solidFill>
              </a:rPr>
              <a:t>インド移民の運動を勝利</a:t>
            </a:r>
            <a:r>
              <a:rPr lang="ja-JP" sz="2800" smtClean="0"/>
              <a:t>のうちに終わらせ、インドに帰国。</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故郷グジャラート州の中心にある織物の町、アフメダバード郊外に修道場を開く。</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1917</a:t>
            </a:r>
            <a:r>
              <a:rPr lang="ja-JP" sz="2800" smtClean="0"/>
              <a:t>、ビハールの藍作（インディゴ）プランテーションの耕作民から呼ばれ</a:t>
            </a:r>
            <a:r>
              <a:rPr lang="ja-JP" sz="2800" b="1" smtClean="0">
                <a:solidFill>
                  <a:srgbClr val="FF0000"/>
                </a:solidFill>
              </a:rPr>
              <a:t>サティヤーグラハ運動</a:t>
            </a:r>
            <a:r>
              <a:rPr lang="ja-JP" sz="2800" smtClean="0"/>
              <a:t>を行い、農民の指導者となる。</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つづいて、アフメダバードの紡績工場のストライキを指導。</a:t>
            </a:r>
            <a:r>
              <a:rPr lang="ja-JP" sz="2800" b="1" smtClean="0">
                <a:solidFill>
                  <a:srgbClr val="FF0000"/>
                </a:solidFill>
              </a:rPr>
              <a:t>労使協調路線に基づく解決</a:t>
            </a:r>
            <a:r>
              <a:rPr lang="ja-JP" sz="2800" smtClean="0"/>
              <a:t>を導き出した。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次いで、ケーだ</a:t>
            </a:r>
            <a:r>
              <a:rPr lang="ja-JP" altLang="ja-JP" sz="2800" smtClean="0"/>
              <a:t>―</a:t>
            </a:r>
            <a:r>
              <a:rPr lang="ja-JP" sz="2800" smtClean="0"/>
              <a:t>において高騰した</a:t>
            </a:r>
            <a:r>
              <a:rPr lang="ja-JP" sz="2800" b="1" smtClean="0">
                <a:solidFill>
                  <a:srgbClr val="FF0000"/>
                </a:solidFill>
              </a:rPr>
              <a:t>地税</a:t>
            </a:r>
            <a:r>
              <a:rPr lang="ja-JP" sz="2800" smtClean="0"/>
              <a:t>に抗議する農民の戦いを指導。政府にかなりの額を</a:t>
            </a:r>
            <a:r>
              <a:rPr lang="ja-JP" sz="2800" b="1" smtClean="0">
                <a:solidFill>
                  <a:srgbClr val="FF0000"/>
                </a:solidFill>
              </a:rPr>
              <a:t>引き下げ</a:t>
            </a:r>
            <a:r>
              <a:rPr lang="ja-JP" sz="2800" smtClean="0"/>
              <a:t>させることに成功。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E9D3843-6667-494B-933C-16E2FD29AEF5}" type="slidenum">
              <a:rPr lang="en-US" altLang="ja-JP" smtClean="0">
                <a:solidFill>
                  <a:srgbClr val="000000"/>
                </a:solidFill>
              </a:rPr>
              <a:pPr eaLnBrk="1"/>
              <a:t>64</a:t>
            </a:fld>
            <a:endParaRPr lang="en-US" altLang="ja-JP" smtClean="0">
              <a:solidFill>
                <a:srgbClr val="000000"/>
              </a:solidFill>
            </a:endParaRPr>
          </a:p>
        </p:txBody>
      </p:sp>
      <p:sp>
        <p:nvSpPr>
          <p:cNvPr id="6656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インド経済の転換</a:t>
            </a:r>
            <a:r>
              <a:rPr lang="ja-JP" sz="3200" smtClean="0"/>
              <a:t>－（差別的）</a:t>
            </a:r>
            <a:r>
              <a:rPr lang="ja-JP" sz="3200" smtClean="0">
                <a:solidFill>
                  <a:srgbClr val="00B050"/>
                </a:solidFill>
              </a:rPr>
              <a:t>保護</a:t>
            </a:r>
            <a:r>
              <a:rPr lang="ja-JP" sz="3200" smtClean="0"/>
              <a:t>貿易へ</a:t>
            </a:r>
          </a:p>
        </p:txBody>
      </p:sp>
      <p:sp>
        <p:nvSpPr>
          <p:cNvPr id="67588" name="Rectangle 2"/>
          <p:cNvSpPr>
            <a:spLocks noGrp="1" noChangeArrowheads="1"/>
          </p:cNvSpPr>
          <p:nvPr>
            <p:ph type="body" idx="1"/>
          </p:nvPr>
        </p:nvSpPr>
        <p:spPr>
          <a:xfrm>
            <a:off x="539750" y="1608138"/>
            <a:ext cx="9070975" cy="577215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ja-JP" sz="2800" dirty="0" smtClean="0"/>
              <a:t>スワデーシ運動・・・ナショナリズム・・・保護</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ja-JP" sz="2800" dirty="0" smtClean="0">
                <a:solidFill>
                  <a:srgbClr val="00B050"/>
                </a:solidFill>
              </a:rPr>
              <a:t>第一次大戦</a:t>
            </a:r>
            <a:r>
              <a:rPr lang="ja-JP" sz="2800" dirty="0" smtClean="0"/>
              <a:t>・・・インド政庁の歳出増加。</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ja-JP" sz="2800" dirty="0" smtClean="0"/>
              <a:t>　</a:t>
            </a:r>
            <a:r>
              <a:rPr lang="en-US" altLang="ja-JP" sz="2800" dirty="0" smtClean="0"/>
              <a:t>1916</a:t>
            </a:r>
            <a:r>
              <a:rPr lang="ja-JP" sz="2800" dirty="0" smtClean="0"/>
              <a:t>年、赤字克服のため、</a:t>
            </a:r>
            <a:r>
              <a:rPr lang="ja-JP" sz="2800" dirty="0" smtClean="0">
                <a:solidFill>
                  <a:srgbClr val="FF0000"/>
                </a:solidFill>
              </a:rPr>
              <a:t>関税</a:t>
            </a:r>
            <a:r>
              <a:rPr lang="ja-JP" sz="2800" dirty="0" smtClean="0"/>
              <a:t>一般を</a:t>
            </a:r>
            <a:r>
              <a:rPr lang="en-US" altLang="ja-JP" sz="2800" dirty="0" smtClean="0"/>
              <a:t>5</a:t>
            </a:r>
            <a:r>
              <a:rPr lang="ja-JP" sz="2800" dirty="0" smtClean="0"/>
              <a:t>％から</a:t>
            </a:r>
            <a:r>
              <a:rPr lang="en-US" altLang="ja-JP" sz="2800" dirty="0" smtClean="0"/>
              <a:t>7.5</a:t>
            </a:r>
            <a:r>
              <a:rPr lang="ja-JP" sz="2800" dirty="0" smtClean="0"/>
              <a:t>％（従価）に</a:t>
            </a:r>
            <a:r>
              <a:rPr lang="ja-JP" sz="2800" b="1" dirty="0" smtClean="0">
                <a:solidFill>
                  <a:srgbClr val="00B050"/>
                </a:solidFill>
              </a:rPr>
              <a:t>引き上げ</a:t>
            </a:r>
            <a:r>
              <a:rPr lang="ja-JP" sz="2800" dirty="0" smtClean="0"/>
              <a:t>。</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ja-JP" sz="2800" dirty="0" smtClean="0"/>
              <a:t>　</a:t>
            </a:r>
            <a:r>
              <a:rPr lang="ja-JP" altLang="en-US" sz="2800" dirty="0" smtClean="0"/>
              <a:t>　</a:t>
            </a:r>
            <a:r>
              <a:rPr lang="ja-JP" sz="2800" dirty="0" smtClean="0"/>
              <a:t>その後、例外扱いの物品についても少しずつ引き上げ、</a:t>
            </a:r>
            <a:r>
              <a:rPr lang="en-US" altLang="ja-JP" sz="2800" dirty="0" smtClean="0"/>
              <a:t>1917</a:t>
            </a:r>
            <a:r>
              <a:rPr lang="ja-JP" sz="2800" dirty="0" smtClean="0"/>
              <a:t>年にはついに輸入綿製品にまで</a:t>
            </a:r>
            <a:r>
              <a:rPr lang="en-US" altLang="ja-JP" sz="2800" dirty="0" smtClean="0"/>
              <a:t>1894</a:t>
            </a:r>
            <a:r>
              <a:rPr lang="ja-JP" sz="2800" dirty="0" smtClean="0"/>
              <a:t>年以来はじめて一般関税と同様の</a:t>
            </a:r>
            <a:r>
              <a:rPr lang="en-US" altLang="ja-JP" sz="2800" dirty="0" smtClean="0"/>
              <a:t>7.5%</a:t>
            </a:r>
            <a:r>
              <a:rPr lang="ja-JP" sz="2800" dirty="0" smtClean="0"/>
              <a:t>に。</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ja-JP" sz="2800" dirty="0" smtClean="0"/>
              <a:t>第一次大戦・・・</a:t>
            </a:r>
            <a:r>
              <a:rPr lang="ja-JP" sz="2800" b="1" dirty="0" smtClean="0">
                <a:solidFill>
                  <a:srgbClr val="00B050"/>
                </a:solidFill>
              </a:rPr>
              <a:t>インド工業の育成</a:t>
            </a:r>
            <a:r>
              <a:rPr lang="ja-JP" sz="2800" dirty="0" smtClean="0"/>
              <a:t>・・・方向転換。工業の軍事的重要性。インド国内における</a:t>
            </a:r>
            <a:r>
              <a:rPr lang="ja-JP" sz="2800" b="1" dirty="0" smtClean="0">
                <a:solidFill>
                  <a:srgbClr val="00B050"/>
                </a:solidFill>
              </a:rPr>
              <a:t>軍需品生産能力の構築＝自給自足</a:t>
            </a:r>
            <a:r>
              <a:rPr lang="ja-JP" sz="2800" dirty="0" smtClean="0">
                <a:solidFill>
                  <a:srgbClr val="00B050"/>
                </a:solidFill>
              </a:rPr>
              <a:t>。</a:t>
            </a:r>
            <a:r>
              <a:rPr lang="ja-JP" altLang="en-US" sz="2800" dirty="0" smtClean="0">
                <a:solidFill>
                  <a:srgbClr val="00B050"/>
                </a:solidFill>
              </a:rPr>
              <a:t>　</a:t>
            </a:r>
            <a:endParaRPr lang="en-US" altLang="ja-JP" sz="2800" dirty="0" smtClean="0">
              <a:solidFill>
                <a:srgbClr val="00B050"/>
              </a:solidFill>
            </a:endParaRPr>
          </a:p>
          <a:p>
            <a:pPr marL="104775" indent="0" eaLnBrk="1">
              <a:buSzPct val="45000"/>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defRPr/>
            </a:pPr>
            <a:r>
              <a:rPr lang="ja-JP" altLang="en-US" sz="2800" dirty="0">
                <a:solidFill>
                  <a:srgbClr val="00B050"/>
                </a:solidFill>
              </a:rPr>
              <a:t>　</a:t>
            </a:r>
            <a:r>
              <a:rPr lang="ja-JP" altLang="en-US" sz="2800" dirty="0" smtClean="0">
                <a:solidFill>
                  <a:srgbClr val="00B050"/>
                </a:solidFill>
              </a:rPr>
              <a:t>　　</a:t>
            </a:r>
            <a:r>
              <a:rPr lang="ja-JP" altLang="en-US" sz="2800" dirty="0" smtClean="0">
                <a:solidFill>
                  <a:srgbClr val="FF0000"/>
                </a:solidFill>
              </a:rPr>
              <a:t>（戦時中における日本のインド進出をイギリスは危惧）</a:t>
            </a:r>
            <a:endParaRPr lang="ja-JP" sz="2800" dirty="0" smtClean="0">
              <a:solidFill>
                <a:srgbClr val="FF00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EA1E2EC-D0FF-4A4E-85F6-7E3648DEE859}" type="slidenum">
              <a:rPr lang="en-US" altLang="ja-JP" smtClean="0">
                <a:solidFill>
                  <a:srgbClr val="000000"/>
                </a:solidFill>
              </a:rPr>
              <a:pPr eaLnBrk="1"/>
              <a:t>65</a:t>
            </a:fld>
            <a:endParaRPr lang="en-US" altLang="ja-JP" smtClean="0">
              <a:solidFill>
                <a:srgbClr val="000000"/>
              </a:solidFill>
            </a:endParaRPr>
          </a:p>
        </p:txBody>
      </p:sp>
      <p:sp>
        <p:nvSpPr>
          <p:cNvPr id="6758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イギリスの戦時政策とインド工業化</a:t>
            </a:r>
          </a:p>
        </p:txBody>
      </p:sp>
      <p:sp>
        <p:nvSpPr>
          <p:cNvPr id="67588" name="Rectangle 2"/>
          <p:cNvSpPr>
            <a:spLocks noGrp="1" noChangeArrowheads="1"/>
          </p:cNvSpPr>
          <p:nvPr>
            <p:ph type="body" idx="1"/>
          </p:nvPr>
        </p:nvSpPr>
        <p:spPr>
          <a:xfrm>
            <a:off x="647700" y="1439863"/>
            <a:ext cx="9070975" cy="558482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b="1" smtClean="0">
                <a:solidFill>
                  <a:schemeClr val="tx1"/>
                </a:solidFill>
              </a:rPr>
              <a:t>1918</a:t>
            </a:r>
            <a:r>
              <a:rPr lang="ja-JP" sz="2800" b="1" smtClean="0">
                <a:solidFill>
                  <a:schemeClr val="tx1"/>
                </a:solidFill>
              </a:rPr>
              <a:t>年の産業委員会報告・・・</a:t>
            </a:r>
            <a:r>
              <a:rPr lang="ja-JP" sz="2800" b="1" smtClean="0">
                <a:solidFill>
                  <a:srgbClr val="FF0000"/>
                </a:solidFill>
              </a:rPr>
              <a:t>全インド的規模での</a:t>
            </a:r>
            <a:r>
              <a:rPr lang="ja-JP" sz="2800" b="1" smtClean="0">
                <a:solidFill>
                  <a:srgbClr val="00B050"/>
                </a:solidFill>
              </a:rPr>
              <a:t>計画的な工業化</a:t>
            </a:r>
            <a:r>
              <a:rPr lang="ja-JP" sz="2800" b="1" smtClean="0">
                <a:solidFill>
                  <a:srgbClr val="FF0000"/>
                </a:solidFill>
              </a:rPr>
              <a:t>の構想</a:t>
            </a:r>
            <a:r>
              <a:rPr lang="ja-JP" sz="2800"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solidFill>
                  <a:srgbClr val="00B050"/>
                </a:solidFill>
              </a:rPr>
              <a:t>戦時中におけるインド工業の発展</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戦争による船舶不足・・・インドへの綿製品輸入に打撃。ジュート輸出も打撃。</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solidFill>
                  <a:srgbClr val="00B050"/>
                </a:solidFill>
              </a:rPr>
              <a:t>インド人経営の綿工業は需要増大で潤った</a:t>
            </a:r>
            <a:r>
              <a:rPr lang="ja-JP" sz="2800"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インド人は</a:t>
            </a:r>
            <a:r>
              <a:rPr lang="ja-JP" sz="2800" smtClean="0">
                <a:solidFill>
                  <a:srgbClr val="00B050"/>
                </a:solidFill>
              </a:rPr>
              <a:t>機械工業にも着手し、軍需に応えた</a:t>
            </a:r>
            <a:r>
              <a:rPr lang="ja-JP" sz="2800"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b="1" smtClean="0">
                <a:solidFill>
                  <a:srgbClr val="FF0000"/>
                </a:solidFill>
              </a:rPr>
              <a:t>第一次大戦が終わると英印の貿易関係は逆転。</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イギリスからインドへの綿製品輸入は取るに足りないものとなる。鉄鋼、セメントなどでも、インドは自前で、国内需要を賄えるようになっていった。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0F2D785-B7F8-402D-80B8-1F665689D933}" type="slidenum">
              <a:rPr lang="en-US" altLang="ja-JP" smtClean="0">
                <a:solidFill>
                  <a:srgbClr val="000000"/>
                </a:solidFill>
              </a:rPr>
              <a:pPr eaLnBrk="1"/>
              <a:t>66</a:t>
            </a:fld>
            <a:endParaRPr lang="en-US" altLang="ja-JP" smtClean="0">
              <a:solidFill>
                <a:srgbClr val="000000"/>
              </a:solidFill>
            </a:endParaRPr>
          </a:p>
        </p:txBody>
      </p:sp>
      <p:sp>
        <p:nvSpPr>
          <p:cNvPr id="6861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平和時の産業は、戦時への準備</a:t>
            </a:r>
          </a:p>
        </p:txBody>
      </p:sp>
      <p:sp>
        <p:nvSpPr>
          <p:cNvPr id="68612"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第一次大戦後、</a:t>
            </a:r>
            <a:r>
              <a:rPr lang="en-US" altLang="ja-JP" smtClean="0"/>
              <a:t>1923</a:t>
            </a:r>
            <a:r>
              <a:rPr lang="ja-JP" smtClean="0"/>
              <a:t>年にインド政庁によて、「保護政策」。</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ただし、保護対象は、鉄鋼と製糸業だけ。</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大恐慌時、インド政庁の税収が減り、関税を増大させた。・・・インド政庁の「保護政策」。</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DB4586B3-D04B-4E9D-AF4F-E57B99AEDFD7}" type="slidenum">
              <a:rPr lang="en-US" altLang="ja-JP" smtClean="0">
                <a:solidFill>
                  <a:srgbClr val="000000"/>
                </a:solidFill>
              </a:rPr>
              <a:pPr eaLnBrk="1"/>
              <a:t>67</a:t>
            </a:fld>
            <a:endParaRPr lang="en-US" altLang="ja-JP" smtClean="0">
              <a:solidFill>
                <a:srgbClr val="000000"/>
              </a:solidFill>
            </a:endParaRPr>
          </a:p>
        </p:txBody>
      </p:sp>
      <p:sp>
        <p:nvSpPr>
          <p:cNvPr id="6963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ガンディー時代</a:t>
            </a:r>
          </a:p>
        </p:txBody>
      </p:sp>
      <p:sp>
        <p:nvSpPr>
          <p:cNvPr id="69636" name="Rectangle 2"/>
          <p:cNvSpPr>
            <a:spLocks noGrp="1" noChangeArrowheads="1"/>
          </p:cNvSpPr>
          <p:nvPr>
            <p:ph type="body" idx="1"/>
          </p:nvPr>
        </p:nvSpPr>
        <p:spPr>
          <a:xfrm>
            <a:off x="539750" y="1670050"/>
            <a:ext cx="9070975" cy="542766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第一次大戦終了から第二次大戦開始まで。</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4000" b="1" smtClean="0"/>
              <a:t>非協力運動・・・ガンディー時代の到来</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altLang="ja-JP" sz="4000" b="1"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3600" b="1" smtClean="0">
                <a:solidFill>
                  <a:srgbClr val="FF0000"/>
                </a:solidFill>
              </a:rPr>
              <a:t>大衆的ナショナリズム</a:t>
            </a:r>
            <a:r>
              <a:rPr lang="ja-JP" sz="3600" b="1" smtClean="0"/>
              <a:t>の時代</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3600" b="1" smtClean="0"/>
              <a:t>1921-37</a:t>
            </a:r>
            <a:r>
              <a:rPr lang="ja-JP" sz="3600" b="1" smtClean="0"/>
              <a:t>　</a:t>
            </a:r>
            <a:r>
              <a:rPr lang="ja-JP" sz="3600" b="1" smtClean="0">
                <a:solidFill>
                  <a:srgbClr val="FF0000"/>
                </a:solidFill>
              </a:rPr>
              <a:t>民族運動</a:t>
            </a:r>
            <a:r>
              <a:rPr lang="ja-JP" sz="3600" b="1" smtClean="0"/>
              <a:t>が社会を覆い、イギリス統治はそれへの対応に追われる。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3600" b="1" smtClean="0"/>
              <a:t>特に</a:t>
            </a:r>
            <a:r>
              <a:rPr lang="en-US" altLang="ja-JP" sz="3600" b="1" smtClean="0"/>
              <a:t>1929</a:t>
            </a:r>
            <a:r>
              <a:rPr lang="ja-JP" sz="3600" b="1" smtClean="0"/>
              <a:t>年の大恐慌以降。</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F909CCF-0B6D-4609-842A-2E11553FC3ED}" type="slidenum">
              <a:rPr lang="en-US" altLang="ja-JP" smtClean="0">
                <a:solidFill>
                  <a:srgbClr val="000000"/>
                </a:solidFill>
              </a:rPr>
              <a:pPr eaLnBrk="1"/>
              <a:t>68</a:t>
            </a:fld>
            <a:endParaRPr lang="en-US" altLang="ja-JP" smtClean="0">
              <a:solidFill>
                <a:srgbClr val="000000"/>
              </a:solidFill>
            </a:endParaRPr>
          </a:p>
        </p:txBody>
      </p:sp>
      <p:sp>
        <p:nvSpPr>
          <p:cNvPr id="7065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イギリスの対応・・・「モン・ファド」改革</a:t>
            </a:r>
          </a:p>
        </p:txBody>
      </p:sp>
      <p:sp>
        <p:nvSpPr>
          <p:cNvPr id="70660"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第一次大戦後、</a:t>
            </a:r>
            <a:r>
              <a:rPr lang="ja-JP" b="1" smtClean="0">
                <a:solidFill>
                  <a:srgbClr val="FF0000"/>
                </a:solidFill>
              </a:rPr>
              <a:t>中央</a:t>
            </a:r>
            <a:r>
              <a:rPr lang="ja-JP" smtClean="0"/>
              <a:t>政治の舞台での</a:t>
            </a:r>
            <a:r>
              <a:rPr lang="ja-JP" b="1" smtClean="0"/>
              <a:t>国民会議による反英運動</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イギリスは、これに</a:t>
            </a:r>
            <a:r>
              <a:rPr lang="ja-JP" b="1" smtClean="0"/>
              <a:t>対抗</a:t>
            </a:r>
            <a:r>
              <a:rPr lang="ja-JP" smtClean="0"/>
              <a:t>して、「政治」を</a:t>
            </a:r>
            <a:r>
              <a:rPr lang="ja-JP" b="1" smtClean="0">
                <a:solidFill>
                  <a:srgbClr val="FF0000"/>
                </a:solidFill>
              </a:rPr>
              <a:t>地方化</a:t>
            </a:r>
            <a:r>
              <a:rPr lang="ja-JP" smtClean="0"/>
              <a:t>しようとした。・・・・モン・ファド改革による</a:t>
            </a:r>
            <a:r>
              <a:rPr lang="ja-JP" b="1" smtClean="0">
                <a:solidFill>
                  <a:srgbClr val="FF0000"/>
                </a:solidFill>
              </a:rPr>
              <a:t>地方</a:t>
            </a:r>
            <a:r>
              <a:rPr lang="ja-JP" smtClean="0"/>
              <a:t>自治の部分的付与。</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475F7B7-C686-4E56-B438-DD6E4D84AB10}" type="slidenum">
              <a:rPr lang="en-US" altLang="ja-JP" smtClean="0">
                <a:solidFill>
                  <a:srgbClr val="000000"/>
                </a:solidFill>
              </a:rPr>
              <a:pPr eaLnBrk="1"/>
              <a:t>69</a:t>
            </a:fld>
            <a:endParaRPr lang="en-US" altLang="ja-JP" smtClean="0">
              <a:solidFill>
                <a:srgbClr val="000000"/>
              </a:solidFill>
            </a:endParaRPr>
          </a:p>
        </p:txBody>
      </p:sp>
      <p:sp>
        <p:nvSpPr>
          <p:cNvPr id="7168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ガンディーの簡明で徹底した態度</a:t>
            </a:r>
          </a:p>
        </p:txBody>
      </p:sp>
      <p:sp>
        <p:nvSpPr>
          <p:cNvPr id="71684" name="Rectangle 2"/>
          <p:cNvSpPr>
            <a:spLocks noGrp="1" noChangeArrowheads="1"/>
          </p:cNvSpPr>
          <p:nvPr>
            <p:ph type="body" idx="1"/>
          </p:nvPr>
        </p:nvSpPr>
        <p:spPr>
          <a:xfrm>
            <a:off x="503238" y="1768475"/>
            <a:ext cx="9070975" cy="4989513"/>
          </a:xfrm>
        </p:spPr>
        <p:txBody>
          <a:bodyPr/>
          <a:lstStyle/>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mtClean="0"/>
              <a:t>イギリスの「改革」の方向に</a:t>
            </a:r>
            <a:r>
              <a:rPr lang="ja-JP" b="1" smtClean="0"/>
              <a:t>対して</a:t>
            </a:r>
            <a:r>
              <a:rPr lang="ja-JP" smtClean="0"/>
              <a:t>、</a:t>
            </a:r>
          </a:p>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mtClean="0"/>
              <a:t>ガンディー・・・</a:t>
            </a:r>
            <a:r>
              <a:rPr lang="ja-JP" b="1" smtClean="0">
                <a:solidFill>
                  <a:srgbClr val="FF0000"/>
                </a:solidFill>
              </a:rPr>
              <a:t>インド人の運動の「全国性」</a:t>
            </a:r>
            <a:r>
              <a:rPr lang="ja-JP" smtClean="0"/>
              <a:t>を示す。</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b="1" smtClean="0"/>
              <a:t>「身体の欲望」の抑制</a:t>
            </a:r>
            <a:r>
              <a:rPr lang="ja-JP" smtClean="0"/>
              <a:t>が出発点・・誰でも感知可能</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mtClean="0"/>
              <a:t>「必要以上は食べない、着ない、持たない文化」、腰布だけ、鉄ぶち眼鏡と木の下駄のみ。</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mtClean="0"/>
              <a:t>菜食主義、酒も妻との性交も断つ生活、断食。</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b="1" smtClean="0">
                <a:solidFill>
                  <a:srgbClr val="FF0000"/>
                </a:solidFill>
              </a:rPr>
              <a:t>権力への非協力、</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b="1" smtClean="0">
                <a:solidFill>
                  <a:srgbClr val="FF0000"/>
                </a:solidFill>
              </a:rPr>
              <a:t>非暴力的闘争形態</a:t>
            </a:r>
            <a:r>
              <a:rPr lang="ja-JP" smtClean="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D7434A7-ABA5-4FAF-8B3D-57414018EF73}" type="slidenum">
              <a:rPr lang="en-US" altLang="ja-JP" smtClean="0">
                <a:solidFill>
                  <a:srgbClr val="000000"/>
                </a:solidFill>
              </a:rPr>
              <a:pPr eaLnBrk="1"/>
              <a:t>7</a:t>
            </a:fld>
            <a:endParaRPr lang="en-US" altLang="ja-JP" smtClean="0">
              <a:solidFill>
                <a:srgbClr val="000000"/>
              </a:solidFill>
            </a:endParaRPr>
          </a:p>
        </p:txBody>
      </p:sp>
      <p:sp>
        <p:nvSpPr>
          <p:cNvPr id="819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高級官僚</a:t>
            </a:r>
          </a:p>
        </p:txBody>
      </p:sp>
      <p:sp>
        <p:nvSpPr>
          <p:cNvPr id="8196" name="Rectangle 2"/>
          <p:cNvSpPr>
            <a:spLocks noGrp="1" noChangeArrowheads="1"/>
          </p:cNvSpPr>
          <p:nvPr>
            <p:ph type="body" idx="1"/>
          </p:nvPr>
        </p:nvSpPr>
        <p:spPr>
          <a:xfrm>
            <a:off x="539750" y="1619250"/>
            <a:ext cx="9070975" cy="591026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地主とはむすびつき、中産階級や工場主には反感を持ち、初等教育には全く無関心。、</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人数は最大のときでも</a:t>
            </a:r>
            <a:r>
              <a:rPr lang="en-US" altLang="ja-JP" sz="2800" smtClean="0"/>
              <a:t>1000</a:t>
            </a:r>
            <a:r>
              <a:rPr lang="ja-JP" sz="2800" smtClean="0"/>
              <a:t>人前後（</a:t>
            </a:r>
            <a:r>
              <a:rPr lang="en-US" altLang="ja-JP" sz="2800" smtClean="0"/>
              <a:t>1919</a:t>
            </a:r>
            <a:r>
              <a:rPr lang="ja-JP" sz="2800" smtClean="0"/>
              <a:t>年に</a:t>
            </a:r>
            <a:r>
              <a:rPr lang="en-US" altLang="ja-JP" sz="2800" smtClean="0"/>
              <a:t>1032</a:t>
            </a:r>
            <a:r>
              <a:rPr lang="ja-JP" sz="2800" smtClean="0"/>
              <a:t>人、</a:t>
            </a:r>
            <a:r>
              <a:rPr lang="en-US" altLang="ja-JP" sz="2800" smtClean="0"/>
              <a:t>1938</a:t>
            </a:r>
            <a:r>
              <a:rPr lang="ja-JP" sz="2800" smtClean="0"/>
              <a:t>年に</a:t>
            </a:r>
            <a:r>
              <a:rPr lang="en-US" altLang="ja-JP" sz="2800" smtClean="0"/>
              <a:t>1029</a:t>
            </a:r>
            <a:r>
              <a:rPr lang="ja-JP" sz="2800" smtClean="0"/>
              <a:t>人）。</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それに対して、インド人下級官吏の人員の数は、</a:t>
            </a:r>
            <a:r>
              <a:rPr lang="en-US" altLang="ja-JP" sz="2800" smtClean="0"/>
              <a:t>1931</a:t>
            </a:r>
            <a:r>
              <a:rPr lang="ja-JP" sz="2800" smtClean="0"/>
              <a:t>年には、</a:t>
            </a:r>
            <a:r>
              <a:rPr lang="en-US" altLang="ja-JP" sz="2800" smtClean="0"/>
              <a:t>100</a:t>
            </a:r>
            <a:r>
              <a:rPr lang="ja-JP" sz="2800" smtClean="0"/>
              <a:t>万に上った（当時のインド人口は</a:t>
            </a:r>
            <a:r>
              <a:rPr lang="en-US" altLang="ja-JP" sz="2800" smtClean="0"/>
              <a:t>3</a:t>
            </a:r>
            <a:r>
              <a:rPr lang="ja-JP" sz="2800" smtClean="0"/>
              <a:t>億</a:t>
            </a:r>
            <a:r>
              <a:rPr lang="en-US" altLang="ja-JP" sz="2800" smtClean="0"/>
              <a:t>5300</a:t>
            </a:r>
            <a:r>
              <a:rPr lang="ja-JP" sz="2800" smtClean="0"/>
              <a:t>万人）。</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ピラミッド的イギリスの官僚体制</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「官僚的専制主義と自由市場経済の結合」</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インド人は、高級官僚への道の開放を要求。それを中心目標に掲げたのが、</a:t>
            </a:r>
            <a:r>
              <a:rPr lang="ja-JP" sz="2800" b="1" smtClean="0">
                <a:solidFill>
                  <a:srgbClr val="FF0000"/>
                </a:solidFill>
              </a:rPr>
              <a:t>インド国民会議</a:t>
            </a:r>
            <a:r>
              <a:rPr lang="ja-JP" sz="2800" smtClean="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FB67CB2-1275-488A-AD1B-462FD3FEF7E1}" type="slidenum">
              <a:rPr lang="en-US" altLang="ja-JP" smtClean="0">
                <a:solidFill>
                  <a:srgbClr val="000000"/>
                </a:solidFill>
              </a:rPr>
              <a:pPr eaLnBrk="1"/>
              <a:t>70</a:t>
            </a:fld>
            <a:endParaRPr lang="en-US" altLang="ja-JP" smtClean="0">
              <a:solidFill>
                <a:srgbClr val="000000"/>
              </a:solidFill>
            </a:endParaRPr>
          </a:p>
        </p:txBody>
      </p:sp>
      <p:sp>
        <p:nvSpPr>
          <p:cNvPr id="7270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戦争と革命の時代における</a:t>
            </a:r>
            <a:r>
              <a:rPr lang="ja-JP" smtClean="0">
                <a:solidFill>
                  <a:srgbClr val="FF0000"/>
                </a:solidFill>
              </a:rPr>
              <a:t>非暴力</a:t>
            </a:r>
          </a:p>
        </p:txBody>
      </p:sp>
      <p:sp>
        <p:nvSpPr>
          <p:cNvPr id="72708"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第一次大戦・・・総力戦・・・帝国主義の暴力の極限</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世界大戦をやめさせようとするロシア・ボルシェヴィキ革命・・・</a:t>
            </a:r>
            <a:r>
              <a:rPr lang="ja-JP" smtClean="0">
                <a:solidFill>
                  <a:srgbClr val="00B050"/>
                </a:solidFill>
              </a:rPr>
              <a:t>武装した労働者・農民による革命</a:t>
            </a:r>
            <a:r>
              <a:rPr lang="ja-JP" smtClean="0"/>
              <a:t>・・・</a:t>
            </a:r>
            <a:r>
              <a:rPr lang="ja-JP" smtClean="0">
                <a:solidFill>
                  <a:srgbClr val="00B050"/>
                </a:solidFill>
              </a:rPr>
              <a:t>武力革命</a:t>
            </a:r>
            <a:r>
              <a:rPr lang="ja-JP" smtClean="0"/>
              <a:t>・・・</a:t>
            </a:r>
            <a:r>
              <a:rPr lang="ja-JP" smtClean="0">
                <a:solidFill>
                  <a:srgbClr val="FF0000"/>
                </a:solidFill>
              </a:rPr>
              <a:t>内戦</a:t>
            </a:r>
            <a:r>
              <a:rPr lang="ja-JP" smtClean="0"/>
              <a:t>における</a:t>
            </a:r>
            <a:r>
              <a:rPr lang="ja-JP" smtClean="0">
                <a:solidFill>
                  <a:srgbClr val="FF0000"/>
                </a:solidFill>
              </a:rPr>
              <a:t>武力での反革命鎮圧</a:t>
            </a:r>
            <a:r>
              <a:rPr lang="ja-JP" smtClean="0"/>
              <a:t>・・・</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革命の暴力・・・暴力（武力）による権力獲得・維持</a:t>
            </a:r>
            <a:endParaRPr lang="en-US" altLang="ja-JP" smtClean="0"/>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altLang="en-US" smtClean="0"/>
              <a:t>　反革命の暴力・武力、反革命と連携した干渉諸国の武力</a:t>
            </a: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これらに対する</a:t>
            </a:r>
            <a:r>
              <a:rPr lang="ja-JP" b="1" smtClean="0">
                <a:solidFill>
                  <a:srgbClr val="FF0000"/>
                </a:solidFill>
              </a:rPr>
              <a:t>非暴力</a:t>
            </a:r>
            <a:r>
              <a:rPr lang="ja-JP" smtClean="0"/>
              <a:t>の運動。</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64D57C5-D792-48FF-AC26-3A3199D0EA09}" type="slidenum">
              <a:rPr lang="en-US" altLang="ja-JP" smtClean="0">
                <a:solidFill>
                  <a:srgbClr val="000000"/>
                </a:solidFill>
              </a:rPr>
              <a:pPr eaLnBrk="1"/>
              <a:t>71</a:t>
            </a:fld>
            <a:endParaRPr lang="en-US" altLang="ja-JP" smtClean="0">
              <a:solidFill>
                <a:srgbClr val="000000"/>
              </a:solidFill>
            </a:endParaRPr>
          </a:p>
        </p:txBody>
      </p:sp>
      <p:sp>
        <p:nvSpPr>
          <p:cNvPr id="7373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ガンディーの</a:t>
            </a:r>
            <a:r>
              <a:rPr lang="ja-JP" smtClean="0">
                <a:solidFill>
                  <a:srgbClr val="FF0000"/>
                </a:solidFill>
              </a:rPr>
              <a:t>非協力</a:t>
            </a:r>
            <a:r>
              <a:rPr lang="ja-JP" smtClean="0"/>
              <a:t>運動</a:t>
            </a:r>
          </a:p>
        </p:txBody>
      </p:sp>
      <p:sp>
        <p:nvSpPr>
          <p:cNvPr id="73732" name="Rectangle 2"/>
          <p:cNvSpPr>
            <a:spLocks noGrp="1" noChangeArrowheads="1"/>
          </p:cNvSpPr>
          <p:nvPr>
            <p:ph type="body" idx="1"/>
          </p:nvPr>
        </p:nvSpPr>
        <p:spPr>
          <a:xfrm>
            <a:off x="503238" y="1768475"/>
            <a:ext cx="9070975" cy="5045075"/>
          </a:xfrm>
        </p:spPr>
        <p:txBody>
          <a:bodyPr/>
          <a:lstStyle/>
          <a:p>
            <a:pPr marL="431800" indent="-317500" eaLnBrk="1">
              <a:buClrTx/>
              <a:buSzPct val="45000"/>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altLang="en-US" sz="2800" smtClean="0"/>
              <a:t>　　</a:t>
            </a:r>
            <a:r>
              <a:rPr lang="ja-JP" sz="2800" smtClean="0"/>
              <a:t>穏健派・・・ただし、</a:t>
            </a:r>
            <a:r>
              <a:rPr lang="ja-JP" sz="2800" smtClean="0">
                <a:solidFill>
                  <a:srgbClr val="00B050"/>
                </a:solidFill>
              </a:rPr>
              <a:t>請願運動の限界</a:t>
            </a:r>
            <a:r>
              <a:rPr lang="ja-JP" sz="2800" smtClean="0"/>
              <a:t>を感じている人々が支持。</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z="2800" smtClean="0"/>
              <a:t>ローラット法（弾圧法）に反発して激しい運動を繰り広げるかもしれない暴力派・テロリズムの潮流を抑えること。</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ja-JP" sz="2800" b="1" smtClean="0">
                <a:solidFill>
                  <a:srgbClr val="00B050"/>
                </a:solidFill>
              </a:rPr>
              <a:t>諸産業の工場主たち</a:t>
            </a:r>
            <a:r>
              <a:rPr lang="ja-JP" sz="2800" smtClean="0">
                <a:solidFill>
                  <a:srgbClr val="00B050"/>
                </a:solidFill>
              </a:rPr>
              <a:t>をも引き付ける</a:t>
            </a:r>
            <a:r>
              <a:rPr lang="ja-JP" sz="2800" smtClean="0"/>
              <a:t>。（カルカッタのマールワーリーと呼ばれる</a:t>
            </a:r>
            <a:r>
              <a:rPr lang="ja-JP" sz="2800" b="1" smtClean="0">
                <a:solidFill>
                  <a:srgbClr val="FF0000"/>
                </a:solidFill>
              </a:rPr>
              <a:t>実業家たち</a:t>
            </a:r>
            <a:r>
              <a:rPr lang="ja-JP" sz="2800" smtClean="0"/>
              <a:t>が、有力支持者）</a:t>
            </a:r>
          </a:p>
          <a:p>
            <a:pPr marL="431800" indent="-317500" eaLnBrk="1">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en-US" altLang="ja-JP" sz="2800" smtClean="0"/>
              <a:t>1920</a:t>
            </a:r>
            <a:r>
              <a:rPr lang="ja-JP" sz="2800" smtClean="0"/>
              <a:t>年に、家族経営主義による労使協調、全員一致原則による決定など、係争解決の新しい倫理を打ち出す。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A7C472E-6263-497D-8DEF-6BD6437C6DE5}" type="slidenum">
              <a:rPr lang="en-US" altLang="ja-JP" smtClean="0">
                <a:solidFill>
                  <a:srgbClr val="000000"/>
                </a:solidFill>
              </a:rPr>
              <a:pPr eaLnBrk="1"/>
              <a:t>72</a:t>
            </a:fld>
            <a:endParaRPr lang="en-US" altLang="ja-JP" smtClean="0">
              <a:solidFill>
                <a:srgbClr val="000000"/>
              </a:solidFill>
            </a:endParaRPr>
          </a:p>
        </p:txBody>
      </p:sp>
      <p:sp>
        <p:nvSpPr>
          <p:cNvPr id="7475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ガンディー（の思想・態度）と労働者</a:t>
            </a:r>
          </a:p>
        </p:txBody>
      </p:sp>
      <p:sp>
        <p:nvSpPr>
          <p:cNvPr id="74756"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1918</a:t>
            </a:r>
            <a:r>
              <a:rPr lang="ja-JP" smtClean="0"/>
              <a:t>年以降、組織労働者がインド政治の舞台に登場。組織人員の拡大。</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会議派指導者たちが、労働者の代弁者として意識的に活動。</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rgbClr val="00B050"/>
                </a:solidFill>
              </a:rPr>
              <a:t>ガンディー</a:t>
            </a:r>
            <a:r>
              <a:rPr lang="ja-JP" smtClean="0"/>
              <a:t>もその一人。</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a:t>
            </a:r>
            <a:r>
              <a:rPr lang="en-US" altLang="ja-JP" smtClean="0"/>
              <a:t>1918</a:t>
            </a:r>
            <a:r>
              <a:rPr lang="ja-JP" smtClean="0"/>
              <a:t>年から</a:t>
            </a:r>
            <a:r>
              <a:rPr lang="en-US" altLang="ja-JP" smtClean="0"/>
              <a:t>19</a:t>
            </a:r>
            <a:r>
              <a:rPr lang="ja-JP" smtClean="0"/>
              <a:t>年、アフメダバードの労働争議を、階級闘争でなく</a:t>
            </a:r>
            <a:r>
              <a:rPr lang="ja-JP" smtClean="0">
                <a:solidFill>
                  <a:srgbClr val="00B050"/>
                </a:solidFill>
              </a:rPr>
              <a:t>階級協調の思想</a:t>
            </a:r>
            <a:r>
              <a:rPr lang="ja-JP" smtClean="0"/>
              <a:t>で指導。</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それは繊維産業の主力労働組合の結成につながった。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63279FB-39BE-49E8-B13D-A331EB730C60}" type="slidenum">
              <a:rPr lang="en-US" altLang="ja-JP" smtClean="0">
                <a:solidFill>
                  <a:srgbClr val="000000"/>
                </a:solidFill>
              </a:rPr>
              <a:pPr eaLnBrk="1"/>
              <a:t>73</a:t>
            </a:fld>
            <a:endParaRPr lang="en-US" altLang="ja-JP" smtClean="0">
              <a:solidFill>
                <a:srgbClr val="000000"/>
              </a:solidFill>
            </a:endParaRPr>
          </a:p>
        </p:txBody>
      </p:sp>
      <p:sp>
        <p:nvSpPr>
          <p:cNvPr id="75779" name="Rectangle 1"/>
          <p:cNvSpPr>
            <a:spLocks noGrp="1" noChangeArrowheads="1"/>
          </p:cNvSpPr>
          <p:nvPr>
            <p:ph type="title"/>
          </p:nvPr>
        </p:nvSpPr>
        <p:spPr>
          <a:xfrm>
            <a:off x="539750" y="179388"/>
            <a:ext cx="9070975" cy="1262062"/>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ガンディー運動→抑圧・弾圧→拡大</a:t>
            </a:r>
          </a:p>
        </p:txBody>
      </p:sp>
      <p:sp>
        <p:nvSpPr>
          <p:cNvPr id="75780" name="Rectangle 2"/>
          <p:cNvSpPr>
            <a:spLocks noGrp="1" noChangeArrowheads="1"/>
          </p:cNvSpPr>
          <p:nvPr>
            <p:ph type="body" idx="1"/>
          </p:nvPr>
        </p:nvSpPr>
        <p:spPr>
          <a:xfrm>
            <a:off x="360363" y="1619250"/>
            <a:ext cx="9070975" cy="567690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多くのインド軍兵士の出身地であるパンジャーブ</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大戦中、兵士の徴募や献金強制で政府への反感増大。</a:t>
            </a:r>
            <a:r>
              <a:rPr lang="en-US" altLang="ja-JP" sz="2800" smtClean="0">
                <a:solidFill>
                  <a:srgbClr val="FF0000"/>
                </a:solidFill>
              </a:rPr>
              <a:t>1919</a:t>
            </a:r>
            <a:r>
              <a:rPr lang="ja-JP" sz="2800" smtClean="0">
                <a:solidFill>
                  <a:srgbClr val="FF0000"/>
                </a:solidFill>
              </a:rPr>
              <a:t>年</a:t>
            </a:r>
            <a:r>
              <a:rPr lang="en-US" altLang="ja-JP" sz="2800" smtClean="0"/>
              <a:t>4</a:t>
            </a:r>
            <a:r>
              <a:rPr lang="ja-JP" sz="2800" smtClean="0"/>
              <a:t>月</a:t>
            </a:r>
            <a:r>
              <a:rPr lang="en-US" altLang="ja-JP" sz="2800" smtClean="0"/>
              <a:t>13</a:t>
            </a:r>
            <a:r>
              <a:rPr lang="ja-JP" sz="2800" smtClean="0"/>
              <a:t>日、</a:t>
            </a:r>
            <a:r>
              <a:rPr lang="ja-JP" sz="2800" b="1" smtClean="0">
                <a:solidFill>
                  <a:srgbClr val="FF0000"/>
                </a:solidFill>
              </a:rPr>
              <a:t>ガンディー逮捕</a:t>
            </a:r>
            <a:r>
              <a:rPr lang="ja-JP" sz="2800" smtClean="0"/>
              <a:t>に対する抗議をきっかけに運動がこの地域全体に広がる。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これに対するインド政庁の弾圧・・・</a:t>
            </a:r>
            <a:r>
              <a:rPr lang="ja-JP" sz="2800" b="1" smtClean="0">
                <a:solidFill>
                  <a:srgbClr val="FF0000"/>
                </a:solidFill>
              </a:rPr>
              <a:t>アムリトサル</a:t>
            </a:r>
            <a:r>
              <a:rPr lang="ja-JP" sz="2800" smtClean="0"/>
              <a:t>市にあるジャリアンワーラー広場で、イギリス人代や将軍が、無辜のインド人の大量殺戮を行った。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入口がひとつしかない袋小路のような広場に集まっていたインド人に対し、完全武装の兵士が「弾丸がつきるまで」撃った</a:t>
            </a:r>
            <a:r>
              <a:rPr lang="ja-JP" altLang="ja-JP" sz="2800" smtClean="0"/>
              <a:t>…</a:t>
            </a:r>
            <a:r>
              <a:rPr lang="ja-JP" sz="2800" smtClean="0"/>
              <a:t>「</a:t>
            </a:r>
            <a:r>
              <a:rPr lang="ja-JP" sz="2800" b="1" smtClean="0">
                <a:solidFill>
                  <a:srgbClr val="FF0000"/>
                </a:solidFill>
              </a:rPr>
              <a:t>アムリトサルの虐殺</a:t>
            </a:r>
            <a:r>
              <a:rPr lang="ja-JP" sz="2800" smtClean="0"/>
              <a:t>」・・・死者</a:t>
            </a:r>
            <a:r>
              <a:rPr lang="en-US" altLang="ja-JP" sz="2800" smtClean="0"/>
              <a:t>379</a:t>
            </a:r>
            <a:r>
              <a:rPr lang="ja-JP" sz="2800" smtClean="0"/>
              <a:t>人、重軽傷</a:t>
            </a:r>
            <a:r>
              <a:rPr lang="en-US" altLang="ja-JP" sz="2800" smtClean="0"/>
              <a:t>1208</a:t>
            </a:r>
            <a:r>
              <a:rPr lang="ja-JP" sz="2800" smtClean="0"/>
              <a:t>人    </a:t>
            </a:r>
            <a:r>
              <a:rPr lang="ja-JP" sz="2800" b="1" smtClean="0">
                <a:solidFill>
                  <a:srgbClr val="FF0000"/>
                </a:solidFill>
              </a:rPr>
              <a:t>ムスリム</a:t>
            </a:r>
            <a:r>
              <a:rPr lang="ja-JP" sz="2800" smtClean="0"/>
              <a:t>やパンジャーブのシク教徒への支持拡大</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A1B4E8B5-CFFD-47ED-A002-A4B0D6A7BE8C}" type="slidenum">
              <a:rPr lang="en-US" altLang="ja-JP" smtClean="0">
                <a:solidFill>
                  <a:srgbClr val="000000"/>
                </a:solidFill>
              </a:rPr>
              <a:pPr eaLnBrk="1"/>
              <a:t>74</a:t>
            </a:fld>
            <a:endParaRPr lang="en-US" altLang="ja-JP" smtClean="0">
              <a:solidFill>
                <a:srgbClr val="000000"/>
              </a:solidFill>
            </a:endParaRPr>
          </a:p>
        </p:txBody>
      </p:sp>
      <p:sp>
        <p:nvSpPr>
          <p:cNvPr id="7680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ガンディーに対するムスリムの支持</a:t>
            </a:r>
          </a:p>
        </p:txBody>
      </p:sp>
      <p:sp>
        <p:nvSpPr>
          <p:cNvPr id="76804" name="Rectangle 2"/>
          <p:cNvSpPr>
            <a:spLocks noGrp="1" noChangeArrowheads="1"/>
          </p:cNvSpPr>
          <p:nvPr>
            <p:ph type="body" idx="1"/>
          </p:nvPr>
        </p:nvSpPr>
        <p:spPr>
          <a:xfrm>
            <a:off x="539750" y="1670050"/>
            <a:ext cx="9070975" cy="545147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インド・ムスリムの覚醒</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a:t>
            </a:r>
            <a:r>
              <a:rPr lang="en-US" altLang="ja-JP" sz="2800" smtClean="0"/>
              <a:t>1</a:t>
            </a:r>
            <a:r>
              <a:rPr lang="ja-JP" sz="2800" smtClean="0"/>
              <a:t>）ジンナーらの方向・・・議会主義的方法でインドの独立国家建設を進めようとする</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a:t>
            </a:r>
            <a:r>
              <a:rPr lang="en-US" altLang="ja-JP" sz="2800" smtClean="0"/>
              <a:t>2</a:t>
            </a:r>
            <a:r>
              <a:rPr lang="ja-JP" sz="2800" smtClean="0"/>
              <a:t>）アリー兄弟・・・遥かに遠い</a:t>
            </a:r>
            <a:r>
              <a:rPr lang="ja-JP" sz="2800" b="1" smtClean="0">
                <a:solidFill>
                  <a:srgbClr val="FF0000"/>
                </a:solidFill>
              </a:rPr>
              <a:t>トルコ</a:t>
            </a:r>
            <a:r>
              <a:rPr lang="ja-JP" sz="2800" smtClean="0"/>
              <a:t>のカリフ制を擁護しようとする運動（ヒラーファト運動）</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sz="2800"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ガンディーは</a:t>
            </a:r>
            <a:r>
              <a:rPr lang="ja-JP" sz="2800" b="1" smtClean="0">
                <a:solidFill>
                  <a:srgbClr val="FF0000"/>
                </a:solidFill>
              </a:rPr>
              <a:t>ムスリムの反英運動</a:t>
            </a:r>
            <a:r>
              <a:rPr lang="ja-JP" sz="2800" smtClean="0"/>
              <a:t>に着目し、アリー兄弟に接近。</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ムスリムのヒラーファト運動とインドの反ローラット法運動とを結びつけ、インドのナショナリズムを西アジアに広がる大きな反英運動の波の中に。</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B2A2485-AF56-484F-8A68-DD860F44FF76}" type="slidenum">
              <a:rPr lang="en-US" altLang="ja-JP" smtClean="0">
                <a:solidFill>
                  <a:srgbClr val="000000"/>
                </a:solidFill>
              </a:rPr>
              <a:pPr eaLnBrk="1"/>
              <a:t>75</a:t>
            </a:fld>
            <a:endParaRPr lang="en-US" altLang="ja-JP" smtClean="0">
              <a:solidFill>
                <a:srgbClr val="000000"/>
              </a:solidFill>
            </a:endParaRPr>
          </a:p>
        </p:txBody>
      </p:sp>
      <p:sp>
        <p:nvSpPr>
          <p:cNvPr id="7782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ガンディーの</a:t>
            </a:r>
            <a:r>
              <a:rPr lang="ja-JP" smtClean="0">
                <a:solidFill>
                  <a:srgbClr val="FF0000"/>
                </a:solidFill>
              </a:rPr>
              <a:t>非協力</a:t>
            </a:r>
            <a:r>
              <a:rPr lang="ja-JP" smtClean="0"/>
              <a:t>運動</a:t>
            </a:r>
          </a:p>
        </p:txBody>
      </p:sp>
      <p:sp>
        <p:nvSpPr>
          <p:cNvPr id="77828" name="Rectangle 2"/>
          <p:cNvSpPr>
            <a:spLocks noGrp="1" noChangeArrowheads="1"/>
          </p:cNvSpPr>
          <p:nvPr>
            <p:ph type="body" idx="1"/>
          </p:nvPr>
        </p:nvSpPr>
        <p:spPr>
          <a:xfrm>
            <a:off x="360363" y="1619250"/>
            <a:ext cx="9070975" cy="527367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1919</a:t>
            </a:r>
            <a:r>
              <a:rPr lang="ja-JP" sz="2800" smtClean="0"/>
              <a:t>年</a:t>
            </a:r>
            <a:r>
              <a:rPr lang="en-US" altLang="ja-JP" sz="2800" smtClean="0"/>
              <a:t>12</a:t>
            </a:r>
            <a:r>
              <a:rPr lang="ja-JP" sz="2800" smtClean="0"/>
              <a:t>月、デリーで開かれたヒラーファト全インド会議において、</a:t>
            </a:r>
            <a:r>
              <a:rPr lang="ja-JP" sz="2800" b="1" smtClean="0">
                <a:solidFill>
                  <a:srgbClr val="FF0000"/>
                </a:solidFill>
              </a:rPr>
              <a:t>非協力（</a:t>
            </a:r>
            <a:r>
              <a:rPr lang="en-US" altLang="ja-JP" sz="2800" b="1" smtClean="0">
                <a:solidFill>
                  <a:srgbClr val="FF0000"/>
                </a:solidFill>
              </a:rPr>
              <a:t>non-cooperation)</a:t>
            </a:r>
            <a:r>
              <a:rPr lang="ja-JP" sz="2800" smtClean="0"/>
              <a:t>運動を提起。</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1920</a:t>
            </a:r>
            <a:r>
              <a:rPr lang="ja-JP" sz="2800" smtClean="0"/>
              <a:t>年</a:t>
            </a:r>
            <a:r>
              <a:rPr lang="en-US" altLang="ja-JP" sz="2800" smtClean="0"/>
              <a:t>3</a:t>
            </a:r>
            <a:r>
              <a:rPr lang="ja-JP" sz="2800" smtClean="0"/>
              <a:t>月</a:t>
            </a:r>
            <a:r>
              <a:rPr lang="ja-JP" altLang="ja-JP" sz="2800" smtClean="0"/>
              <a:t>―</a:t>
            </a:r>
            <a:r>
              <a:rPr lang="en-US" altLang="ja-JP" sz="2800" smtClean="0"/>
              <a:t>4</a:t>
            </a:r>
            <a:r>
              <a:rPr lang="ja-JP" sz="2800" smtClean="0"/>
              <a:t>月、具体案</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イギリスから与えられた称号の返上</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子弟の教育施設ボイコット</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立法参事会などの委員の辞職</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改革立法参事会の選挙ボイコット</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税の支払い拒否（ただし、地代の支払いは拒否しないため、地主とは対立しない）</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9142886B-3508-49FB-8A6B-26EC0B14FB5B}" type="slidenum">
              <a:rPr lang="en-US" altLang="ja-JP" smtClean="0">
                <a:solidFill>
                  <a:srgbClr val="000000"/>
                </a:solidFill>
              </a:rPr>
              <a:pPr eaLnBrk="1"/>
              <a:t>76</a:t>
            </a:fld>
            <a:endParaRPr lang="en-US" altLang="ja-JP" smtClean="0">
              <a:solidFill>
                <a:srgbClr val="000000"/>
              </a:solidFill>
            </a:endParaRPr>
          </a:p>
        </p:txBody>
      </p:sp>
      <p:sp>
        <p:nvSpPr>
          <p:cNvPr id="78851" name="Rectangle 1"/>
          <p:cNvSpPr>
            <a:spLocks noGrp="1" noChangeArrowheads="1"/>
          </p:cNvSpPr>
          <p:nvPr>
            <p:ph type="title"/>
          </p:nvPr>
        </p:nvSpPr>
        <p:spPr>
          <a:xfrm>
            <a:off x="468313" y="360363"/>
            <a:ext cx="9070975" cy="1262062"/>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ガンディー、指導権</a:t>
            </a:r>
          </a:p>
        </p:txBody>
      </p:sp>
      <p:sp>
        <p:nvSpPr>
          <p:cNvPr id="78852" name="Rectangle 2"/>
          <p:cNvSpPr>
            <a:spLocks noGrp="1" noChangeArrowheads="1"/>
          </p:cNvSpPr>
          <p:nvPr>
            <p:ph type="body" idx="1"/>
          </p:nvPr>
        </p:nvSpPr>
        <p:spPr>
          <a:xfrm>
            <a:off x="503238" y="1768475"/>
            <a:ext cx="9070975" cy="573087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1920</a:t>
            </a:r>
            <a:r>
              <a:rPr lang="ja-JP" smtClean="0"/>
              <a:t>年</a:t>
            </a:r>
            <a:r>
              <a:rPr lang="en-US" altLang="ja-JP" smtClean="0"/>
              <a:t>4</a:t>
            </a:r>
            <a:r>
              <a:rPr lang="ja-JP" smtClean="0"/>
              <a:t>月、ガンディー、</a:t>
            </a:r>
            <a:r>
              <a:rPr lang="ja-JP" b="1" smtClean="0">
                <a:solidFill>
                  <a:srgbClr val="FF0000"/>
                </a:solidFill>
              </a:rPr>
              <a:t>自治連盟</a:t>
            </a:r>
            <a:r>
              <a:rPr lang="ja-JP" smtClean="0"/>
              <a:t>（ホーム・ルール・リーグ）の議長に。スワデーシを目標とすること、ヒンドスターニーを国語とすること、ヒンドゥー・ムスリムを統一することなどの骨格運動方針を</a:t>
            </a:r>
            <a:r>
              <a:rPr lang="en-US" altLang="ja-JP" smtClean="0"/>
              <a:t>20</a:t>
            </a:r>
            <a:r>
              <a:rPr lang="ja-JP" smtClean="0"/>
              <a:t>年代半ばに確立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1920</a:t>
            </a:r>
            <a:r>
              <a:rPr lang="ja-JP" smtClean="0"/>
              <a:t>年</a:t>
            </a:r>
            <a:r>
              <a:rPr lang="en-US" altLang="ja-JP" smtClean="0"/>
              <a:t>9</a:t>
            </a:r>
            <a:r>
              <a:rPr lang="ja-JP" smtClean="0"/>
              <a:t>月の国民会議特別大会で。多数派の支持を獲得。</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国民会議の目標・・・</a:t>
            </a:r>
            <a:r>
              <a:rPr lang="ja-JP" b="1" smtClean="0"/>
              <a:t>合法的・平和的方法で「</a:t>
            </a:r>
            <a:r>
              <a:rPr lang="ja-JP" b="1" smtClean="0">
                <a:solidFill>
                  <a:srgbClr val="FF0000"/>
                </a:solidFill>
              </a:rPr>
              <a:t>スワラージ</a:t>
            </a:r>
            <a:r>
              <a:rPr lang="ja-JP" b="1" smtClean="0"/>
              <a:t>」</a:t>
            </a:r>
            <a:r>
              <a:rPr lang="ja-JP" altLang="en-US" b="1" smtClean="0"/>
              <a:t>（自治・独立）</a:t>
            </a:r>
            <a:r>
              <a:rPr lang="ja-JP" b="1" smtClean="0"/>
              <a:t>を実現する</a:t>
            </a:r>
            <a:r>
              <a:rPr lang="ja-JP" smtClean="0"/>
              <a:t>ことと綱領を改定。</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smtClean="0"/>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8898284D-106D-4468-8188-F06D6E15F739}" type="slidenum">
              <a:rPr lang="en-US" altLang="ja-JP" smtClean="0">
                <a:solidFill>
                  <a:srgbClr val="000000"/>
                </a:solidFill>
              </a:rPr>
              <a:pPr eaLnBrk="1"/>
              <a:t>77</a:t>
            </a:fld>
            <a:endParaRPr lang="en-US" altLang="ja-JP" smtClean="0">
              <a:solidFill>
                <a:srgbClr val="000000"/>
              </a:solidFill>
            </a:endParaRPr>
          </a:p>
        </p:txBody>
      </p:sp>
      <p:sp>
        <p:nvSpPr>
          <p:cNvPr id="79875" name="Rectangle 1"/>
          <p:cNvSpPr>
            <a:spLocks noGrp="1" noChangeArrowheads="1"/>
          </p:cNvSpPr>
          <p:nvPr>
            <p:ph type="title"/>
          </p:nvPr>
        </p:nvSpPr>
        <p:spPr>
          <a:xfrm>
            <a:off x="503238" y="290513"/>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運動過激化→運動中止命令</a:t>
            </a:r>
            <a:r>
              <a:rPr lang="en-US" altLang="ja-JP" smtClean="0"/>
              <a:t/>
            </a:r>
            <a:br>
              <a:rPr lang="en-US" altLang="ja-JP" smtClean="0"/>
            </a:br>
            <a:r>
              <a:rPr lang="ja-JP" altLang="en-US" smtClean="0"/>
              <a:t>→</a:t>
            </a:r>
            <a:r>
              <a:rPr lang="ja-JP" smtClean="0"/>
              <a:t>ガンディー逮捕</a:t>
            </a:r>
          </a:p>
        </p:txBody>
      </p:sp>
      <p:sp>
        <p:nvSpPr>
          <p:cNvPr id="79876"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労働争議・農民の運動の高揚</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1922</a:t>
            </a:r>
            <a:r>
              <a:rPr lang="ja-JP" smtClean="0"/>
              <a:t>年</a:t>
            </a:r>
            <a:r>
              <a:rPr lang="en-US" altLang="ja-JP" smtClean="0"/>
              <a:t>2</a:t>
            </a:r>
            <a:r>
              <a:rPr lang="ja-JP" smtClean="0"/>
              <a:t>月</a:t>
            </a:r>
            <a:r>
              <a:rPr lang="en-US" altLang="ja-JP" smtClean="0"/>
              <a:t>5</a:t>
            </a:r>
            <a:r>
              <a:rPr lang="ja-JP" smtClean="0"/>
              <a:t>日　連合州ゴーラクプル県で、農民が警官を焼き殺す事件。</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ガンディーは運動中止を命令。</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（若いネルーはこれに反発、ガンディーを批判）</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rgbClr val="FF0000"/>
                </a:solidFill>
              </a:rPr>
              <a:t>ガンディー、逮捕</a:t>
            </a:r>
            <a:r>
              <a:rPr lang="ja-JP" smtClean="0"/>
              <a:t>される。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2F9DFE9-BFBF-434B-9EC8-B4E40C5D05F3}" type="slidenum">
              <a:rPr lang="en-US" altLang="ja-JP" smtClean="0">
                <a:solidFill>
                  <a:srgbClr val="000000"/>
                </a:solidFill>
              </a:rPr>
              <a:pPr eaLnBrk="1"/>
              <a:t>78</a:t>
            </a:fld>
            <a:endParaRPr lang="en-US" altLang="ja-JP" smtClean="0">
              <a:solidFill>
                <a:srgbClr val="000000"/>
              </a:solidFill>
            </a:endParaRPr>
          </a:p>
        </p:txBody>
      </p:sp>
      <p:sp>
        <p:nvSpPr>
          <p:cNvPr id="8089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逮捕後・運動中止後ー二つの方向</a:t>
            </a:r>
          </a:p>
        </p:txBody>
      </p:sp>
      <p:sp>
        <p:nvSpPr>
          <p:cNvPr id="80900" name="Rectangle 2"/>
          <p:cNvSpPr>
            <a:spLocks noGrp="1" noChangeArrowheads="1"/>
          </p:cNvSpPr>
          <p:nvPr>
            <p:ph type="body" idx="1"/>
          </p:nvPr>
        </p:nvSpPr>
        <p:spPr>
          <a:xfrm>
            <a:off x="503238" y="1768475"/>
            <a:ext cx="9070975" cy="558482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t>議会参入</a:t>
            </a:r>
            <a:r>
              <a:rPr lang="ja-JP" smtClean="0"/>
              <a:t>路線・・・スワラージ党の結成</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t>ボイコット方針継続派</a:t>
            </a:r>
            <a:r>
              <a:rPr lang="ja-JP" smtClean="0"/>
              <a:t>・・ガンディーとその支持者・・非改編派</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1924</a:t>
            </a:r>
            <a:r>
              <a:rPr lang="ja-JP" smtClean="0"/>
              <a:t>年、ガンディーもスワラージ党員が会議派のまま参事会に参入するのを許した。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ガンディーは敗北のうちに、</a:t>
            </a:r>
            <a:r>
              <a:rPr lang="ja-JP" smtClean="0">
                <a:solidFill>
                  <a:srgbClr val="00B050"/>
                </a:solidFill>
              </a:rPr>
              <a:t>非協力と</a:t>
            </a:r>
            <a:r>
              <a:rPr lang="ja-JP" altLang="en-US" smtClean="0">
                <a:solidFill>
                  <a:srgbClr val="00B050"/>
                </a:solidFill>
              </a:rPr>
              <a:t>協力</a:t>
            </a:r>
            <a:r>
              <a:rPr lang="ja-JP" smtClean="0">
                <a:solidFill>
                  <a:srgbClr val="00B050"/>
                </a:solidFill>
              </a:rPr>
              <a:t>とを交互に使い分けざるを得ない</a:t>
            </a:r>
            <a:r>
              <a:rPr lang="ja-JP" smtClean="0"/>
              <a:t>ことを認めた。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議会制と政治運動のとの結合によるインド型民主主義の原型の形成</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3DC28C5-FBCA-43DD-9BDC-B3BABA42BFD9}" type="slidenum">
              <a:rPr lang="en-US" altLang="ja-JP" smtClean="0">
                <a:solidFill>
                  <a:srgbClr val="000000"/>
                </a:solidFill>
              </a:rPr>
              <a:pPr eaLnBrk="1"/>
              <a:t>79</a:t>
            </a:fld>
            <a:endParaRPr lang="en-US" altLang="ja-JP" smtClean="0">
              <a:solidFill>
                <a:srgbClr val="000000"/>
              </a:solidFill>
            </a:endParaRPr>
          </a:p>
        </p:txBody>
      </p:sp>
      <p:sp>
        <p:nvSpPr>
          <p:cNvPr id="8192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1920</a:t>
            </a:r>
            <a:r>
              <a:rPr lang="ja-JP" smtClean="0"/>
              <a:t>年代後半のインド</a:t>
            </a:r>
          </a:p>
        </p:txBody>
      </p:sp>
      <p:sp>
        <p:nvSpPr>
          <p:cNvPr id="81924"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第一にベンガル、パンジャーブのような</a:t>
            </a:r>
            <a:r>
              <a:rPr lang="ja-JP" b="1" smtClean="0">
                <a:solidFill>
                  <a:srgbClr val="FF0000"/>
                </a:solidFill>
              </a:rPr>
              <a:t>ムスリム人口多数派の地域</a:t>
            </a:r>
            <a:r>
              <a:rPr lang="ja-JP" smtClean="0"/>
              <a:t>において、会議派によらないムスリム主導の地域勢力がきばんをかため、地方自治の強化を望</a:t>
            </a:r>
            <a:r>
              <a:rPr lang="ja-JP" altLang="en-US" smtClean="0"/>
              <a:t>む</a:t>
            </a:r>
            <a:r>
              <a:rPr lang="ja-JP" smtClean="0"/>
              <a:t>。連邦制を望み、中央政府の権限は所収の共通事項のみを扱うことを求める。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第二に、</a:t>
            </a:r>
            <a:r>
              <a:rPr lang="ja-JP" smtClean="0">
                <a:solidFill>
                  <a:srgbClr val="00B050"/>
                </a:solidFill>
              </a:rPr>
              <a:t>反英運動の先頭に立ったバラモン</a:t>
            </a:r>
            <a:r>
              <a:rPr lang="ja-JP" smtClean="0"/>
              <a:t>を中心とした</a:t>
            </a:r>
            <a:r>
              <a:rPr lang="ja-JP" smtClean="0">
                <a:solidFill>
                  <a:srgbClr val="00B050"/>
                </a:solidFill>
              </a:rPr>
              <a:t>会議派</a:t>
            </a:r>
            <a:r>
              <a:rPr lang="ja-JP" smtClean="0"/>
              <a:t>にかわり、イギリスはバラモンの下のカースト</a:t>
            </a:r>
            <a:r>
              <a:rPr lang="en-US" altLang="ja-JP" smtClean="0"/>
              <a:t>=</a:t>
            </a:r>
            <a:r>
              <a:rPr lang="ja-JP" smtClean="0"/>
              <a:t>在地の村の地主などの層に新たな親英勢力・協力者（コラボレーター）を見出した。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釈放後のガンディー・・・政治の第一線から退く</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BAC918A-4038-4677-83B1-B8A5193D335B}" type="slidenum">
              <a:rPr lang="en-US" altLang="ja-JP" smtClean="0">
                <a:solidFill>
                  <a:srgbClr val="000000"/>
                </a:solidFill>
              </a:rPr>
              <a:pPr eaLnBrk="1"/>
              <a:t>8</a:t>
            </a:fld>
            <a:endParaRPr lang="en-US" altLang="ja-JP" smtClean="0">
              <a:solidFill>
                <a:srgbClr val="000000"/>
              </a:solidFill>
            </a:endParaRPr>
          </a:p>
        </p:txBody>
      </p:sp>
      <p:sp>
        <p:nvSpPr>
          <p:cNvPr id="921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英領インドの教育政策・・・「</a:t>
            </a:r>
            <a:r>
              <a:rPr lang="ja-JP" smtClean="0">
                <a:solidFill>
                  <a:srgbClr val="FF0000"/>
                </a:solidFill>
              </a:rPr>
              <a:t>滴下</a:t>
            </a:r>
            <a:r>
              <a:rPr lang="ja-JP" smtClean="0"/>
              <a:t>政策」</a:t>
            </a:r>
          </a:p>
        </p:txBody>
      </p:sp>
      <p:sp>
        <p:nvSpPr>
          <p:cNvPr id="9220" name="Rectangle 2"/>
          <p:cNvSpPr>
            <a:spLocks noGrp="1" noChangeArrowheads="1"/>
          </p:cNvSpPr>
          <p:nvPr>
            <p:ph type="body" idx="1"/>
          </p:nvPr>
        </p:nvSpPr>
        <p:spPr>
          <a:xfrm>
            <a:off x="360363" y="1374775"/>
            <a:ext cx="9180512" cy="6005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イギリス支配の「</a:t>
            </a:r>
            <a:r>
              <a:rPr lang="ja-JP" sz="2800" b="1" smtClean="0">
                <a:solidFill>
                  <a:srgbClr val="FF0000"/>
                </a:solidFill>
              </a:rPr>
              <a:t>協力者（コラボレーター）」の獲得・養成</a:t>
            </a:r>
            <a:r>
              <a:rPr lang="ja-JP" sz="2800" smtClean="0"/>
              <a:t>・・・</a:t>
            </a:r>
            <a:r>
              <a:rPr lang="ja-JP" sz="2800" u="sng" smtClean="0"/>
              <a:t>近代日本とは反対</a:t>
            </a:r>
            <a:r>
              <a:rPr lang="ja-JP" sz="2800" smtClean="0"/>
              <a:t>に</a:t>
            </a:r>
            <a:r>
              <a:rPr lang="ja-JP" sz="2800" b="1" smtClean="0">
                <a:solidFill>
                  <a:srgbClr val="FF0000"/>
                </a:solidFill>
              </a:rPr>
              <a:t>高等教育重視</a:t>
            </a:r>
            <a:r>
              <a:rPr lang="ja-JP" sz="2800" smtClean="0"/>
              <a:t>＝初等教育軽視（財源すべて</a:t>
            </a:r>
            <a:r>
              <a:rPr lang="ja-JP" sz="2800" b="1" smtClean="0"/>
              <a:t>英語教育</a:t>
            </a:r>
            <a:r>
              <a:rPr lang="ja-JP" sz="2800" smtClean="0"/>
              <a:t>のために使用</a:t>
            </a:r>
            <a:r>
              <a:rPr lang="en-US" altLang="ja-JP" sz="2800"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イギリスが教育業務を掌握するのは</a:t>
            </a:r>
            <a:r>
              <a:rPr lang="en-US" altLang="ja-JP" sz="2800" smtClean="0"/>
              <a:t>1913</a:t>
            </a:r>
            <a:r>
              <a:rPr lang="ja-JP" sz="2800" smtClean="0"/>
              <a:t>年以来（当時は東インド会社）。</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教育目的（</a:t>
            </a:r>
            <a:r>
              <a:rPr lang="en-US" altLang="ja-JP" sz="2800" smtClean="0"/>
              <a:t>1833</a:t>
            </a:r>
            <a:r>
              <a:rPr lang="ja-JP" sz="2800" smtClean="0"/>
              <a:t>年特許状以来）・・・インド政庁に雇用される</a:t>
            </a:r>
            <a:r>
              <a:rPr lang="ja-JP" sz="2800" b="1" smtClean="0">
                <a:solidFill>
                  <a:srgbClr val="FF0000"/>
                </a:solidFill>
              </a:rPr>
              <a:t>下級インド人官吏に英学教育</a:t>
            </a:r>
            <a:r>
              <a:rPr lang="ja-JP" sz="2800" b="1" smtClean="0"/>
              <a:t>を施し、彼らを司法、地租行政に熟達させる</a:t>
            </a:r>
            <a:r>
              <a:rPr lang="ja-JP" sz="2800" smtClean="0"/>
              <a:t>こと。</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インドにおいて英学教育政策が始まるのは、</a:t>
            </a:r>
            <a:r>
              <a:rPr lang="en-US" altLang="ja-JP" sz="2800" smtClean="0"/>
              <a:t>1835</a:t>
            </a:r>
            <a:r>
              <a:rPr lang="ja-JP" sz="2800" smtClean="0"/>
              <a:t>年、総督ベンティンクの決断。「地と皮膚の色はインド人だが、趣味と意見と道徳、その知においてはイギリス人であるような</a:t>
            </a:r>
            <a:r>
              <a:rPr lang="ja-JP" sz="2800" b="1" smtClean="0">
                <a:solidFill>
                  <a:srgbClr val="FF0000"/>
                </a:solidFill>
              </a:rPr>
              <a:t>通訳的階層」の育成</a:t>
            </a:r>
            <a:r>
              <a:rPr lang="ja-JP" sz="2800" smtClean="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23EC92E-1851-4EF9-B05E-D7056E5E91A2}" type="slidenum">
              <a:rPr lang="en-US" altLang="ja-JP" smtClean="0">
                <a:solidFill>
                  <a:srgbClr val="000000"/>
                </a:solidFill>
              </a:rPr>
              <a:pPr eaLnBrk="1"/>
              <a:t>80</a:t>
            </a:fld>
            <a:endParaRPr lang="en-US" altLang="ja-JP" smtClean="0">
              <a:solidFill>
                <a:srgbClr val="000000"/>
              </a:solidFill>
            </a:endParaRPr>
          </a:p>
        </p:txBody>
      </p:sp>
      <p:sp>
        <p:nvSpPr>
          <p:cNvPr id="82947" name="Rectangle 1"/>
          <p:cNvSpPr>
            <a:spLocks noGrp="1" noChangeArrowheads="1"/>
          </p:cNvSpPr>
          <p:nvPr>
            <p:ph type="title"/>
          </p:nvPr>
        </p:nvSpPr>
        <p:spPr>
          <a:xfrm>
            <a:off x="503238" y="290513"/>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宗派間</a:t>
            </a:r>
            <a:r>
              <a:rPr lang="ja-JP" smtClean="0">
                <a:solidFill>
                  <a:srgbClr val="FF0000"/>
                </a:solidFill>
              </a:rPr>
              <a:t>対立の顕在化</a:t>
            </a:r>
            <a:r>
              <a:rPr lang="en-US" altLang="ja-JP" smtClean="0">
                <a:solidFill>
                  <a:srgbClr val="FF0000"/>
                </a:solidFill>
              </a:rPr>
              <a:t/>
            </a:r>
            <a:br>
              <a:rPr lang="en-US" altLang="ja-JP" smtClean="0">
                <a:solidFill>
                  <a:srgbClr val="FF0000"/>
                </a:solidFill>
              </a:rPr>
            </a:br>
            <a:r>
              <a:rPr lang="ja-JP" smtClean="0"/>
              <a:t>ヒンドゥー・ナショナリズムの登場</a:t>
            </a:r>
          </a:p>
        </p:txBody>
      </p:sp>
      <p:sp>
        <p:nvSpPr>
          <p:cNvPr id="82948" name="Rectangle 2"/>
          <p:cNvSpPr>
            <a:spLocks noGrp="1" noChangeArrowheads="1"/>
          </p:cNvSpPr>
          <p:nvPr>
            <p:ph type="body" idx="1"/>
          </p:nvPr>
        </p:nvSpPr>
        <p:spPr>
          <a:xfrm>
            <a:off x="503238" y="1768475"/>
            <a:ext cx="9070975" cy="5405438"/>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ガンディーとムスリム指導者との関係も</a:t>
            </a:r>
            <a:r>
              <a:rPr lang="ja-JP" smtClean="0">
                <a:solidFill>
                  <a:srgbClr val="FF0000"/>
                </a:solidFill>
              </a:rPr>
              <a:t>疎遠化</a:t>
            </a:r>
            <a:r>
              <a:rPr lang="ja-JP" smtClean="0"/>
              <a:t>、論争</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rgbClr val="FF0000"/>
                </a:solidFill>
              </a:rPr>
              <a:t>分離選挙</a:t>
            </a:r>
            <a:r>
              <a:rPr lang="ja-JP" smtClean="0"/>
              <a:t>は、社会集団間の利害の対立を煽ることとなった。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ヒンドゥーの側でも、ムスリムへの対抗運動が起こり始める。・・・再改宗運動、組織強化運動。</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1925</a:t>
            </a:r>
            <a:r>
              <a:rPr lang="ja-JP" smtClean="0"/>
              <a:t>年、民族奉仕団を創設・・・現在のインドのインド人民党の前身。（ヒンドゥー・ファンダメンタリズム。ヒンドゥー・ナショナリズムの潮流）</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14EB220F-C075-4842-B602-D9C301ADCC3E}" type="slidenum">
              <a:rPr lang="en-US" altLang="ja-JP" smtClean="0">
                <a:solidFill>
                  <a:srgbClr val="000000"/>
                </a:solidFill>
              </a:rPr>
              <a:pPr eaLnBrk="1"/>
              <a:t>81</a:t>
            </a:fld>
            <a:endParaRPr lang="en-US" altLang="ja-JP" smtClean="0">
              <a:solidFill>
                <a:srgbClr val="000000"/>
              </a:solidFill>
            </a:endParaRPr>
          </a:p>
        </p:txBody>
      </p:sp>
      <p:sp>
        <p:nvSpPr>
          <p:cNvPr id="8397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サイモン委員会</a:t>
            </a:r>
          </a:p>
        </p:txBody>
      </p:sp>
      <p:sp>
        <p:nvSpPr>
          <p:cNvPr id="83972" name="Rectangle 2"/>
          <p:cNvSpPr>
            <a:spLocks noGrp="1" noChangeArrowheads="1"/>
          </p:cNvSpPr>
          <p:nvPr>
            <p:ph type="body" idx="1"/>
          </p:nvPr>
        </p:nvSpPr>
        <p:spPr>
          <a:xfrm>
            <a:off x="468313" y="1619250"/>
            <a:ext cx="9070975" cy="559276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1927</a:t>
            </a:r>
            <a:r>
              <a:rPr lang="ja-JP" sz="2800" smtClean="0"/>
              <a:t>年</a:t>
            </a:r>
            <a:r>
              <a:rPr lang="en-US" altLang="ja-JP" sz="2800" smtClean="0"/>
              <a:t>11</a:t>
            </a:r>
            <a:r>
              <a:rPr lang="ja-JP" sz="2800" smtClean="0"/>
              <a:t>月、イギリスはサイモン委員会の派遣を言明・・・モン・ファド改革から</a:t>
            </a:r>
            <a:r>
              <a:rPr lang="en-US" altLang="ja-JP" sz="2800" smtClean="0"/>
              <a:t>10</a:t>
            </a:r>
            <a:r>
              <a:rPr lang="ja-JP" sz="2800" smtClean="0"/>
              <a:t>年後に行われるはずの憲政改革のための調査団（後のイギリス統治の幕引き役・</a:t>
            </a:r>
            <a:r>
              <a:rPr lang="ja-JP" sz="2800" b="1" smtClean="0">
                <a:solidFill>
                  <a:srgbClr val="FF0000"/>
                </a:solidFill>
              </a:rPr>
              <a:t>アトリー</a:t>
            </a:r>
            <a:r>
              <a:rPr lang="ja-JP" sz="2800" smtClean="0"/>
              <a:t>も</a:t>
            </a:r>
            <a:r>
              <a:rPr lang="en-US" altLang="ja-JP" sz="2800" smtClean="0"/>
              <a:t>7</a:t>
            </a:r>
            <a:r>
              <a:rPr lang="ja-JP" sz="2800" smtClean="0"/>
              <a:t>人の議員団メンバーの一人）。</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イギリスにおける二つの潮流</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altLang="en-US" sz="2800" b="1" smtClean="0">
                <a:solidFill>
                  <a:schemeClr val="tx1"/>
                </a:solidFill>
              </a:rPr>
              <a:t>一方に、</a:t>
            </a:r>
            <a:r>
              <a:rPr lang="ja-JP" sz="2800" b="1" smtClean="0">
                <a:solidFill>
                  <a:srgbClr val="FF0000"/>
                </a:solidFill>
              </a:rPr>
              <a:t>チャーチル流の断固とした帝国主義者</a:t>
            </a:r>
            <a:r>
              <a:rPr lang="ja-JP" sz="2800" smtClean="0">
                <a:solidFill>
                  <a:srgbClr val="FF0000"/>
                </a:solidFill>
              </a:rPr>
              <a:t>・</a:t>
            </a:r>
            <a:r>
              <a:rPr lang="ja-JP" sz="2800" smtClean="0"/>
              <a:t>・・「我々はインドに</a:t>
            </a:r>
            <a:r>
              <a:rPr lang="ja-JP" sz="2800" b="1" smtClean="0">
                <a:solidFill>
                  <a:srgbClr val="FF0000"/>
                </a:solidFill>
              </a:rPr>
              <a:t>一億ポンドの投資</a:t>
            </a:r>
            <a:r>
              <a:rPr lang="ja-JP" sz="2800" smtClean="0"/>
              <a:t>がしてある。我々は</a:t>
            </a:r>
            <a:r>
              <a:rPr lang="ja-JP" sz="2800" smtClean="0">
                <a:solidFill>
                  <a:srgbClr val="FF0000"/>
                </a:solidFill>
              </a:rPr>
              <a:t>それを守る</a:t>
            </a:r>
            <a:r>
              <a:rPr lang="ja-JP" sz="2800" smtClean="0"/>
              <a:t>ためにインドにとどまる。どうやって自ら統治するかを教えるためにではない。」</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altLang="en-US" sz="2800" smtClean="0"/>
              <a:t>他方に、</a:t>
            </a:r>
            <a:r>
              <a:rPr lang="ja-JP" sz="2800" smtClean="0"/>
              <a:t>アーウィン（総督在任</a:t>
            </a:r>
            <a:r>
              <a:rPr lang="en-US" altLang="ja-JP" sz="2800" smtClean="0"/>
              <a:t>1926-31</a:t>
            </a:r>
            <a:r>
              <a:rPr lang="ja-JP" sz="2800" smtClean="0"/>
              <a:t>）・・</a:t>
            </a:r>
            <a:r>
              <a:rPr lang="ja-JP" sz="2800" b="1" smtClean="0">
                <a:solidFill>
                  <a:srgbClr val="FF0000"/>
                </a:solidFill>
              </a:rPr>
              <a:t>・「帝国主義的概念は終わりを告げた」</a:t>
            </a:r>
            <a:r>
              <a:rPr lang="ja-JP" sz="2800" smtClean="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482A80D-9F18-4EEA-B846-C6F1E5320E98}" type="slidenum">
              <a:rPr lang="en-US" altLang="ja-JP" smtClean="0">
                <a:solidFill>
                  <a:srgbClr val="000000"/>
                </a:solidFill>
              </a:rPr>
              <a:pPr eaLnBrk="1"/>
              <a:t>82</a:t>
            </a:fld>
            <a:endParaRPr lang="en-US" altLang="ja-JP" smtClean="0">
              <a:solidFill>
                <a:srgbClr val="000000"/>
              </a:solidFill>
            </a:endParaRPr>
          </a:p>
        </p:txBody>
      </p:sp>
      <p:sp>
        <p:nvSpPr>
          <p:cNvPr id="8499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ネルー憲法</a:t>
            </a:r>
          </a:p>
        </p:txBody>
      </p:sp>
      <p:sp>
        <p:nvSpPr>
          <p:cNvPr id="84996" name="Rectangle 2"/>
          <p:cNvSpPr>
            <a:spLocks noGrp="1" noChangeArrowheads="1"/>
          </p:cNvSpPr>
          <p:nvPr>
            <p:ph type="body" idx="1"/>
          </p:nvPr>
        </p:nvSpPr>
        <p:spPr>
          <a:xfrm>
            <a:off x="503238" y="1768475"/>
            <a:ext cx="9070975" cy="5989638"/>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インド人からの対案と</a:t>
            </a:r>
            <a:r>
              <a:rPr lang="ja-JP" sz="2800" b="1" smtClean="0">
                <a:solidFill>
                  <a:srgbClr val="FF0000"/>
                </a:solidFill>
              </a:rPr>
              <a:t>独立構想</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Ｍ・ネルーを中心とした人びとによるネルー報告（憲法として知られる独立構想案）</a:t>
            </a:r>
            <a:r>
              <a:rPr lang="en-US" altLang="ja-JP" sz="2800" smtClean="0"/>
              <a:t>…</a:t>
            </a:r>
            <a:r>
              <a:rPr lang="ja-JP" altLang="en-US" sz="2800" smtClean="0">
                <a:solidFill>
                  <a:srgbClr val="0070C0"/>
                </a:solidFill>
              </a:rPr>
              <a:t>過渡的な形態</a:t>
            </a:r>
            <a:endParaRPr lang="ja-JP" sz="2800" smtClean="0">
              <a:solidFill>
                <a:srgbClr val="0070C0"/>
              </a:solidFill>
            </a:endParaRP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a:t>
            </a:r>
            <a:r>
              <a:rPr lang="ja-JP" sz="2800" b="1" smtClean="0"/>
              <a:t>イギリス</a:t>
            </a:r>
            <a:r>
              <a:rPr lang="ja-JP" sz="2800" b="1" smtClean="0">
                <a:solidFill>
                  <a:srgbClr val="0070C0"/>
                </a:solidFill>
              </a:rPr>
              <a:t>国王が任命</a:t>
            </a:r>
            <a:r>
              <a:rPr lang="ja-JP" sz="2800" b="1" smtClean="0"/>
              <a:t>する</a:t>
            </a:r>
            <a:r>
              <a:rPr lang="ja-JP" sz="2800" b="1" smtClean="0">
                <a:solidFill>
                  <a:srgbClr val="0070C0"/>
                </a:solidFill>
              </a:rPr>
              <a:t>総督</a:t>
            </a:r>
            <a:r>
              <a:rPr lang="ja-JP" sz="2800" smtClean="0"/>
              <a:t>と、総督が任命する首相により行政がおこなわれる</a:t>
            </a:r>
            <a:r>
              <a:rPr lang="ja-JP" sz="2800" b="1" smtClean="0">
                <a:solidFill>
                  <a:srgbClr val="0070C0"/>
                </a:solidFill>
              </a:rPr>
              <a:t>「自治領」</a:t>
            </a:r>
            <a:r>
              <a:rPr lang="ja-JP" sz="2800" b="1" smtClean="0"/>
              <a:t>の構想</a:t>
            </a:r>
            <a:r>
              <a:rPr lang="ja-JP" sz="2800" smtClean="0"/>
              <a:t>。</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・ムスリムに対する分離選挙、留保議席の否定。</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・会議派が望んだ強い中央単一政府。（ムスリム政治家の多くは、弱い中央政府をいただく連邦制を希望）</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1928</a:t>
            </a:r>
            <a:r>
              <a:rPr lang="ja-JP" sz="2800" smtClean="0"/>
              <a:t>年</a:t>
            </a:r>
            <a:r>
              <a:rPr lang="en-US" altLang="ja-JP" sz="2800" smtClean="0"/>
              <a:t>8</a:t>
            </a:r>
            <a:r>
              <a:rPr lang="ja-JP" sz="2800" smtClean="0"/>
              <a:t>月、</a:t>
            </a:r>
            <a:r>
              <a:rPr lang="ja-JP" sz="2800" b="1" smtClean="0">
                <a:solidFill>
                  <a:srgbClr val="FF0000"/>
                </a:solidFill>
              </a:rPr>
              <a:t>ムスリムへの譲歩がないまま</a:t>
            </a:r>
            <a:r>
              <a:rPr lang="ja-JP" sz="2800" smtClean="0"/>
              <a:t>成立。</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z="28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3EF2905C-2BB3-4C93-8BAD-0AA7B43038B1}" type="slidenum">
              <a:rPr lang="en-US" altLang="ja-JP" smtClean="0">
                <a:solidFill>
                  <a:srgbClr val="000000"/>
                </a:solidFill>
              </a:rPr>
              <a:pPr eaLnBrk="1"/>
              <a:t>83</a:t>
            </a:fld>
            <a:endParaRPr lang="en-US" altLang="ja-JP" smtClean="0">
              <a:solidFill>
                <a:srgbClr val="000000"/>
              </a:solidFill>
            </a:endParaRPr>
          </a:p>
        </p:txBody>
      </p:sp>
      <p:sp>
        <p:nvSpPr>
          <p:cNvPr id="8601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アーウィン宣言と会議派決議</a:t>
            </a:r>
          </a:p>
        </p:txBody>
      </p:sp>
      <p:sp>
        <p:nvSpPr>
          <p:cNvPr id="86020" name="Rectangle 2"/>
          <p:cNvSpPr>
            <a:spLocks noGrp="1" noChangeArrowheads="1"/>
          </p:cNvSpPr>
          <p:nvPr>
            <p:ph type="body" idx="1"/>
          </p:nvPr>
        </p:nvSpPr>
        <p:spPr>
          <a:xfrm>
            <a:off x="468313" y="1800225"/>
            <a:ext cx="9070975" cy="514032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1929</a:t>
            </a:r>
            <a:r>
              <a:rPr lang="ja-JP" sz="2800" smtClean="0"/>
              <a:t>年</a:t>
            </a:r>
            <a:r>
              <a:rPr lang="en-US" altLang="ja-JP" sz="2800" smtClean="0"/>
              <a:t>10</a:t>
            </a:r>
            <a:r>
              <a:rPr lang="ja-JP" sz="2800" smtClean="0"/>
              <a:t>月</a:t>
            </a:r>
            <a:r>
              <a:rPr lang="en-US" altLang="ja-JP" sz="2800" smtClean="0"/>
              <a:t>30</a:t>
            </a:r>
            <a:r>
              <a:rPr lang="ja-JP" sz="2800" smtClean="0"/>
              <a:t>日、アーウィン総督は、宣言。</a:t>
            </a:r>
            <a:r>
              <a:rPr lang="ja-JP" sz="2800" b="1" smtClean="0">
                <a:solidFill>
                  <a:srgbClr val="FF0000"/>
                </a:solidFill>
              </a:rPr>
              <a:t>自治領を約束</a:t>
            </a:r>
            <a:r>
              <a:rPr lang="ja-JP" sz="2800" smtClean="0"/>
              <a:t>し、かつ、円卓会議を開催して統治法改正の内容を討議する、と。</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a:t>
            </a:r>
            <a:r>
              <a:rPr lang="ja-JP" altLang="en-US" sz="2800" smtClean="0"/>
              <a:t>　</a:t>
            </a:r>
            <a:r>
              <a:rPr lang="ja-JP" sz="2800" smtClean="0"/>
              <a:t>自治領の意味は、「</a:t>
            </a:r>
            <a:r>
              <a:rPr lang="ja-JP" sz="2800" b="1" smtClean="0">
                <a:solidFill>
                  <a:srgbClr val="FF0000"/>
                </a:solidFill>
              </a:rPr>
              <a:t>大英帝国の枠内</a:t>
            </a:r>
            <a:r>
              <a:rPr lang="ja-JP" sz="2800" smtClean="0"/>
              <a:t>にとどまる」ということであり、会議派の要求する</a:t>
            </a:r>
            <a:r>
              <a:rPr lang="ja-JP" sz="2800" smtClean="0">
                <a:solidFill>
                  <a:srgbClr val="0070C0"/>
                </a:solidFill>
              </a:rPr>
              <a:t>「独立」は認めない</a:t>
            </a:r>
            <a:r>
              <a:rPr lang="ja-JP" sz="2800" smtClean="0"/>
              <a:t>という意味。しかも、それがいつ実現するか全く不明の約束。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1929</a:t>
            </a:r>
            <a:r>
              <a:rPr lang="ja-JP" sz="2800" smtClean="0"/>
              <a:t>年</a:t>
            </a:r>
            <a:r>
              <a:rPr lang="en-US" altLang="ja-JP" sz="2800" smtClean="0"/>
              <a:t>12</a:t>
            </a:r>
            <a:r>
              <a:rPr lang="ja-JP" sz="2800" smtClean="0"/>
              <a:t>月</a:t>
            </a:r>
            <a:r>
              <a:rPr lang="en-US" altLang="ja-JP" sz="2800" smtClean="0"/>
              <a:t>31</a:t>
            </a:r>
            <a:r>
              <a:rPr lang="ja-JP" sz="2800" smtClean="0"/>
              <a:t>日、</a:t>
            </a:r>
            <a:r>
              <a:rPr lang="ja-JP" sz="2800" smtClean="0">
                <a:solidFill>
                  <a:srgbClr val="C00000"/>
                </a:solidFill>
              </a:rPr>
              <a:t>会議派</a:t>
            </a:r>
            <a:r>
              <a:rPr lang="ja-JP" sz="2800" smtClean="0"/>
              <a:t>はラホールで、</a:t>
            </a:r>
            <a:r>
              <a:rPr lang="ja-JP" sz="2800" b="1" smtClean="0">
                <a:solidFill>
                  <a:srgbClr val="FF0000"/>
                </a:solidFill>
              </a:rPr>
              <a:t>有名な</a:t>
            </a:r>
            <a:r>
              <a:rPr lang="ja-JP" sz="2800" b="1" smtClean="0">
                <a:solidFill>
                  <a:srgbClr val="C00000"/>
                </a:solidFill>
              </a:rPr>
              <a:t>完全独立決議</a:t>
            </a:r>
            <a:r>
              <a:rPr lang="ja-JP" sz="2800" b="1" smtClean="0">
                <a:solidFill>
                  <a:schemeClr val="tx1"/>
                </a:solidFill>
              </a:rPr>
              <a:t>を採択</a:t>
            </a:r>
            <a:r>
              <a:rPr lang="ja-JP" sz="2800" b="1" smtClean="0">
                <a:solidFill>
                  <a:srgbClr val="FF0000"/>
                </a:solidFill>
              </a:rPr>
              <a:t>。　　</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b="1" smtClean="0">
                <a:solidFill>
                  <a:srgbClr val="FF0000"/>
                </a:solidFill>
              </a:rPr>
              <a:t>　</a:t>
            </a:r>
            <a:r>
              <a:rPr lang="en-US" altLang="ja-JP" sz="2800" smtClean="0"/>
              <a:t>1930-31</a:t>
            </a:r>
            <a:r>
              <a:rPr lang="ja-JP" sz="2800" smtClean="0"/>
              <a:t>年（「</a:t>
            </a:r>
            <a:r>
              <a:rPr lang="ja-JP" sz="2800" b="1" smtClean="0">
                <a:solidFill>
                  <a:srgbClr val="FF0000"/>
                </a:solidFill>
              </a:rPr>
              <a:t>塩の行進</a:t>
            </a:r>
            <a:r>
              <a:rPr lang="ja-JP" sz="2800" smtClean="0"/>
              <a:t>」）、</a:t>
            </a:r>
            <a:r>
              <a:rPr lang="en-US" altLang="ja-JP" sz="2800" smtClean="0"/>
              <a:t>32-34</a:t>
            </a:r>
            <a:r>
              <a:rPr lang="ja-JP" sz="2800" smtClean="0"/>
              <a:t>年、</a:t>
            </a:r>
            <a:r>
              <a:rPr lang="en-US" altLang="ja-JP" sz="2800" smtClean="0"/>
              <a:t>2</a:t>
            </a:r>
            <a:r>
              <a:rPr lang="ja-JP" sz="2800" smtClean="0"/>
              <a:t>度にわたる広範な民族運動（</a:t>
            </a:r>
            <a:r>
              <a:rPr lang="ja-JP" sz="2800" b="1" smtClean="0">
                <a:solidFill>
                  <a:srgbClr val="FF0000"/>
                </a:solidFill>
              </a:rPr>
              <a:t>非暴力・不服従運動</a:t>
            </a:r>
            <a:r>
              <a:rPr lang="ja-JP" sz="2800" smtClean="0"/>
              <a:t>）の展開。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3430729-46AD-4332-B36F-A65DD58DD3B7}" type="slidenum">
              <a:rPr lang="en-US" altLang="ja-JP" smtClean="0">
                <a:solidFill>
                  <a:srgbClr val="000000"/>
                </a:solidFill>
              </a:rPr>
              <a:pPr eaLnBrk="1"/>
              <a:t>84</a:t>
            </a:fld>
            <a:endParaRPr lang="en-US" altLang="ja-JP" smtClean="0">
              <a:solidFill>
                <a:srgbClr val="000000"/>
              </a:solidFill>
            </a:endParaRPr>
          </a:p>
        </p:txBody>
      </p:sp>
      <p:sp>
        <p:nvSpPr>
          <p:cNvPr id="87043" name="Rectangle 1"/>
          <p:cNvSpPr>
            <a:spLocks noGrp="1" noChangeArrowheads="1"/>
          </p:cNvSpPr>
          <p:nvPr>
            <p:ph type="title"/>
          </p:nvPr>
        </p:nvSpPr>
        <p:spPr>
          <a:xfrm>
            <a:off x="539750" y="177800"/>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第一次不服従運動</a:t>
            </a:r>
          </a:p>
        </p:txBody>
      </p:sp>
      <p:sp>
        <p:nvSpPr>
          <p:cNvPr id="87044"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1930</a:t>
            </a:r>
            <a:r>
              <a:rPr lang="ja-JP" smtClean="0"/>
              <a:t>．</a:t>
            </a:r>
            <a:r>
              <a:rPr lang="en-US" altLang="ja-JP" smtClean="0"/>
              <a:t>3-31.3</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「塩の行進」・・・塩の専売</a:t>
            </a:r>
            <a:r>
              <a:rPr lang="ja-JP" b="1" smtClean="0"/>
              <a:t>（法）への不服従</a:t>
            </a:r>
            <a:r>
              <a:rPr lang="ja-JP" smtClean="0"/>
              <a:t>。</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逮捕者、</a:t>
            </a:r>
            <a:r>
              <a:rPr lang="en-US" altLang="ja-JP" smtClean="0"/>
              <a:t>9</a:t>
            </a:r>
            <a:r>
              <a:rPr lang="ja-JP" smtClean="0"/>
              <a:t>万人</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6FF5938-FE90-4D73-9A1B-20A72C47CBBA}" type="slidenum">
              <a:rPr lang="en-US" altLang="ja-JP" smtClean="0">
                <a:solidFill>
                  <a:srgbClr val="000000"/>
                </a:solidFill>
              </a:rPr>
              <a:pPr eaLnBrk="1"/>
              <a:t>85</a:t>
            </a:fld>
            <a:endParaRPr lang="en-US" altLang="ja-JP" smtClean="0">
              <a:solidFill>
                <a:srgbClr val="000000"/>
              </a:solidFill>
            </a:endParaRPr>
          </a:p>
        </p:txBody>
      </p:sp>
      <p:sp>
        <p:nvSpPr>
          <p:cNvPr id="88067" name="Rectangle 1"/>
          <p:cNvSpPr>
            <a:spLocks noGrp="1" noChangeArrowheads="1"/>
          </p:cNvSpPr>
          <p:nvPr>
            <p:ph type="title"/>
          </p:nvPr>
        </p:nvSpPr>
        <p:spPr>
          <a:xfrm>
            <a:off x="503238" y="290513"/>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1920</a:t>
            </a:r>
            <a:r>
              <a:rPr lang="ja-JP" smtClean="0"/>
              <a:t>年ー</a:t>
            </a:r>
            <a:r>
              <a:rPr lang="en-US" altLang="ja-JP" smtClean="0"/>
              <a:t>30</a:t>
            </a:r>
            <a:r>
              <a:rPr lang="ja-JP" smtClean="0"/>
              <a:t>年代の経済</a:t>
            </a:r>
            <a:r>
              <a:rPr lang="en-US" smtClean="0"/>
              <a:t/>
            </a:r>
            <a:br>
              <a:rPr lang="en-US" smtClean="0"/>
            </a:br>
            <a:r>
              <a:rPr lang="ja-JP" smtClean="0"/>
              <a:t>ー大恐慌の意味ー</a:t>
            </a:r>
          </a:p>
        </p:txBody>
      </p:sp>
      <p:sp>
        <p:nvSpPr>
          <p:cNvPr id="88068" name="Rectangle 2"/>
          <p:cNvSpPr>
            <a:spLocks noGrp="1" noChangeArrowheads="1"/>
          </p:cNvSpPr>
          <p:nvPr>
            <p:ph type="body" idx="1"/>
          </p:nvPr>
        </p:nvSpPr>
        <p:spPr>
          <a:xfrm>
            <a:off x="503238" y="1768475"/>
            <a:ext cx="9070975" cy="5405438"/>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自由貿易から、限定的国内工業保護へー大恐慌まで。</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イギリス</a:t>
            </a:r>
            <a:r>
              <a:rPr lang="ja-JP" altLang="ja-JP" smtClean="0"/>
              <a:t>…</a:t>
            </a:r>
            <a:r>
              <a:rPr lang="en-US" altLang="ja-JP" smtClean="0"/>
              <a:t>1925</a:t>
            </a:r>
            <a:r>
              <a:rPr lang="ja-JP" smtClean="0"/>
              <a:t>年金本位制復帰、経済停滞</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a:t>
            </a:r>
            <a:r>
              <a:rPr lang="en-US" altLang="ja-JP" smtClean="0"/>
              <a:t>931</a:t>
            </a:r>
            <a:r>
              <a:rPr lang="ja-JP" smtClean="0"/>
              <a:t>年金本位制離脱・・・</a:t>
            </a:r>
            <a:endParaRPr lang="en-US" altLang="ja-JP" smtClean="0"/>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altLang="en-US" smtClean="0"/>
              <a:t>　　　　　　　　　</a:t>
            </a:r>
            <a:r>
              <a:rPr lang="ja-JP" smtClean="0"/>
              <a:t>オタワ会議・・</a:t>
            </a:r>
            <a:r>
              <a:rPr lang="ja-JP" smtClean="0">
                <a:solidFill>
                  <a:srgbClr val="00B050"/>
                </a:solidFill>
              </a:rPr>
              <a:t>帝国特恵関税</a:t>
            </a:r>
            <a:r>
              <a:rPr lang="ja-JP" smtClean="0"/>
              <a:t>の形成へ</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388BE11-5117-4FD9-BF0E-A3C6066630C4}" type="slidenum">
              <a:rPr lang="en-US" altLang="ja-JP" smtClean="0">
                <a:solidFill>
                  <a:srgbClr val="000000"/>
                </a:solidFill>
              </a:rPr>
              <a:pPr eaLnBrk="1"/>
              <a:t>86</a:t>
            </a:fld>
            <a:endParaRPr lang="en-US" altLang="ja-JP" smtClean="0">
              <a:solidFill>
                <a:srgbClr val="000000"/>
              </a:solidFill>
            </a:endParaRPr>
          </a:p>
        </p:txBody>
      </p:sp>
      <p:sp>
        <p:nvSpPr>
          <p:cNvPr id="8909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大恐慌の影響</a:t>
            </a:r>
          </a:p>
        </p:txBody>
      </p:sp>
      <p:sp>
        <p:nvSpPr>
          <p:cNvPr id="89092"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劇的な物価下落、信用収縮</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インド政庁・財政大臣の政策・・・「健全財政」、デフレ政策、鉄道・灌漑に投資せず。</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30</a:t>
            </a:r>
            <a:r>
              <a:rPr lang="ja-JP" smtClean="0"/>
              <a:t>年代のインド政庁の歳出入は、</a:t>
            </a:r>
            <a:r>
              <a:rPr lang="en-US" altLang="ja-JP" smtClean="0"/>
              <a:t>30-31</a:t>
            </a:r>
            <a:r>
              <a:rPr lang="ja-JP" smtClean="0"/>
              <a:t>、</a:t>
            </a:r>
            <a:r>
              <a:rPr lang="en-US" altLang="ja-JP" smtClean="0"/>
              <a:t>31-32</a:t>
            </a:r>
            <a:r>
              <a:rPr lang="ja-JP" smtClean="0"/>
              <a:t>を除くと常に黒字。</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商品取引では、インドは、</a:t>
            </a:r>
            <a:r>
              <a:rPr lang="en-US" altLang="ja-JP" smtClean="0"/>
              <a:t>32-33</a:t>
            </a:r>
            <a:r>
              <a:rPr lang="ja-JP" smtClean="0"/>
              <a:t>を除き、常に黒字。</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3E83F7E-8423-4631-8123-D6132B15E1DD}" type="slidenum">
              <a:rPr lang="en-US" altLang="ja-JP" smtClean="0">
                <a:solidFill>
                  <a:srgbClr val="000000"/>
                </a:solidFill>
              </a:rPr>
              <a:pPr eaLnBrk="1"/>
              <a:t>87</a:t>
            </a:fld>
            <a:endParaRPr lang="en-US" altLang="ja-JP" smtClean="0">
              <a:solidFill>
                <a:srgbClr val="000000"/>
              </a:solidFill>
            </a:endParaRPr>
          </a:p>
        </p:txBody>
      </p:sp>
      <p:sp>
        <p:nvSpPr>
          <p:cNvPr id="90115" name="Rectangle 1"/>
          <p:cNvSpPr>
            <a:spLocks noGrp="1" noChangeArrowheads="1"/>
          </p:cNvSpPr>
          <p:nvPr>
            <p:ph type="title"/>
          </p:nvPr>
        </p:nvSpPr>
        <p:spPr>
          <a:xfrm>
            <a:off x="503238" y="290513"/>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ガンディー・アーウィン協定</a:t>
            </a:r>
            <a:r>
              <a:rPr lang="en-US" smtClean="0"/>
              <a:t/>
            </a:r>
            <a:br>
              <a:rPr lang="en-US" smtClean="0"/>
            </a:br>
            <a:r>
              <a:rPr lang="en-US" altLang="ja-JP" smtClean="0"/>
              <a:t>1931</a:t>
            </a:r>
            <a:r>
              <a:rPr lang="ja-JP" smtClean="0"/>
              <a:t>年</a:t>
            </a:r>
            <a:r>
              <a:rPr lang="en-US" altLang="ja-JP" smtClean="0"/>
              <a:t>3</a:t>
            </a:r>
            <a:r>
              <a:rPr lang="ja-JP" smtClean="0"/>
              <a:t>月</a:t>
            </a:r>
            <a:r>
              <a:rPr lang="en-US" altLang="ja-JP" smtClean="0"/>
              <a:t>5</a:t>
            </a:r>
            <a:r>
              <a:rPr lang="ja-JP" smtClean="0"/>
              <a:t>日</a:t>
            </a:r>
          </a:p>
        </p:txBody>
      </p:sp>
      <p:sp>
        <p:nvSpPr>
          <p:cNvPr id="90116" name="Rectangle 2"/>
          <p:cNvSpPr>
            <a:spLocks noGrp="1" noChangeArrowheads="1"/>
          </p:cNvSpPr>
          <p:nvPr>
            <p:ph type="body" idx="1"/>
          </p:nvPr>
        </p:nvSpPr>
        <p:spPr>
          <a:xfrm>
            <a:off x="503238" y="1768475"/>
            <a:ext cx="9070975" cy="5272088"/>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1930</a:t>
            </a:r>
            <a:r>
              <a:rPr lang="ja-JP" sz="2800" smtClean="0"/>
              <a:t>年</a:t>
            </a:r>
            <a:r>
              <a:rPr lang="en-US" altLang="ja-JP" sz="2800" smtClean="0"/>
              <a:t>5</a:t>
            </a:r>
            <a:r>
              <a:rPr lang="ja-JP" sz="2800" smtClean="0"/>
              <a:t>月、ガンディー、逮捕。その一週間後、総督はロンドンでの円卓会議の開催を発表。・・・会議派はこれをボイコット。</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円卓会議に出席したインド人代表は、ガンディー釈放を要求するだけ。</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第一回会議の終了後、ガンディーを釈放（保守派のチャーチルはこれに激怒）・・交渉へ（総督は</a:t>
            </a:r>
            <a:r>
              <a:rPr lang="en-US" altLang="ja-JP" sz="2800" smtClean="0"/>
              <a:t>8</a:t>
            </a:r>
            <a:r>
              <a:rPr lang="ja-JP" sz="2800" smtClean="0"/>
              <a:t>回もガンディーと会談）</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ガンディー・アーウィン協定の成立・・・ガンディーは運動（不服従運動）をやめ、第二回円卓会議に出席。</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820350D-7A4A-4B75-9E25-FCA3B8155495}" type="slidenum">
              <a:rPr lang="en-US" altLang="ja-JP" smtClean="0">
                <a:solidFill>
                  <a:srgbClr val="000000"/>
                </a:solidFill>
              </a:rPr>
              <a:pPr eaLnBrk="1"/>
              <a:t>88</a:t>
            </a:fld>
            <a:endParaRPr lang="en-US" altLang="ja-JP" smtClean="0">
              <a:solidFill>
                <a:srgbClr val="000000"/>
              </a:solidFill>
            </a:endParaRPr>
          </a:p>
        </p:txBody>
      </p:sp>
      <p:sp>
        <p:nvSpPr>
          <p:cNvPr id="9113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ガンディー・アーウィン協定</a:t>
            </a:r>
          </a:p>
        </p:txBody>
      </p:sp>
      <p:sp>
        <p:nvSpPr>
          <p:cNvPr id="91140" name="Rectangle 2"/>
          <p:cNvSpPr>
            <a:spLocks noGrp="1" noChangeArrowheads="1"/>
          </p:cNvSpPr>
          <p:nvPr>
            <p:ph type="body" idx="1"/>
          </p:nvPr>
        </p:nvSpPr>
        <p:spPr>
          <a:xfrm>
            <a:off x="503238" y="1768475"/>
            <a:ext cx="9070975" cy="5405438"/>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solidFill>
                  <a:srgbClr val="00B050"/>
                </a:solidFill>
              </a:rPr>
              <a:t>連邦制、インド人による代議制政府</a:t>
            </a:r>
            <a:r>
              <a:rPr lang="ja-JP" sz="2800" smtClean="0"/>
              <a:t>（ただし、この場合の連邦制は、藩王国を含むので撹乱要因ともなりうるものであった）の方向で、今後の憲政改革の議論が進められることをアーウィン総督が認めた。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インド政庁が「</a:t>
            </a:r>
            <a:r>
              <a:rPr lang="ja-JP" sz="2800" smtClean="0">
                <a:solidFill>
                  <a:srgbClr val="00B050"/>
                </a:solidFill>
              </a:rPr>
              <a:t>インド工業の発展を奨励</a:t>
            </a:r>
            <a:r>
              <a:rPr lang="ja-JP" sz="2800" smtClean="0"/>
              <a:t>することを容認する」とした。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　</a:t>
            </a:r>
            <a:r>
              <a:rPr lang="ja-JP" altLang="en-US" sz="2800" smtClean="0"/>
              <a:t>　</a:t>
            </a:r>
            <a:r>
              <a:rPr lang="ja-JP" sz="2800" smtClean="0"/>
              <a:t>これは画期的なこと。インドの資本家たちもこれを歓迎。</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インドは不服従運動をやめた。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1932</a:t>
            </a:r>
            <a:r>
              <a:rPr lang="ja-JP" sz="2800" smtClean="0"/>
              <a:t>年</a:t>
            </a:r>
            <a:r>
              <a:rPr lang="en-US" altLang="ja-JP" sz="2800" smtClean="0"/>
              <a:t>1</a:t>
            </a:r>
            <a:r>
              <a:rPr lang="ja-JP" sz="2800" smtClean="0"/>
              <a:t>月まで、</a:t>
            </a:r>
            <a:r>
              <a:rPr lang="ja-JP" sz="2800" smtClean="0">
                <a:solidFill>
                  <a:srgbClr val="00B050"/>
                </a:solidFill>
              </a:rPr>
              <a:t>政治的休戦</a:t>
            </a:r>
            <a:r>
              <a:rPr lang="ja-JP" sz="2800" smtClean="0"/>
              <a:t>が続いた。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z="28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F2F38F5-BF5F-4390-87CD-72C1CF9176F0}" type="slidenum">
              <a:rPr lang="en-US" altLang="ja-JP" smtClean="0">
                <a:solidFill>
                  <a:srgbClr val="000000"/>
                </a:solidFill>
              </a:rPr>
              <a:pPr eaLnBrk="1"/>
              <a:t>89</a:t>
            </a:fld>
            <a:endParaRPr lang="en-US" altLang="ja-JP" smtClean="0">
              <a:solidFill>
                <a:srgbClr val="000000"/>
              </a:solidFill>
            </a:endParaRPr>
          </a:p>
        </p:txBody>
      </p:sp>
      <p:sp>
        <p:nvSpPr>
          <p:cNvPr id="9216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第二次不服従運動</a:t>
            </a:r>
          </a:p>
        </p:txBody>
      </p:sp>
      <p:sp>
        <p:nvSpPr>
          <p:cNvPr id="92164" name="Rectangle 2"/>
          <p:cNvSpPr>
            <a:spLocks noGrp="1" noChangeArrowheads="1"/>
          </p:cNvSpPr>
          <p:nvPr>
            <p:ph type="body" idx="1"/>
          </p:nvPr>
        </p:nvSpPr>
        <p:spPr>
          <a:xfrm>
            <a:off x="360363" y="1619250"/>
            <a:ext cx="9070975" cy="559276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第二回円卓会議（</a:t>
            </a:r>
            <a:r>
              <a:rPr lang="en-US" altLang="ja-JP" sz="2800" smtClean="0"/>
              <a:t>31</a:t>
            </a:r>
            <a:r>
              <a:rPr lang="ja-JP" sz="2800" smtClean="0"/>
              <a:t>年</a:t>
            </a:r>
            <a:r>
              <a:rPr lang="en-US" altLang="ja-JP" sz="2800" smtClean="0"/>
              <a:t>9</a:t>
            </a:r>
            <a:r>
              <a:rPr lang="ja-JP" sz="2800" smtClean="0"/>
              <a:t>月</a:t>
            </a:r>
            <a:r>
              <a:rPr lang="en-US" altLang="ja-JP" sz="2800" smtClean="0"/>
              <a:t>1-12</a:t>
            </a:r>
            <a:r>
              <a:rPr lang="ja-JP" sz="2800" smtClean="0"/>
              <a:t>月</a:t>
            </a:r>
            <a:r>
              <a:rPr lang="en-US" altLang="ja-JP" sz="2800" smtClean="0"/>
              <a:t>1</a:t>
            </a:r>
            <a:r>
              <a:rPr lang="ja-JP" sz="2800" smtClean="0"/>
              <a:t>日）・・・各社会集団の代表の割合を巡り、紛糾。無残な失敗。</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z="2800" smtClean="0"/>
              <a:t>1932</a:t>
            </a:r>
            <a:r>
              <a:rPr lang="ja-JP" sz="2800" smtClean="0"/>
              <a:t>年</a:t>
            </a:r>
            <a:r>
              <a:rPr lang="en-US" altLang="ja-JP" sz="2800" smtClean="0"/>
              <a:t>1</a:t>
            </a:r>
            <a:r>
              <a:rPr lang="ja-JP" sz="2800" smtClean="0"/>
              <a:t>月ー</a:t>
            </a:r>
            <a:r>
              <a:rPr lang="en-US" altLang="ja-JP" sz="2800" smtClean="0"/>
              <a:t>34</a:t>
            </a:r>
            <a:r>
              <a:rPr lang="ja-JP" sz="2800" smtClean="0"/>
              <a:t>年</a:t>
            </a:r>
            <a:r>
              <a:rPr lang="en-US" altLang="ja-JP" sz="2800" smtClean="0"/>
              <a:t>4</a:t>
            </a:r>
            <a:r>
              <a:rPr lang="ja-JP" sz="2800" smtClean="0"/>
              <a:t>月・・・</a:t>
            </a:r>
            <a:r>
              <a:rPr lang="ja-JP" sz="2800" smtClean="0">
                <a:solidFill>
                  <a:srgbClr val="00B050"/>
                </a:solidFill>
              </a:rPr>
              <a:t>ガンディー</a:t>
            </a:r>
            <a:r>
              <a:rPr lang="ja-JP" sz="2800" smtClean="0"/>
              <a:t>は第二次不服従運動の開始を呼びかけ。（</a:t>
            </a:r>
            <a:r>
              <a:rPr lang="en-US" altLang="ja-JP" sz="2800" smtClean="0"/>
              <a:t>32</a:t>
            </a:r>
            <a:r>
              <a:rPr lang="ja-JP" sz="2800" smtClean="0"/>
              <a:t>年</a:t>
            </a:r>
            <a:r>
              <a:rPr lang="en-US" altLang="ja-JP" sz="2800" smtClean="0"/>
              <a:t>1</a:t>
            </a:r>
            <a:r>
              <a:rPr lang="ja-JP" sz="2800" smtClean="0"/>
              <a:t>月、ガンディー逮捕）（</a:t>
            </a:r>
            <a:r>
              <a:rPr lang="en-US" altLang="ja-JP" sz="2800" smtClean="0"/>
              <a:t>32</a:t>
            </a:r>
            <a:r>
              <a:rPr lang="ja-JP" sz="2800" smtClean="0"/>
              <a:t>年</a:t>
            </a:r>
            <a:r>
              <a:rPr lang="en-US" altLang="ja-JP" sz="2800" smtClean="0"/>
              <a:t>1</a:t>
            </a:r>
            <a:r>
              <a:rPr lang="ja-JP" sz="2800" smtClean="0"/>
              <a:t>月から</a:t>
            </a:r>
            <a:r>
              <a:rPr lang="en-US" altLang="ja-JP" sz="2800" smtClean="0"/>
              <a:t>33</a:t>
            </a:r>
            <a:r>
              <a:rPr lang="ja-JP" sz="2800" smtClean="0"/>
              <a:t>年</a:t>
            </a:r>
            <a:r>
              <a:rPr lang="en-US" altLang="ja-JP" sz="2800" smtClean="0"/>
              <a:t>3</a:t>
            </a:r>
            <a:r>
              <a:rPr lang="ja-JP" sz="2800" smtClean="0"/>
              <a:t>月までに</a:t>
            </a:r>
            <a:r>
              <a:rPr lang="ja-JP" sz="2800" smtClean="0">
                <a:solidFill>
                  <a:srgbClr val="00B050"/>
                </a:solidFill>
              </a:rPr>
              <a:t>約</a:t>
            </a:r>
            <a:r>
              <a:rPr lang="en-US" altLang="ja-JP" sz="2800" smtClean="0">
                <a:solidFill>
                  <a:srgbClr val="00B050"/>
                </a:solidFill>
              </a:rPr>
              <a:t>12</a:t>
            </a:r>
            <a:r>
              <a:rPr lang="ja-JP" sz="2800" smtClean="0">
                <a:solidFill>
                  <a:srgbClr val="00B050"/>
                </a:solidFill>
              </a:rPr>
              <a:t>万人の逮捕者</a:t>
            </a:r>
            <a:r>
              <a:rPr lang="ja-JP" sz="2800" smtClean="0"/>
              <a:t>・・・</a:t>
            </a:r>
            <a:r>
              <a:rPr lang="en-US" altLang="ja-JP" sz="2800" smtClean="0"/>
              <a:t>34</a:t>
            </a:r>
            <a:r>
              <a:rPr lang="ja-JP" sz="2800" smtClean="0"/>
              <a:t>年</a:t>
            </a:r>
            <a:r>
              <a:rPr lang="en-US" altLang="ja-JP" sz="2800" smtClean="0"/>
              <a:t>4</a:t>
            </a:r>
            <a:r>
              <a:rPr lang="ja-JP" sz="2800" smtClean="0"/>
              <a:t>月ガンディーが公式に中止を命令。</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solidFill>
                  <a:srgbClr val="0070C0"/>
                </a:solidFill>
              </a:rPr>
              <a:t>インド資本家</a:t>
            </a:r>
            <a:r>
              <a:rPr lang="ja-JP" sz="2800" smtClean="0"/>
              <a:t>たちの統一は乱れを見せた。</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altLang="en-US" sz="2800" smtClean="0"/>
              <a:t>　</a:t>
            </a:r>
            <a:r>
              <a:rPr lang="ja-JP" sz="2800" smtClean="0"/>
              <a:t>一方でランカシャが商売敵であると同時に、</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altLang="en-US" sz="2800" smtClean="0"/>
              <a:t>　</a:t>
            </a:r>
            <a:r>
              <a:rPr lang="ja-JP" sz="2800" smtClean="0"/>
              <a:t>他方で、</a:t>
            </a:r>
            <a:r>
              <a:rPr lang="ja-JP" sz="2800" smtClean="0">
                <a:solidFill>
                  <a:srgbClr val="FF0000"/>
                </a:solidFill>
              </a:rPr>
              <a:t>日本製品</a:t>
            </a:r>
            <a:r>
              <a:rPr lang="ja-JP" sz="2800" smtClean="0"/>
              <a:t>との競争（日本製品ボイコットの呼びかけ）</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z="280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5A206DAE-89EC-43F9-A41F-DBFA4EC8BDFA}" type="slidenum">
              <a:rPr lang="en-US" altLang="ja-JP" smtClean="0">
                <a:solidFill>
                  <a:srgbClr val="000000"/>
                </a:solidFill>
              </a:rPr>
              <a:pPr eaLnBrk="1"/>
              <a:t>9</a:t>
            </a:fld>
            <a:endParaRPr lang="en-US" altLang="ja-JP" smtClean="0">
              <a:solidFill>
                <a:srgbClr val="000000"/>
              </a:solidFill>
            </a:endParaRPr>
          </a:p>
        </p:txBody>
      </p:sp>
      <p:sp>
        <p:nvSpPr>
          <p:cNvPr id="1024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インド軍隊</a:t>
            </a:r>
            <a:r>
              <a:rPr lang="ja-JP" altLang="ja-JP" smtClean="0"/>
              <a:t>―</a:t>
            </a:r>
            <a:r>
              <a:rPr lang="ja-JP" smtClean="0"/>
              <a:t>植民地軍の性格と機能</a:t>
            </a:r>
          </a:p>
        </p:txBody>
      </p:sp>
      <p:sp>
        <p:nvSpPr>
          <p:cNvPr id="10244" name="Rectangle 2"/>
          <p:cNvSpPr>
            <a:spLocks noGrp="1" noChangeArrowheads="1"/>
          </p:cNvSpPr>
          <p:nvPr>
            <p:ph type="body" idx="1"/>
          </p:nvPr>
        </p:nvSpPr>
        <p:spPr>
          <a:xfrm>
            <a:off x="503238" y="1768475"/>
            <a:ext cx="9070975" cy="500380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rgbClr val="FF0000"/>
                </a:solidFill>
              </a:rPr>
              <a:t>インド軍</a:t>
            </a:r>
            <a:r>
              <a:rPr lang="ja-JP" smtClean="0"/>
              <a:t>は、あらゆる意味で、</a:t>
            </a:r>
            <a:r>
              <a:rPr lang="ja-JP" smtClean="0">
                <a:solidFill>
                  <a:srgbClr val="FF0000"/>
                </a:solidFill>
              </a:rPr>
              <a:t>帝国主義イギリスを支える柱</a:t>
            </a:r>
            <a:r>
              <a:rPr lang="ja-JP" smtClean="0"/>
              <a:t>。</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征服の初期・・・英領の拡大とインド軍の膨張とが同時並行的。</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いいかえれば、インドは</a:t>
            </a:r>
            <a:r>
              <a:rPr lang="ja-JP" b="1" smtClean="0">
                <a:solidFill>
                  <a:srgbClr val="FF0000"/>
                </a:solidFill>
              </a:rPr>
              <a:t>イギリス人に指揮されたインド軍</a:t>
            </a:r>
            <a:r>
              <a:rPr lang="ja-JP" smtClean="0"/>
              <a:t>自身の手によって征服されていった。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シパーヒー（</a:t>
            </a:r>
            <a:r>
              <a:rPr lang="ja-JP" smtClean="0">
                <a:solidFill>
                  <a:srgbClr val="FF0000"/>
                </a:solidFill>
              </a:rPr>
              <a:t>セポイ</a:t>
            </a:r>
            <a:r>
              <a:rPr lang="ja-JP" smtClean="0"/>
              <a:t>）数　</a:t>
            </a:r>
            <a:r>
              <a:rPr lang="en-US" altLang="ja-JP" smtClean="0"/>
              <a:t>1792</a:t>
            </a:r>
            <a:r>
              <a:rPr lang="ja-JP" smtClean="0"/>
              <a:t>年 </a:t>
            </a:r>
            <a:r>
              <a:rPr lang="en-US" altLang="ja-JP" smtClean="0"/>
              <a:t>82,000</a:t>
            </a:r>
            <a:r>
              <a:rPr lang="ja-JP" smtClean="0"/>
              <a:t>人</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a:t>
            </a:r>
            <a:r>
              <a:rPr lang="en-US" altLang="ja-JP" smtClean="0"/>
              <a:t>1824</a:t>
            </a:r>
            <a:r>
              <a:rPr lang="ja-JP" smtClean="0"/>
              <a:t>年</a:t>
            </a:r>
            <a:r>
              <a:rPr lang="en-US" altLang="ja-JP" smtClean="0"/>
              <a:t>154,000</a:t>
            </a:r>
            <a:r>
              <a:rPr lang="ja-JP" smtClean="0"/>
              <a:t>人</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　　　　　　　　　　　　　　　</a:t>
            </a:r>
            <a:r>
              <a:rPr lang="en-US" altLang="ja-JP" smtClean="0"/>
              <a:t>1856</a:t>
            </a:r>
            <a:r>
              <a:rPr lang="ja-JP" smtClean="0"/>
              <a:t>年</a:t>
            </a:r>
            <a:r>
              <a:rPr lang="en-US" altLang="ja-JP" smtClean="0"/>
              <a:t>214,000</a:t>
            </a:r>
            <a:r>
              <a:rPr lang="ja-JP" smtClean="0"/>
              <a:t>人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7E4EBFA5-4230-44B2-B640-2C3B6C5146E7}" type="slidenum">
              <a:rPr lang="en-US" altLang="ja-JP" smtClean="0">
                <a:solidFill>
                  <a:srgbClr val="000000"/>
                </a:solidFill>
              </a:rPr>
              <a:pPr eaLnBrk="1"/>
              <a:t>90</a:t>
            </a:fld>
            <a:endParaRPr lang="en-US" altLang="ja-JP" smtClean="0">
              <a:solidFill>
                <a:srgbClr val="000000"/>
              </a:solidFill>
            </a:endParaRPr>
          </a:p>
        </p:txBody>
      </p:sp>
      <p:sp>
        <p:nvSpPr>
          <p:cNvPr id="9318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ガンディー引退表明</a:t>
            </a:r>
          </a:p>
        </p:txBody>
      </p:sp>
      <p:sp>
        <p:nvSpPr>
          <p:cNvPr id="93188"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1934</a:t>
            </a:r>
            <a:r>
              <a:rPr lang="ja-JP" smtClean="0"/>
              <a:t>年</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rgbClr val="0070C0"/>
                </a:solidFill>
              </a:rPr>
              <a:t>村落工業を起こす</a:t>
            </a:r>
            <a:r>
              <a:rPr lang="ja-JP" smtClean="0"/>
              <a:t>ための新しい組織を作ることを会議派に認めてもらう。</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ガンディーの手を離れた会議派と大実業家との本格的な同盟関係の開始。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J</a:t>
            </a:r>
            <a:r>
              <a:rPr lang="ja-JP" smtClean="0"/>
              <a:t>・ネルーによる社会民主主義的イデオロギーが会議派の中で勢力を得ていく。</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EC7C3919-8F99-49E7-BE00-7FBA607FDE2D}" type="slidenum">
              <a:rPr lang="en-US" altLang="ja-JP" smtClean="0">
                <a:solidFill>
                  <a:srgbClr val="000000"/>
                </a:solidFill>
              </a:rPr>
              <a:pPr eaLnBrk="1"/>
              <a:t>91</a:t>
            </a:fld>
            <a:endParaRPr lang="en-US" altLang="ja-JP" smtClean="0">
              <a:solidFill>
                <a:srgbClr val="000000"/>
              </a:solidFill>
            </a:endParaRPr>
          </a:p>
        </p:txBody>
      </p:sp>
      <p:sp>
        <p:nvSpPr>
          <p:cNvPr id="9421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オタワ協定（</a:t>
            </a:r>
            <a:r>
              <a:rPr lang="en-US" altLang="ja-JP" smtClean="0"/>
              <a:t>1932</a:t>
            </a:r>
            <a:r>
              <a:rPr lang="ja-JP" smtClean="0"/>
              <a:t>年）</a:t>
            </a:r>
          </a:p>
        </p:txBody>
      </p:sp>
      <p:sp>
        <p:nvSpPr>
          <p:cNvPr id="94212" name="Rectangle 2"/>
          <p:cNvSpPr>
            <a:spLocks noGrp="1" noChangeArrowheads="1"/>
          </p:cNvSpPr>
          <p:nvPr>
            <p:ph type="body" idx="1"/>
          </p:nvPr>
        </p:nvSpPr>
        <p:spPr>
          <a:xfrm>
            <a:off x="503238" y="1768475"/>
            <a:ext cx="9070975" cy="5405438"/>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オタワ会議・・・</a:t>
            </a:r>
            <a:r>
              <a:rPr lang="en-US" altLang="ja-JP" smtClean="0"/>
              <a:t>32</a:t>
            </a:r>
            <a:r>
              <a:rPr lang="ja-JP" smtClean="0"/>
              <a:t>年</a:t>
            </a:r>
            <a:r>
              <a:rPr lang="en-US" altLang="ja-JP" smtClean="0"/>
              <a:t>7</a:t>
            </a:r>
            <a:r>
              <a:rPr lang="ja-JP" smtClean="0"/>
              <a:t>月</a:t>
            </a:r>
            <a:r>
              <a:rPr lang="en-US" altLang="ja-JP" smtClean="0"/>
              <a:t>21</a:t>
            </a:r>
            <a:r>
              <a:rPr lang="ja-JP" smtClean="0"/>
              <a:t>日ー</a:t>
            </a:r>
            <a:r>
              <a:rPr lang="en-US" altLang="ja-JP" smtClean="0"/>
              <a:t>8</a:t>
            </a:r>
            <a:r>
              <a:rPr lang="ja-JP" smtClean="0"/>
              <a:t>月</a:t>
            </a:r>
            <a:r>
              <a:rPr lang="en-US" altLang="ja-JP" smtClean="0"/>
              <a:t>20</a:t>
            </a:r>
            <a:r>
              <a:rPr lang="ja-JP" smtClean="0"/>
              <a:t>日</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自由貿易を捨て、</a:t>
            </a:r>
            <a:r>
              <a:rPr lang="ja-JP" b="1" smtClean="0">
                <a:solidFill>
                  <a:srgbClr val="FF0000"/>
                </a:solidFill>
              </a:rPr>
              <a:t>「帝国内自由貿易」（帝国内特恵関税の制度）への転換</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大英帝国内、もしくは</a:t>
            </a:r>
            <a:r>
              <a:rPr lang="ja-JP" b="1" smtClean="0">
                <a:solidFill>
                  <a:srgbClr val="FF0000"/>
                </a:solidFill>
              </a:rPr>
              <a:t>スターリング・ブロック内の団結</a:t>
            </a:r>
            <a:r>
              <a:rPr lang="ja-JP" smtClean="0"/>
              <a:t>を強める。イギリスはインドとの結びつきを</a:t>
            </a:r>
            <a:r>
              <a:rPr lang="ja-JP" smtClean="0">
                <a:solidFill>
                  <a:srgbClr val="0070C0"/>
                </a:solidFill>
              </a:rPr>
              <a:t>排他的に</a:t>
            </a:r>
            <a:r>
              <a:rPr lang="ja-JP" smtClean="0"/>
              <a:t>強めようとした。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その内容は、インドをイギリス工業製品の有利な市場にすること、その代わりにインドからは原料、食料をできるだけ多く輸入する、というもの。</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6FC449D-DD7C-4290-BB25-D87F448720A5}" type="slidenum">
              <a:rPr lang="en-US" altLang="ja-JP" smtClean="0">
                <a:solidFill>
                  <a:srgbClr val="000000"/>
                </a:solidFill>
              </a:rPr>
              <a:pPr eaLnBrk="1"/>
              <a:t>92</a:t>
            </a:fld>
            <a:endParaRPr lang="en-US" altLang="ja-JP" smtClean="0">
              <a:solidFill>
                <a:srgbClr val="000000"/>
              </a:solidFill>
            </a:endParaRPr>
          </a:p>
        </p:txBody>
      </p:sp>
      <p:sp>
        <p:nvSpPr>
          <p:cNvPr id="9523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不可触民問題とコミュナル裁定</a:t>
            </a:r>
          </a:p>
        </p:txBody>
      </p:sp>
      <p:sp>
        <p:nvSpPr>
          <p:cNvPr id="95236" name="Rectangle 2"/>
          <p:cNvSpPr>
            <a:spLocks noGrp="1" noChangeArrowheads="1"/>
          </p:cNvSpPr>
          <p:nvPr>
            <p:ph type="body" idx="1"/>
          </p:nvPr>
        </p:nvSpPr>
        <p:spPr>
          <a:xfrm>
            <a:off x="503238" y="1768475"/>
            <a:ext cx="9070975" cy="5365750"/>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被抑圧カースト（</a:t>
            </a:r>
            <a:r>
              <a:rPr lang="en-US" altLang="ja-JP" sz="2800" smtClean="0"/>
              <a:t>Depressed Classes)</a:t>
            </a:r>
            <a:r>
              <a:rPr lang="ja-JP" sz="2800" smtClean="0"/>
              <a:t>の問題</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円卓会議（</a:t>
            </a:r>
            <a:r>
              <a:rPr lang="en-US" altLang="ja-JP" sz="2800" smtClean="0"/>
              <a:t>1930-32</a:t>
            </a:r>
            <a:r>
              <a:rPr lang="ja-JP" sz="2800" smtClean="0"/>
              <a:t>）での議論と裁定（宗派間紛争</a:t>
            </a:r>
            <a:r>
              <a:rPr lang="en-US" altLang="ja-JP" sz="2800" smtClean="0"/>
              <a:t>[</a:t>
            </a:r>
            <a:r>
              <a:rPr lang="ja-JP" sz="2800" smtClean="0"/>
              <a:t>コミュナル</a:t>
            </a:r>
            <a:r>
              <a:rPr lang="en-US" altLang="ja-JP" sz="2800" smtClean="0"/>
              <a:t>]</a:t>
            </a:r>
            <a:r>
              <a:rPr lang="ja-JP" sz="2800" smtClean="0"/>
              <a:t>裁定：</a:t>
            </a:r>
            <a:r>
              <a:rPr lang="en-US" altLang="ja-JP" sz="2800" smtClean="0"/>
              <a:t>1932</a:t>
            </a:r>
            <a:r>
              <a:rPr lang="ja-JP" sz="2800" smtClean="0"/>
              <a:t>年</a:t>
            </a:r>
            <a:r>
              <a:rPr lang="en-US" altLang="ja-JP" sz="2800" smtClean="0"/>
              <a:t>8</a:t>
            </a:r>
            <a:r>
              <a:rPr lang="ja-JP" sz="2800" smtClean="0"/>
              <a:t>月</a:t>
            </a:r>
            <a:r>
              <a:rPr lang="en-US" altLang="ja-JP" sz="2800" smtClean="0"/>
              <a:t>17</a:t>
            </a:r>
            <a:r>
              <a:rPr lang="ja-JP" sz="2800" smtClean="0"/>
              <a:t>日、マクドナルド首相による・・・不可触民代表はアンベードガル）</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裁定内容・・・不可触民に二票。一票を分離選挙区で、一票を一般選挙区において投票できる。</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この裁定に対するガンディーの反対（「死に至るまでの断食」）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z="2800" smtClean="0"/>
              <a:t>アンベードガルの妥協案・「分離選挙の代わりに不可触民により多くの</a:t>
            </a:r>
            <a:r>
              <a:rPr lang="ja-JP" sz="2800" b="1" smtClean="0">
                <a:solidFill>
                  <a:srgbClr val="FF0000"/>
                </a:solidFill>
              </a:rPr>
              <a:t>留保議席</a:t>
            </a:r>
            <a:r>
              <a:rPr lang="ja-JP" sz="2800" smtClean="0"/>
              <a:t>を与える」・・プーナ協定</a:t>
            </a:r>
            <a:r>
              <a:rPr lang="en-US" altLang="ja-JP" sz="2800" smtClean="0"/>
              <a:t>(</a:t>
            </a:r>
            <a:r>
              <a:rPr lang="ja-JP" sz="2800" smtClean="0"/>
              <a:t>不可触民はヒンドゥー社会の一員にとどまる）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469F8A71-6B61-4F2E-9F85-B7E4BDE9CE35}" type="slidenum">
              <a:rPr lang="en-US" altLang="ja-JP" smtClean="0">
                <a:solidFill>
                  <a:srgbClr val="000000"/>
                </a:solidFill>
              </a:rPr>
              <a:pPr eaLnBrk="1"/>
              <a:t>93</a:t>
            </a:fld>
            <a:endParaRPr lang="en-US" altLang="ja-JP" smtClean="0">
              <a:solidFill>
                <a:srgbClr val="000000"/>
              </a:solidFill>
            </a:endParaRPr>
          </a:p>
        </p:txBody>
      </p:sp>
      <p:sp>
        <p:nvSpPr>
          <p:cNvPr id="96259"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1935</a:t>
            </a:r>
            <a:r>
              <a:rPr lang="ja-JP" smtClean="0"/>
              <a:t>年インド統治法・・「指定カースト」</a:t>
            </a:r>
          </a:p>
        </p:txBody>
      </p:sp>
      <p:sp>
        <p:nvSpPr>
          <p:cNvPr id="96260" name="Rectangle 2"/>
          <p:cNvSpPr>
            <a:spLocks noGrp="1" noChangeArrowheads="1"/>
          </p:cNvSpPr>
          <p:nvPr>
            <p:ph type="body" idx="1"/>
          </p:nvPr>
        </p:nvSpPr>
        <p:spPr>
          <a:xfrm>
            <a:off x="503238" y="1768475"/>
            <a:ext cx="9070975" cy="53197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不可触民よりすぐ上の階層である</a:t>
            </a:r>
            <a:r>
              <a:rPr lang="ja-JP" smtClean="0">
                <a:solidFill>
                  <a:srgbClr val="0070C0"/>
                </a:solidFill>
              </a:rPr>
              <a:t>後進カースト</a:t>
            </a:r>
            <a:r>
              <a:rPr lang="ja-JP" smtClean="0"/>
              <a:t>も、</a:t>
            </a:r>
            <a:r>
              <a:rPr lang="ja-JP" smtClean="0">
                <a:solidFill>
                  <a:srgbClr val="FF0000"/>
                </a:solidFill>
              </a:rPr>
              <a:t>差別</a:t>
            </a:r>
            <a:r>
              <a:rPr lang="ja-JP" smtClean="0"/>
              <a:t>されているとして優遇措置を要求・・・運動。</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1934</a:t>
            </a:r>
            <a:r>
              <a:rPr lang="ja-JP" smtClean="0"/>
              <a:t>年に、マドラス</a:t>
            </a:r>
            <a:r>
              <a:rPr lang="ja-JP" smtClean="0">
                <a:solidFill>
                  <a:srgbClr val="0070C0"/>
                </a:solidFill>
              </a:rPr>
              <a:t>後進カースト</a:t>
            </a:r>
            <a:r>
              <a:rPr lang="ja-JP" smtClean="0"/>
              <a:t>連盟の結成。</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1935</a:t>
            </a:r>
            <a:r>
              <a:rPr lang="ja-JP" smtClean="0"/>
              <a:t>年インド統治法・・・「不可触民」ではなく</a:t>
            </a:r>
            <a:r>
              <a:rPr lang="ja-JP" smtClean="0">
                <a:solidFill>
                  <a:srgbClr val="FF0000"/>
                </a:solidFill>
              </a:rPr>
              <a:t>「指定カースト</a:t>
            </a:r>
            <a:r>
              <a:rPr lang="en-US" altLang="ja-JP" smtClean="0">
                <a:solidFill>
                  <a:srgbClr val="FF0000"/>
                </a:solidFill>
              </a:rPr>
              <a:t>(Scheduled caste)</a:t>
            </a:r>
            <a:r>
              <a:rPr lang="ja-JP" smtClean="0">
                <a:solidFill>
                  <a:srgbClr val="FF0000"/>
                </a:solidFill>
              </a:rPr>
              <a:t>」</a:t>
            </a:r>
            <a:r>
              <a:rPr lang="ja-JP" smtClean="0"/>
              <a:t>という法律名称を採用。　　政府の</a:t>
            </a:r>
            <a:r>
              <a:rPr lang="ja-JP" smtClean="0">
                <a:solidFill>
                  <a:srgbClr val="FF0000"/>
                </a:solidFill>
              </a:rPr>
              <a:t>特別優遇措置を享受</a:t>
            </a:r>
            <a:r>
              <a:rPr lang="ja-JP" smtClean="0"/>
              <a:t>するものとしてのアイデンティティ。</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これ以降、インドの政治は、カーストに関して、優遇措置を与えることによって差別を解消するという方針を基本的に取る。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00ED4069-DBE8-48D9-9898-2BF365D31673}" type="slidenum">
              <a:rPr lang="en-US" altLang="ja-JP" smtClean="0">
                <a:solidFill>
                  <a:srgbClr val="000000"/>
                </a:solidFill>
              </a:rPr>
              <a:pPr eaLnBrk="1"/>
              <a:t>94</a:t>
            </a:fld>
            <a:endParaRPr lang="en-US" altLang="ja-JP" smtClean="0">
              <a:solidFill>
                <a:srgbClr val="000000"/>
              </a:solidFill>
            </a:endParaRPr>
          </a:p>
        </p:txBody>
      </p:sp>
      <p:sp>
        <p:nvSpPr>
          <p:cNvPr id="97283"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インド資本主義の台頭と社会主義勢力</a:t>
            </a:r>
          </a:p>
        </p:txBody>
      </p:sp>
      <p:sp>
        <p:nvSpPr>
          <p:cNvPr id="97284"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社会主義を代表する政党は、共産党と会議派社会党。</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会議派社会党は、</a:t>
            </a:r>
            <a:r>
              <a:rPr lang="en-US" altLang="ja-JP" smtClean="0"/>
              <a:t>1934</a:t>
            </a:r>
            <a:r>
              <a:rPr lang="ja-JP" smtClean="0"/>
              <a:t>年結成・・・ガンディーが引退を表明した年。</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en-US" altLang="ja-JP" smtClean="0"/>
              <a:t>J</a:t>
            </a:r>
            <a:r>
              <a:rPr lang="ja-JP" smtClean="0"/>
              <a:t>・</a:t>
            </a:r>
            <a:r>
              <a:rPr lang="en-US" altLang="ja-JP" smtClean="0"/>
              <a:t>P</a:t>
            </a:r>
            <a:r>
              <a:rPr lang="ja-JP" smtClean="0"/>
              <a:t>・ナーラーヤン、ローヒャー、メーター、マサニのような若い社会主義者たちは、ガンディー的な方法による近代批判を時代錯誤として、ロシア、アメリカ、イギリスなどで行われている</a:t>
            </a:r>
            <a:r>
              <a:rPr lang="ja-JP" smtClean="0">
                <a:solidFill>
                  <a:srgbClr val="FF0000"/>
                </a:solidFill>
              </a:rPr>
              <a:t>社会主義的思想</a:t>
            </a:r>
            <a:r>
              <a:rPr lang="ja-JP" smtClean="0"/>
              <a:t>に基づいて、</a:t>
            </a:r>
            <a:r>
              <a:rPr lang="ja-JP" smtClean="0">
                <a:solidFill>
                  <a:srgbClr val="FF0000"/>
                </a:solidFill>
              </a:rPr>
              <a:t>反帝国主義運動</a:t>
            </a:r>
            <a:r>
              <a:rPr lang="ja-JP" smtClean="0"/>
              <a:t>を展開しようとし、しかも、それが力を得ていった。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63A5C2E-5DB7-4AE5-AD2F-E9B061E37831}" type="slidenum">
              <a:rPr lang="en-US" altLang="ja-JP" smtClean="0">
                <a:solidFill>
                  <a:srgbClr val="000000"/>
                </a:solidFill>
              </a:rPr>
              <a:pPr eaLnBrk="1"/>
              <a:t>95</a:t>
            </a:fld>
            <a:endParaRPr lang="en-US" altLang="ja-JP" smtClean="0">
              <a:solidFill>
                <a:srgbClr val="000000"/>
              </a:solidFill>
            </a:endParaRPr>
          </a:p>
        </p:txBody>
      </p:sp>
      <p:sp>
        <p:nvSpPr>
          <p:cNvPr id="98307"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1936</a:t>
            </a:r>
            <a:r>
              <a:rPr lang="ja-JP" smtClean="0"/>
              <a:t>年</a:t>
            </a:r>
            <a:r>
              <a:rPr lang="en-US" altLang="ja-JP" smtClean="0"/>
              <a:t>J</a:t>
            </a:r>
            <a:r>
              <a:rPr lang="ja-JP" smtClean="0"/>
              <a:t>・ネルー・・・会議派議長に。</a:t>
            </a:r>
          </a:p>
        </p:txBody>
      </p:sp>
      <p:sp>
        <p:nvSpPr>
          <p:cNvPr id="98308" name="Rectangle 2"/>
          <p:cNvSpPr>
            <a:spLocks noGrp="1" noChangeArrowheads="1"/>
          </p:cNvSpPr>
          <p:nvPr>
            <p:ph type="body" idx="1"/>
          </p:nvPr>
        </p:nvSpPr>
        <p:spPr>
          <a:xfrm>
            <a:off x="503238" y="1768475"/>
            <a:ext cx="9070975" cy="498951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その訴え・・・「会議派は、農民組合、労働組合の結成に尽力すべきである」と。</a:t>
            </a:r>
            <a:endParaRPr lang="en-US" alt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ja-JP"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また、村落再建の鍵は、</a:t>
            </a:r>
            <a:r>
              <a:rPr lang="ja-JP" b="1" smtClean="0">
                <a:solidFill>
                  <a:srgbClr val="FF0000"/>
                </a:solidFill>
              </a:rPr>
              <a:t>大地主制（ザミンダール）</a:t>
            </a:r>
            <a:r>
              <a:rPr lang="ja-JP" smtClean="0"/>
              <a:t>をいかに</a:t>
            </a:r>
            <a:r>
              <a:rPr lang="ja-JP" b="1" smtClean="0">
                <a:solidFill>
                  <a:srgbClr val="FF0000"/>
                </a:solidFill>
              </a:rPr>
              <a:t>解体</a:t>
            </a:r>
            <a:r>
              <a:rPr lang="ja-JP" smtClean="0"/>
              <a:t>するかにあり、</a:t>
            </a:r>
            <a:r>
              <a:rPr lang="ja-JP" b="1" smtClean="0">
                <a:solidFill>
                  <a:srgbClr val="FF0000"/>
                </a:solidFill>
              </a:rPr>
              <a:t>土地改革</a:t>
            </a:r>
            <a:r>
              <a:rPr lang="ja-JP" smtClean="0"/>
              <a:t>を行い、</a:t>
            </a:r>
            <a:r>
              <a:rPr lang="ja-JP" u="sng" smtClean="0">
                <a:solidFill>
                  <a:srgbClr val="0070C0"/>
                </a:solidFill>
              </a:rPr>
              <a:t>土地無き耕作者に土地を配分</a:t>
            </a:r>
            <a:r>
              <a:rPr lang="ja-JP" smtClean="0"/>
              <a:t>、と。</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2F7C4915-531C-4109-AE4C-67BE464057AD}" type="slidenum">
              <a:rPr lang="en-US" altLang="ja-JP" smtClean="0">
                <a:solidFill>
                  <a:srgbClr val="000000"/>
                </a:solidFill>
              </a:rPr>
              <a:pPr eaLnBrk="1"/>
              <a:t>96</a:t>
            </a:fld>
            <a:endParaRPr lang="en-US" altLang="ja-JP" smtClean="0">
              <a:solidFill>
                <a:srgbClr val="000000"/>
              </a:solidFill>
            </a:endParaRPr>
          </a:p>
        </p:txBody>
      </p:sp>
      <p:sp>
        <p:nvSpPr>
          <p:cNvPr id="99331"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インド統治法以後のインドの状況</a:t>
            </a:r>
          </a:p>
        </p:txBody>
      </p:sp>
      <p:sp>
        <p:nvSpPr>
          <p:cNvPr id="99332" name="Rectangle 2"/>
          <p:cNvSpPr>
            <a:spLocks noGrp="1" noChangeArrowheads="1"/>
          </p:cNvSpPr>
          <p:nvPr>
            <p:ph type="body" idx="1"/>
          </p:nvPr>
        </p:nvSpPr>
        <p:spPr>
          <a:xfrm>
            <a:off x="503238" y="1768475"/>
            <a:ext cx="9070975" cy="5457825"/>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この統治法以後、</a:t>
            </a:r>
            <a:r>
              <a:rPr lang="ja-JP" b="1" smtClean="0">
                <a:solidFill>
                  <a:srgbClr val="FF0000"/>
                </a:solidFill>
              </a:rPr>
              <a:t>州政府はインド人</a:t>
            </a:r>
            <a:r>
              <a:rPr lang="ja-JP" smtClean="0"/>
              <a:t>が握った。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諸州では、選挙によって</a:t>
            </a:r>
            <a:r>
              <a:rPr lang="ja-JP" b="1" smtClean="0">
                <a:solidFill>
                  <a:srgbClr val="FF0000"/>
                </a:solidFill>
              </a:rPr>
              <a:t>州議会</a:t>
            </a:r>
            <a:r>
              <a:rPr lang="ja-JP" smtClean="0"/>
              <a:t>が選ばれ、その多数派が</a:t>
            </a:r>
            <a:r>
              <a:rPr lang="ja-JP" b="1" smtClean="0">
                <a:solidFill>
                  <a:srgbClr val="FF0000"/>
                </a:solidFill>
              </a:rPr>
              <a:t>州政府</a:t>
            </a:r>
            <a:r>
              <a:rPr lang="ja-JP" smtClean="0"/>
              <a:t>を組織し、行政を担当。</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US" smtClean="0"/>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また、</a:t>
            </a:r>
            <a:r>
              <a:rPr lang="ja-JP" b="1" smtClean="0">
                <a:solidFill>
                  <a:srgbClr val="0070C0"/>
                </a:solidFill>
              </a:rPr>
              <a:t>財産を基盤にした制限選挙</a:t>
            </a:r>
            <a:r>
              <a:rPr lang="ja-JP" smtClean="0"/>
              <a:t>とはいえ、選挙権は拡大され、</a:t>
            </a:r>
            <a:r>
              <a:rPr lang="en-US" altLang="ja-JP" b="1" smtClean="0">
                <a:solidFill>
                  <a:srgbClr val="FF0000"/>
                </a:solidFill>
              </a:rPr>
              <a:t>3500</a:t>
            </a:r>
            <a:r>
              <a:rPr lang="ja-JP" b="1" smtClean="0">
                <a:solidFill>
                  <a:srgbClr val="FF0000"/>
                </a:solidFill>
              </a:rPr>
              <a:t>万人のインド人</a:t>
            </a:r>
            <a:r>
              <a:rPr lang="ja-JP" smtClean="0"/>
              <a:t>が、</a:t>
            </a:r>
            <a:r>
              <a:rPr lang="ja-JP" u="sng" smtClean="0"/>
              <a:t>女性もふくめ</a:t>
            </a:r>
            <a:r>
              <a:rPr lang="ja-JP" smtClean="0"/>
              <a:t>、選挙権をもつようになった。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solidFill>
                  <a:srgbClr val="0070C0"/>
                </a:solidFill>
              </a:rPr>
              <a:t>インドの資本家たち</a:t>
            </a:r>
            <a:r>
              <a:rPr lang="ja-JP" smtClean="0"/>
              <a:t>にとっても、会議派との結びつきがより重要な課題となっていく。</a:t>
            </a:r>
          </a:p>
          <a:p>
            <a:pPr marL="425450" indent="-320675" eaLnBrk="1">
              <a:buClrTx/>
              <a:buSzPct val="45000"/>
              <a:buFontTx/>
              <a:buNone/>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BFD8DD87-4F6B-4139-BE40-2AE7911E2F9A}" type="slidenum">
              <a:rPr lang="en-US" altLang="ja-JP" smtClean="0">
                <a:solidFill>
                  <a:srgbClr val="000000"/>
                </a:solidFill>
              </a:rPr>
              <a:pPr eaLnBrk="1"/>
              <a:t>97</a:t>
            </a:fld>
            <a:endParaRPr lang="en-US" altLang="ja-JP" smtClean="0">
              <a:solidFill>
                <a:srgbClr val="000000"/>
              </a:solidFill>
            </a:endParaRPr>
          </a:p>
        </p:txBody>
      </p:sp>
      <p:sp>
        <p:nvSpPr>
          <p:cNvPr id="100355" name="Rectangle 1"/>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solidFill>
                  <a:srgbClr val="0070C0"/>
                </a:solidFill>
              </a:rPr>
              <a:t>インド政庁</a:t>
            </a:r>
            <a:r>
              <a:rPr lang="ja-JP" smtClean="0">
                <a:solidFill>
                  <a:srgbClr val="FF0000"/>
                </a:solidFill>
              </a:rPr>
              <a:t>中央はイギリスが支配継続</a:t>
            </a:r>
          </a:p>
        </p:txBody>
      </p:sp>
      <p:sp>
        <p:nvSpPr>
          <p:cNvPr id="100356" name="Rectangle 2"/>
          <p:cNvSpPr>
            <a:spLocks noGrp="1" noChangeArrowheads="1"/>
          </p:cNvSpPr>
          <p:nvPr>
            <p:ph type="body" idx="1"/>
          </p:nvPr>
        </p:nvSpPr>
        <p:spPr>
          <a:xfrm>
            <a:off x="503238" y="1768475"/>
            <a:ext cx="9070975" cy="5630863"/>
          </a:xfrm>
        </p:spPr>
        <p:txBody>
          <a:bodyPr/>
          <a:lstStyle/>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インド政庁</a:t>
            </a:r>
            <a:r>
              <a:rPr lang="ja-JP" smtClean="0">
                <a:solidFill>
                  <a:srgbClr val="FF0000"/>
                </a:solidFill>
              </a:rPr>
              <a:t>中央</a:t>
            </a:r>
            <a:r>
              <a:rPr lang="ja-JP" smtClean="0"/>
              <a:t>の総督、参事会などは依然としてイギリスが掌握し、</a:t>
            </a:r>
            <a:r>
              <a:rPr lang="ja-JP" u="sng" smtClean="0"/>
              <a:t>防衛、財政、外交</a:t>
            </a:r>
            <a:r>
              <a:rPr lang="ja-JP" smtClean="0"/>
              <a:t>に関する権限をインド人は持たなかった。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b="1" smtClean="0">
                <a:solidFill>
                  <a:srgbClr val="FF0000"/>
                </a:solidFill>
              </a:rPr>
              <a:t>州内閣の上</a:t>
            </a:r>
            <a:r>
              <a:rPr lang="ja-JP" smtClean="0"/>
              <a:t>には、</a:t>
            </a:r>
            <a:r>
              <a:rPr lang="ja-JP" u="sng" smtClean="0"/>
              <a:t>イギリス国王が任命権</a:t>
            </a:r>
            <a:r>
              <a:rPr lang="ja-JP" smtClean="0"/>
              <a:t>を持つ</a:t>
            </a:r>
            <a:r>
              <a:rPr lang="ja-JP" b="1" smtClean="0">
                <a:solidFill>
                  <a:srgbClr val="FF0000"/>
                </a:solidFill>
              </a:rPr>
              <a:t>イギリス人知事</a:t>
            </a:r>
            <a:r>
              <a:rPr lang="ja-JP" smtClean="0"/>
              <a:t>がいた。イギリス人知事は、必要と認めれば、州内閣を倒して</a:t>
            </a:r>
            <a:r>
              <a:rPr lang="ja-JP" u="sng" smtClean="0"/>
              <a:t>行政を知事の直轄下</a:t>
            </a:r>
            <a:r>
              <a:rPr lang="ja-JP" smtClean="0"/>
              <a:t>に置いたり、</a:t>
            </a:r>
            <a:r>
              <a:rPr lang="ja-JP" u="sng" smtClean="0"/>
              <a:t>州首相をかえる</a:t>
            </a:r>
            <a:r>
              <a:rPr lang="ja-JP" smtClean="0"/>
              <a:t>ことさえできた。</a:t>
            </a:r>
          </a:p>
          <a:p>
            <a:pPr marL="425450" indent="-320675" eaLnBrk="1">
              <a:buSzPct val="45000"/>
              <a:buFont typeface="Wingdings" charset="2"/>
              <a:buChar char=""/>
              <a:tabLst>
                <a:tab pos="425450" algn="l"/>
                <a:tab pos="530225" algn="l"/>
                <a:tab pos="979488" algn="l"/>
                <a:tab pos="1428750" algn="l"/>
                <a:tab pos="1878013" algn="l"/>
                <a:tab pos="2327275" algn="l"/>
                <a:tab pos="2776538" algn="l"/>
                <a:tab pos="3225800" algn="l"/>
                <a:tab pos="3675063" algn="l"/>
                <a:tab pos="4124325" algn="l"/>
                <a:tab pos="4573588" algn="l"/>
                <a:tab pos="5022850" algn="l"/>
                <a:tab pos="5472113" algn="l"/>
                <a:tab pos="5921375" algn="l"/>
                <a:tab pos="6370638" algn="l"/>
                <a:tab pos="6819900" algn="l"/>
                <a:tab pos="7269163" algn="l"/>
                <a:tab pos="7718425" algn="l"/>
                <a:tab pos="8167688" algn="l"/>
                <a:tab pos="8616950" algn="l"/>
                <a:tab pos="9066213" algn="l"/>
              </a:tabLst>
            </a:pPr>
            <a:r>
              <a:rPr lang="ja-JP" smtClean="0"/>
              <a:t>これは独立後まで引き継がれ、イギリス国王を大統領に置き換えたまま、「大統領直轄統治」の制度。</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C1062885-DF28-4376-92FC-6A50FA753ED9}" type="slidenum">
              <a:rPr lang="en-US" altLang="ja-JP" smtClean="0">
                <a:solidFill>
                  <a:srgbClr val="000000"/>
                </a:solidFill>
              </a:rPr>
              <a:pPr eaLnBrk="1"/>
              <a:t>98</a:t>
            </a:fld>
            <a:endParaRPr lang="en-US" altLang="ja-JP" smtClean="0">
              <a:solidFill>
                <a:srgbClr val="000000"/>
              </a:solidFill>
            </a:endParaRPr>
          </a:p>
        </p:txBody>
      </p:sp>
      <p:sp>
        <p:nvSpPr>
          <p:cNvPr id="101379" name="Rectangle 1"/>
          <p:cNvSpPr>
            <a:spLocks noGrp="1" noChangeArrowheads="1"/>
          </p:cNvSpPr>
          <p:nvPr>
            <p:ph type="title"/>
          </p:nvPr>
        </p:nvSpPr>
        <p:spPr>
          <a:xfrm>
            <a:off x="503238" y="390525"/>
            <a:ext cx="9070975" cy="126365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インド総督、財政・通貨の権限</a:t>
            </a:r>
          </a:p>
        </p:txBody>
      </p:sp>
      <p:sp>
        <p:nvSpPr>
          <p:cNvPr id="101380" name="Rectangle 2"/>
          <p:cNvSpPr>
            <a:spLocks noGrp="1" noChangeArrowheads="1"/>
          </p:cNvSpPr>
          <p:nvPr>
            <p:ph type="body" idx="1"/>
          </p:nvPr>
        </p:nvSpPr>
        <p:spPr>
          <a:xfrm>
            <a:off x="503238" y="1768475"/>
            <a:ext cx="9070975" cy="5046663"/>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1935</a:t>
            </a:r>
            <a:r>
              <a:rPr lang="ja-JP" smtClean="0"/>
              <a:t>年法・・・・インド総督が依然としてインド財政と通貨政策に絶対的、最終的な権限をもった。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「財政的防御装置（セイフガード）」・・・インド総督が、通貨と交換に影響する「不適当な提案」に関して、立法議会で討議することさえも妨げる権限を持つ。</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総督だけが、ルピー通貨と為替の交換比率を決定できた。</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ＭＳ Ｐゴシック" charset="-128"/>
              </a:defRPr>
            </a:lvl9pPr>
          </a:lstStyle>
          <a:p>
            <a:pPr eaLnBrk="1"/>
            <a:fld id="{6A54861A-964D-49D2-998A-A0AA9C78C654}" type="slidenum">
              <a:rPr lang="en-US" altLang="ja-JP" smtClean="0">
                <a:solidFill>
                  <a:srgbClr val="000000"/>
                </a:solidFill>
              </a:rPr>
              <a:pPr eaLnBrk="1"/>
              <a:t>99</a:t>
            </a:fld>
            <a:endParaRPr lang="en-US" altLang="ja-JP" smtClean="0">
              <a:solidFill>
                <a:srgbClr val="000000"/>
              </a:solidFill>
            </a:endParaRPr>
          </a:p>
        </p:txBody>
      </p:sp>
      <p:sp>
        <p:nvSpPr>
          <p:cNvPr id="102403" name="Rectangle 1"/>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社会主義とインドの資本家・地主層</a:t>
            </a:r>
          </a:p>
        </p:txBody>
      </p:sp>
      <p:sp>
        <p:nvSpPr>
          <p:cNvPr id="102404" name="Rectangle 2"/>
          <p:cNvSpPr>
            <a:spLocks noGrp="1" noChangeArrowheads="1"/>
          </p:cNvSpPr>
          <p:nvPr>
            <p:ph type="body" idx="1"/>
          </p:nvPr>
        </p:nvSpPr>
        <p:spPr>
          <a:xfrm>
            <a:off x="503238" y="1768475"/>
            <a:ext cx="9067800" cy="636428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会議派議長ネルーには社会主義的思想。</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しかし、インドの</a:t>
            </a:r>
            <a:r>
              <a:rPr lang="ja-JP" smtClean="0">
                <a:solidFill>
                  <a:srgbClr val="FF0000"/>
                </a:solidFill>
              </a:rPr>
              <a:t>資本家・地主</a:t>
            </a:r>
            <a:r>
              <a:rPr lang="ja-JP" smtClean="0"/>
              <a:t>、会議派のなかの</a:t>
            </a:r>
            <a:r>
              <a:rPr lang="ja-JP" smtClean="0">
                <a:solidFill>
                  <a:srgbClr val="FF0000"/>
                </a:solidFill>
              </a:rPr>
              <a:t>穏健派</a:t>
            </a:r>
            <a:r>
              <a:rPr lang="ja-JP" smtClean="0"/>
              <a:t>は、</a:t>
            </a:r>
            <a:r>
              <a:rPr lang="ja-JP" u="sng" smtClean="0"/>
              <a:t>ネルーの社会主義的傾向に反対</a:t>
            </a:r>
            <a:r>
              <a:rPr lang="ja-JP" smtClean="0"/>
              <a:t>し、牽制。</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会議派の穏健派・・・「社会主義は、会議派の協議ではない」と演説。</a:t>
            </a:r>
            <a:r>
              <a:rPr lang="ja-JP" b="1" smtClean="0">
                <a:solidFill>
                  <a:srgbClr val="FF0000"/>
                </a:solidFill>
              </a:rPr>
              <a:t>地主の利益に手をつけない約束</a:t>
            </a:r>
            <a:r>
              <a:rPr lang="ja-JP" smtClean="0"/>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→ネルーの敗北。</a:t>
            </a:r>
            <a:r>
              <a:rPr lang="ja-JP" smtClean="0">
                <a:solidFill>
                  <a:srgbClr val="0070C0"/>
                </a:solidFill>
              </a:rPr>
              <a:t>執行委員会内での穏健派の支配。</a:t>
            </a:r>
            <a:r>
              <a:rPr lang="ja-JP" smtClean="0"/>
              <a:t>　</a:t>
            </a:r>
            <a:r>
              <a:rPr lang="en-US" altLang="ja-JP" smtClean="0"/>
              <a:t>1937</a:t>
            </a:r>
            <a:r>
              <a:rPr lang="ja-JP" smtClean="0"/>
              <a:t>年選挙・・・議会政党としての会議派に戻る。</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smtClean="0"/>
              <a:t>　</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ja-JP"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34623</TotalTime>
  <Words>8906</Words>
  <Application>Microsoft Office PowerPoint</Application>
  <PresentationFormat>ユーザー設定</PresentationFormat>
  <Paragraphs>1054</Paragraphs>
  <Slides>136</Slides>
  <Notes>136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136</vt:i4>
      </vt:variant>
    </vt:vector>
  </HeadingPairs>
  <TitlesOfParts>
    <vt:vector size="142" baseType="lpstr">
      <vt:lpstr>Arial</vt:lpstr>
      <vt:lpstr>ＭＳ Ｐゴシック</vt:lpstr>
      <vt:lpstr>Times New Roman</vt:lpstr>
      <vt:lpstr>ＭＳ Ｐ明朝</vt:lpstr>
      <vt:lpstr>Wingdings</vt:lpstr>
      <vt:lpstr>Office テーマ</vt:lpstr>
      <vt:lpstr>インド―非暴力と自立―</vt:lpstr>
      <vt:lpstr>英領インドの成立―近代領域国家の成立</vt:lpstr>
      <vt:lpstr>英領インド―広大な領域国家</vt:lpstr>
      <vt:lpstr>1861年　インド参事会法</vt:lpstr>
      <vt:lpstr>1892年法による代議制</vt:lpstr>
      <vt:lpstr>官僚制の導入</vt:lpstr>
      <vt:lpstr>高級官僚</vt:lpstr>
      <vt:lpstr>英領インドの教育政策・・・「滴下政策」</vt:lpstr>
      <vt:lpstr>インド軍隊―植民地軍の性格と機能</vt:lpstr>
      <vt:lpstr>インド軍ー19世紀半ば</vt:lpstr>
      <vt:lpstr>シパーヒー（セポイ）の大反乱</vt:lpstr>
      <vt:lpstr>「尚武の民」募集政策</vt:lpstr>
      <vt:lpstr>軍と社会の階層性・支配の対応</vt:lpstr>
      <vt:lpstr>アジア・アフリカ支配とインド軍</vt:lpstr>
      <vt:lpstr>世界各地へのインド兵の投入</vt:lpstr>
      <vt:lpstr>アジア・アフリカ地域への出兵費用</vt:lpstr>
      <vt:lpstr>インド政庁の自由貿易政策</vt:lpstr>
      <vt:lpstr>インド国民会議の成立（1885）</vt:lpstr>
      <vt:lpstr>イギリス急進派の影響と役割</vt:lpstr>
      <vt:lpstr>富の流出（ドレイン）論</vt:lpstr>
      <vt:lpstr>インド経済の変容ー鉄道建設</vt:lpstr>
      <vt:lpstr>インドの鉄道</vt:lpstr>
      <vt:lpstr>多角的貿易決済機構</vt:lpstr>
      <vt:lpstr>インド資本主義の成長</vt:lpstr>
      <vt:lpstr>近代的なインド綿業の発達</vt:lpstr>
      <vt:lpstr>近代的インド綿業…国内市場中心</vt:lpstr>
      <vt:lpstr>ジュート産業</vt:lpstr>
      <vt:lpstr>インド資本主義の担い手の特徴</vt:lpstr>
      <vt:lpstr>インド農業</vt:lpstr>
      <vt:lpstr>労働力</vt:lpstr>
      <vt:lpstr>インド社会と女性</vt:lpstr>
      <vt:lpstr>20世紀のインド</vt:lpstr>
      <vt:lpstr>統治制度ーモーリ・ミント―改革</vt:lpstr>
      <vt:lpstr>第1次大戦の衝撃</vt:lpstr>
      <vt:lpstr>インド兵の出兵</vt:lpstr>
      <vt:lpstr>インド人の忠誠心のゆらぎ（1）</vt:lpstr>
      <vt:lpstr>インド人の忠誠心のゆらぎ（2）</vt:lpstr>
      <vt:lpstr>インド人の忠誠心のゆらぎ（3）</vt:lpstr>
      <vt:lpstr>第一次大戦の影響－復員兵士の問題</vt:lpstr>
      <vt:lpstr>自治政府の約束－１915-16</vt:lpstr>
      <vt:lpstr>自治政府の約束－モン・ファド改革</vt:lpstr>
      <vt:lpstr>1919年2月インド統治法</vt:lpstr>
      <vt:lpstr>インド統治法におけるイギリスの意図</vt:lpstr>
      <vt:lpstr>民族運動の波</vt:lpstr>
      <vt:lpstr>スワデーシSwadeshi</vt:lpstr>
      <vt:lpstr>スワデーシ運動の経過（1）</vt:lpstr>
      <vt:lpstr>スワデーシ運動の経過（2）</vt:lpstr>
      <vt:lpstr>スワ（＝自分の）＋デシュ（＝国）</vt:lpstr>
      <vt:lpstr>スワデーシ運動と復古主義の結びつき</vt:lpstr>
      <vt:lpstr>1911年12月、分割計画、中止</vt:lpstr>
      <vt:lpstr>ムスリム連盟の成立－民主主義と少数派</vt:lpstr>
      <vt:lpstr>1906年12月ダッカで連盟創立大会</vt:lpstr>
      <vt:lpstr>ヒンドゥー対ムスリムの対立と融和</vt:lpstr>
      <vt:lpstr>スワデーシ運動と文化・教育</vt:lpstr>
      <vt:lpstr>スワラージSwaraj（自からの・支配）</vt:lpstr>
      <vt:lpstr>ガンディ『ヒンドゥー・スワラージ』（1909）</vt:lpstr>
      <vt:lpstr>『ヒンドゥー・スワラージ』の思想</vt:lpstr>
      <vt:lpstr>ガンディーの言う「近代文明」とは？</vt:lpstr>
      <vt:lpstr>ガンディーの「近代文明」批判</vt:lpstr>
      <vt:lpstr>ガンディ－</vt:lpstr>
      <vt:lpstr>ヒンドゥーとムスリムの妥協</vt:lpstr>
      <vt:lpstr>ラクナウ協定</vt:lpstr>
      <vt:lpstr>ガンディーの運動</vt:lpstr>
      <vt:lpstr>インド経済の転換－（差別的）保護貿易へ</vt:lpstr>
      <vt:lpstr>イギリスの戦時政策とインド工業化</vt:lpstr>
      <vt:lpstr>平和時の産業は、戦時への準備</vt:lpstr>
      <vt:lpstr>ガンディー時代</vt:lpstr>
      <vt:lpstr>イギリスの対応・・・「モン・ファド」改革</vt:lpstr>
      <vt:lpstr>ガンディーの簡明で徹底した態度</vt:lpstr>
      <vt:lpstr>戦争と革命の時代における非暴力</vt:lpstr>
      <vt:lpstr>ガンディーの非協力運動</vt:lpstr>
      <vt:lpstr>ガンディー（の思想・態度）と労働者</vt:lpstr>
      <vt:lpstr>ガンディー運動→抑圧・弾圧→拡大</vt:lpstr>
      <vt:lpstr>ガンディーに対するムスリムの支持</vt:lpstr>
      <vt:lpstr>ガンディーの非協力運動</vt:lpstr>
      <vt:lpstr>ガンディー、指導権</vt:lpstr>
      <vt:lpstr>運動過激化→運動中止命令 →ガンディー逮捕</vt:lpstr>
      <vt:lpstr>逮捕後・運動中止後ー二つの方向</vt:lpstr>
      <vt:lpstr>1920年代後半のインド</vt:lpstr>
      <vt:lpstr>宗派間対立の顕在化 ヒンドゥー・ナショナリズムの登場</vt:lpstr>
      <vt:lpstr>サイモン委員会</vt:lpstr>
      <vt:lpstr>ネルー憲法</vt:lpstr>
      <vt:lpstr>アーウィン宣言と会議派決議</vt:lpstr>
      <vt:lpstr>第一次不服従運動</vt:lpstr>
      <vt:lpstr>1920年ー30年代の経済 ー大恐慌の意味ー</vt:lpstr>
      <vt:lpstr>大恐慌の影響</vt:lpstr>
      <vt:lpstr>ガンディー・アーウィン協定 1931年3月5日</vt:lpstr>
      <vt:lpstr>ガンディー・アーウィン協定</vt:lpstr>
      <vt:lpstr>第二次不服従運動</vt:lpstr>
      <vt:lpstr>ガンディー引退表明</vt:lpstr>
      <vt:lpstr>オタワ協定（1932年）</vt:lpstr>
      <vt:lpstr>不可触民問題とコミュナル裁定</vt:lpstr>
      <vt:lpstr>1935年インド統治法・・「指定カースト」</vt:lpstr>
      <vt:lpstr>インド資本主義の台頭と社会主義勢力</vt:lpstr>
      <vt:lpstr>1936年J・ネルー・・・会議派議長に。</vt:lpstr>
      <vt:lpstr>インド統治法以後のインドの状況</vt:lpstr>
      <vt:lpstr>インド政庁中央はイギリスが支配継続</vt:lpstr>
      <vt:lpstr>インド総督、財政・通貨の権限</vt:lpstr>
      <vt:lpstr>社会主義とインドの資本家・地主層</vt:lpstr>
      <vt:lpstr>インド人州政府と諸組織</vt:lpstr>
      <vt:lpstr>ムスリム多数派の諸州</vt:lpstr>
      <vt:lpstr>ネルー出身地、連合州の連立問題</vt:lpstr>
      <vt:lpstr>計画経済への道</vt:lpstr>
      <vt:lpstr>インドの計画経済の内容</vt:lpstr>
      <vt:lpstr>会議派議長問題</vt:lpstr>
      <vt:lpstr>S・C・ボース</vt:lpstr>
      <vt:lpstr>第二次大戦とインド</vt:lpstr>
      <vt:lpstr>第二次世界大戦ー何のための戦争か</vt:lpstr>
      <vt:lpstr>日本は？</vt:lpstr>
      <vt:lpstr>ソ連は？</vt:lpstr>
      <vt:lpstr>帝国主義国・強国の国益を守る戦争</vt:lpstr>
      <vt:lpstr>S・C・ボース</vt:lpstr>
      <vt:lpstr>イギリスの協力者は？</vt:lpstr>
      <vt:lpstr>パキスタン決議（ラホール決議） ー分離独立への第一歩ー</vt:lpstr>
      <vt:lpstr>戦時の経済状況 ー債務国から債権国へー</vt:lpstr>
      <vt:lpstr>インド産業界の躍進への道</vt:lpstr>
      <vt:lpstr>惨憺たるインド人の生活状態</vt:lpstr>
      <vt:lpstr>クリップス使節・1942年 ーイギリスの懐柔策（失敗）</vt:lpstr>
      <vt:lpstr>クイット・インディア（インドから出ていけ）運動</vt:lpstr>
      <vt:lpstr>ネルー、連合国寄り路線</vt:lpstr>
      <vt:lpstr>クイット・インディア運動</vt:lpstr>
      <vt:lpstr>クイット・インディア運動</vt:lpstr>
      <vt:lpstr>クイット・インディア運動</vt:lpstr>
      <vt:lpstr>運動の陰にインド国民軍への期待</vt:lpstr>
      <vt:lpstr>インパール作戦</vt:lpstr>
      <vt:lpstr>終戦：　 しかしインド独立付与の計画なし</vt:lpstr>
      <vt:lpstr>インド国民軍裁判</vt:lpstr>
      <vt:lpstr>戦後の諸反乱</vt:lpstr>
      <vt:lpstr>閣僚使節団と中間政府案→分離案</vt:lpstr>
      <vt:lpstr>独立と国民国家の形成</vt:lpstr>
      <vt:lpstr>ネルー</vt:lpstr>
      <vt:lpstr>「世界最大の民主主義」</vt:lpstr>
      <vt:lpstr>社会主義型経済建設</vt:lpstr>
      <vt:lpstr>社会主義型経済建設</vt:lpstr>
      <vt:lpstr>「留保制（優遇措置）」による 不平等是正</vt:lpstr>
      <vt:lpstr>主要参考文献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インド―非暴力と自立―</dc:title>
  <dc:creator>Nagamine Michiteru</dc:creator>
  <cp:lastModifiedBy>YCU-Nagamine</cp:lastModifiedBy>
  <cp:revision>21</cp:revision>
  <cp:lastPrinted>1601-01-01T00:00:00Z</cp:lastPrinted>
  <dcterms:created xsi:type="dcterms:W3CDTF">2011-11-17T05:03:06Z</dcterms:created>
  <dcterms:modified xsi:type="dcterms:W3CDTF">2012-11-22T08:19:41Z</dcterms:modified>
</cp:coreProperties>
</file>