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6" r:id="rId2"/>
    <p:sldId id="257" r:id="rId3"/>
    <p:sldId id="267" r:id="rId4"/>
    <p:sldId id="258" r:id="rId5"/>
    <p:sldId id="273" r:id="rId6"/>
    <p:sldId id="261" r:id="rId7"/>
    <p:sldId id="259" r:id="rId8"/>
    <p:sldId id="264" r:id="rId9"/>
    <p:sldId id="265" r:id="rId10"/>
    <p:sldId id="266" r:id="rId11"/>
    <p:sldId id="270" r:id="rId12"/>
    <p:sldId id="271" r:id="rId13"/>
    <p:sldId id="272" r:id="rId14"/>
    <p:sldId id="268" r:id="rId15"/>
    <p:sldId id="269" r:id="rId16"/>
    <p:sldId id="318" r:id="rId17"/>
    <p:sldId id="262" r:id="rId18"/>
    <p:sldId id="263" r:id="rId19"/>
    <p:sldId id="274" r:id="rId20"/>
    <p:sldId id="275" r:id="rId21"/>
    <p:sldId id="276" r:id="rId22"/>
    <p:sldId id="277" r:id="rId23"/>
    <p:sldId id="278" r:id="rId24"/>
    <p:sldId id="279" r:id="rId25"/>
    <p:sldId id="280" r:id="rId26"/>
    <p:sldId id="283" r:id="rId27"/>
    <p:sldId id="281"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3" r:id="rId46"/>
    <p:sldId id="300" r:id="rId47"/>
    <p:sldId id="302" r:id="rId48"/>
    <p:sldId id="304" r:id="rId49"/>
    <p:sldId id="301" r:id="rId50"/>
    <p:sldId id="305" r:id="rId51"/>
    <p:sldId id="306" r:id="rId52"/>
    <p:sldId id="307" r:id="rId53"/>
    <p:sldId id="308" r:id="rId54"/>
    <p:sldId id="309" r:id="rId55"/>
    <p:sldId id="311" r:id="rId56"/>
    <p:sldId id="310" r:id="rId57"/>
    <p:sldId id="312" r:id="rId58"/>
    <p:sldId id="313" r:id="rId59"/>
    <p:sldId id="314" r:id="rId60"/>
    <p:sldId id="315" r:id="rId61"/>
    <p:sldId id="316" r:id="rId62"/>
    <p:sldId id="317" r:id="rId63"/>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45450EC7-25AE-4705-9599-35DB8600E6D8}" type="datetimeFigureOut">
              <a:rPr kumimoji="1" lang="ja-JP" altLang="en-US" smtClean="0"/>
              <a:t>2013/2/4</a:t>
            </a:fld>
            <a:endParaRPr kumimoji="1" lang="ja-JP" altLang="en-US"/>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53F30F86-DA34-4693-BFCC-E52A1DA3FE63}" type="slidenum">
              <a:rPr kumimoji="1" lang="ja-JP" altLang="en-US" smtClean="0"/>
              <a:t>‹#›</a:t>
            </a:fld>
            <a:endParaRPr kumimoji="1" lang="ja-JP" altLang="en-US"/>
          </a:p>
        </p:txBody>
      </p:sp>
    </p:spTree>
    <p:extLst>
      <p:ext uri="{BB962C8B-B14F-4D97-AF65-F5344CB8AC3E}">
        <p14:creationId xmlns:p14="http://schemas.microsoft.com/office/powerpoint/2010/main" val="462293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13C1C92D-9354-4749-8B26-1A21FD8BAF12}" type="datetimeFigureOut">
              <a:rPr kumimoji="1" lang="ja-JP" altLang="en-US" smtClean="0"/>
              <a:t>2013/2/4</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D2C770DC-6A59-4704-A1D5-A39325C8DA22}" type="slidenum">
              <a:rPr kumimoji="1" lang="ja-JP" altLang="en-US" smtClean="0"/>
              <a:t>‹#›</a:t>
            </a:fld>
            <a:endParaRPr kumimoji="1" lang="ja-JP" altLang="en-US"/>
          </a:p>
        </p:txBody>
      </p:sp>
    </p:spTree>
    <p:extLst>
      <p:ext uri="{BB962C8B-B14F-4D97-AF65-F5344CB8AC3E}">
        <p14:creationId xmlns:p14="http://schemas.microsoft.com/office/powerpoint/2010/main" val="41024494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770DC-6A59-4704-A1D5-A39325C8DA22}" type="slidenum">
              <a:rPr kumimoji="1" lang="ja-JP" altLang="en-US" smtClean="0"/>
              <a:t>10</a:t>
            </a:fld>
            <a:endParaRPr kumimoji="1" lang="ja-JP" altLang="en-US"/>
          </a:p>
        </p:txBody>
      </p:sp>
    </p:spTree>
    <p:extLst>
      <p:ext uri="{BB962C8B-B14F-4D97-AF65-F5344CB8AC3E}">
        <p14:creationId xmlns:p14="http://schemas.microsoft.com/office/powerpoint/2010/main" val="91623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2C770DC-6A59-4704-A1D5-A39325C8DA22}" type="slidenum">
              <a:rPr kumimoji="1" lang="ja-JP" altLang="en-US" smtClean="0"/>
              <a:t>62</a:t>
            </a:fld>
            <a:endParaRPr kumimoji="1" lang="ja-JP" altLang="en-US"/>
          </a:p>
        </p:txBody>
      </p:sp>
    </p:spTree>
    <p:extLst>
      <p:ext uri="{BB962C8B-B14F-4D97-AF65-F5344CB8AC3E}">
        <p14:creationId xmlns:p14="http://schemas.microsoft.com/office/powerpoint/2010/main" val="3361904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45879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107223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190879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343906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13691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338234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348538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328916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205376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45888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A29969-1AED-45FE-A425-77B31346EE26}" type="datetimeFigureOut">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20703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29969-1AED-45FE-A425-77B31346EE26}" type="datetimeFigureOut">
              <a:rPr kumimoji="1" lang="ja-JP" altLang="en-US" smtClean="0"/>
              <a:t>2013/2/4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FE6AD-8F37-40BF-9FEC-4BEC220A8403}" type="slidenum">
              <a:rPr kumimoji="1" lang="ja-JP" altLang="en-US" smtClean="0"/>
              <a:t>‹#›</a:t>
            </a:fld>
            <a:endParaRPr kumimoji="1" lang="ja-JP" altLang="en-US"/>
          </a:p>
        </p:txBody>
      </p:sp>
    </p:spTree>
    <p:extLst>
      <p:ext uri="{BB962C8B-B14F-4D97-AF65-F5344CB8AC3E}">
        <p14:creationId xmlns:p14="http://schemas.microsoft.com/office/powerpoint/2010/main" val="570077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ba-www.yokohama-cu.ac.jp/~kogiseminagamine/20050809HitlerMeinKampf.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ba-www.yokohama-cu.ac.jp/~kogiseminagamine/20050809HitlerMeinKampf.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ba-www.yokohama-cu.ac.jp/~kogiseminagamine/20050929HitlersZeitesBuch.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ba-www.yokohama-cu.ac.jp/~kogiseminagamine/20130130Reichstagsbrand.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ba-www.yokohama-cu.ac.jp/~kogiseminagamine/20130201FritzHaber-OttoHah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eutsches-museum.de/archiv/archiv-online/geheimdokumente/" TargetMode="External"/><Relationship Id="rId2" Type="http://schemas.openxmlformats.org/officeDocument/2006/relationships/hyperlink" Target="http://www.deutsches-museum.de/archiv/favicon.ico" TargetMode="External"/><Relationship Id="rId1" Type="http://schemas.openxmlformats.org/officeDocument/2006/relationships/slideLayout" Target="../slideLayouts/slideLayout2.xml"/><Relationship Id="rId4" Type="http://schemas.openxmlformats.org/officeDocument/2006/relationships/hyperlink" Target="http://www.deutsches-museum.de/archiv/archiv-online/geheimdokumente/forschungszentren/leipzig/energie-aus-uran/favicon.ico"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deutsches-museum.de/archiv/archiv-online/geheimdokumente/alsos-mission/" TargetMode="External"/><Relationship Id="rId2" Type="http://schemas.openxmlformats.org/officeDocument/2006/relationships/hyperlink" Target="http://www.deutsches-museum.de/archiv/archiv-online/geheimdokument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ba-www.yokohama-cu.ac.jp/~kogiseminagamine/20120201Hahn-Strassmann=LiesesMeitner.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eutsches-museum.de/archiv/archiv-online/geheimdokumente/forschungszentren/archiv/archiv-online/geheimdokumente/forschungszentren/wien-heidelberg-strassburg/" TargetMode="External"/><Relationship Id="rId7" Type="http://schemas.openxmlformats.org/officeDocument/2006/relationships/hyperlink" Target="http://www.deutsches-museum.de/archiv/archiv-online/geheimdokumente/forschungszentren/archiv/archiv-online/geheimdokumente/forschungszentren/gottow/" TargetMode="External"/><Relationship Id="rId2" Type="http://schemas.openxmlformats.org/officeDocument/2006/relationships/hyperlink" Target="http://www.deutsches-museum.de/archiv/archiv-online/geheimdokumente/forschungszentren/" TargetMode="External"/><Relationship Id="rId1" Type="http://schemas.openxmlformats.org/officeDocument/2006/relationships/slideLayout" Target="../slideLayouts/slideLayout2.xml"/><Relationship Id="rId6" Type="http://schemas.openxmlformats.org/officeDocument/2006/relationships/hyperlink" Target="http://www.deutsches-museum.de/archiv/archiv-online/geheimdokumente/forschungszentren/archiv/archiv-online/geheimdokumente/forschungszentren/hamburg/" TargetMode="External"/><Relationship Id="rId5" Type="http://schemas.openxmlformats.org/officeDocument/2006/relationships/hyperlink" Target="http://www.deutsches-museum.de/archiv/archiv-online/geheimdokumente/forschungszentren/archiv/archiv-online/geheimdokumente/forschungszentren/berlin/" TargetMode="External"/><Relationship Id="rId4" Type="http://schemas.openxmlformats.org/officeDocument/2006/relationships/hyperlink" Target="http://www.deutsches-museum.de/archiv/archiv-online/geheimdokumente/forschungszentren/archiv/archiv-online/geheimdokumente/forschungszentren/leipzig/"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deutsches-museum.de/archiv/archiv-online/geheimdokumente/forschungszentren/wien-heidelberg-strassburg/archiv/archiv-online/geheimdokumente/forschungszentren/wien-heidelberg-strassburg/weizsaecker-energie-aus-u238/" TargetMode="External"/><Relationship Id="rId2" Type="http://schemas.openxmlformats.org/officeDocument/2006/relationships/hyperlink" Target="http://www.deutsches-museum.de/archiv/archiv-online/geheimdokumente/forschungszentren/wien-heidelberg-strassbur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deutsches-museum.de/archiv/archiv-online/geheimdokumente/forschungszentren/leipzig/archiv/archiv-online/geheimdokumente/forschungszentren/leipzig/energie-aus-uran/" TargetMode="External"/><Relationship Id="rId2" Type="http://schemas.openxmlformats.org/officeDocument/2006/relationships/hyperlink" Target="http://www.deutsches-museum.de/archiv/archiv-online/geheimdokumente/forschungszentren/leipzi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deutsches-museum.de/archiv/archiv-online/geheimdokumente/forschungszentren/berli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deutsches-museum.de/archiv/archiv-online/geheimdokumente/forschungszentren/hamburg/archiv/archiv-online/geheimdokumente/forschungszentren/hamburg/isotopentrennung-praeparat-38/" TargetMode="External"/><Relationship Id="rId3" Type="http://schemas.openxmlformats.org/officeDocument/2006/relationships/hyperlink" Target="http://www.deutsches-museum.de/archiv/archiv-online/geheimdokumente/forschungszentren/hamburg/archiv/archiv-online/geheimdokumente/forschungszentren/hamburg/stand-der-arbeiten-1940/" TargetMode="External"/><Relationship Id="rId7" Type="http://schemas.openxmlformats.org/officeDocument/2006/relationships/hyperlink" Target="http://www.deutsches-museum.de/archiv/archiv-online/geheimdokumente/forschungszentren/hamburg/archiv/archiv-online/geheimdokumente/forschungszentren/hamburg/groth-harteck-trennung-der-isotope-u235-und-u238/" TargetMode="External"/><Relationship Id="rId2" Type="http://schemas.openxmlformats.org/officeDocument/2006/relationships/hyperlink" Target="http://www.deutsches-museum.de/archiv/archiv-online/geheimdokumente/forschungszentren/hamburg/favicon.ico" TargetMode="External"/><Relationship Id="rId1" Type="http://schemas.openxmlformats.org/officeDocument/2006/relationships/slideLayout" Target="../slideLayouts/slideLayout2.xml"/><Relationship Id="rId6" Type="http://schemas.openxmlformats.org/officeDocument/2006/relationships/hyperlink" Target="http://www.deutsches-museum.de/archiv/archiv-online/geheimdokumente/forschungszentren/hamburg/archiv/archiv-online/geheimdokumente/forschungszentren/hamburg/anreicherung-von-schwerem-wasser/" TargetMode="External"/><Relationship Id="rId5" Type="http://schemas.openxmlformats.org/officeDocument/2006/relationships/hyperlink" Target="http://www.deutsches-museum.de/archiv/archiv-online/geheimdokumente/forschungszentren/hamburg/archiv/archiv-online/geheimdokumente/forschungszentren/hamburg/harteck-die-produktion-von-schwerem-wasser/" TargetMode="External"/><Relationship Id="rId4" Type="http://schemas.openxmlformats.org/officeDocument/2006/relationships/hyperlink" Target="http://www.deutsches-museum.de/archiv/archiv-online/geheimdokumente/forschungszentren/hamburg/archiv/archiv-online/geheimdokumente/forschungszentren/hamburg/aufbau-eines-trockeneis-versuchs/"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www.deutsches-museum.de/archiv/archiv-online/geheimdokumente/forschungszentren/gottow/"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deutsches-museum.de/archiv/archiv-online/geheimdokumente/mangelwirtschaf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deutsches-museum.de/archiv/archiv-online/geheimdokumente/beurteilung/archiv/archiv-online/geheimdokumente/beurteilung/statusbericht-gerlach/" TargetMode="External"/><Relationship Id="rId2" Type="http://schemas.openxmlformats.org/officeDocument/2006/relationships/hyperlink" Target="http://www.deutsches-museum.de/archiv/archiv-online/geheimdokumente/beurteilung/" TargetMode="External"/><Relationship Id="rId1" Type="http://schemas.openxmlformats.org/officeDocument/2006/relationships/slideLayout" Target="../slideLayouts/slideLayout2.xml"/><Relationship Id="rId6" Type="http://schemas.openxmlformats.org/officeDocument/2006/relationships/hyperlink" Target="http://www.deutsches-museum.de/archiv/archiv-online/geheimdokumente/beurteilung/archiv/archiv-online/geheimdokumente/beurteilung/beams-report/" TargetMode="External"/><Relationship Id="rId5" Type="http://schemas.openxmlformats.org/officeDocument/2006/relationships/hyperlink" Target="http://www.deutsches-museum.de/archiv/archiv-online/geheimdokumente/beurteilung/archiv/archiv-online/geheimdokumente/beurteilung/bericht-nordheim-weinberg/" TargetMode="External"/><Relationship Id="rId4" Type="http://schemas.openxmlformats.org/officeDocument/2006/relationships/hyperlink" Target="http://www.deutsches-museum.de/archiv/archiv-online/geheimdokumente/beurteilung/archiv/archiv-online/geheimdokumente/beurteilung/memorandum-zum-uranverein/"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ba-www.yokohama-cu.ac.jp/~kogiseminagamine/20120229Reichskristallnacht.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ba-www.yokohama-cu.ac.jp/~kogiseminagamine/20060306HansFrank16-12-41.htm" TargetMode="External"/><Relationship Id="rId2" Type="http://schemas.openxmlformats.org/officeDocument/2006/relationships/hyperlink" Target="http://eba-www.yokohama-cu.ac.jp/~kogiseminagamine/20060330GegensatzFrankHimmler-Hitler.htm" TargetMode="External"/><Relationship Id="rId1" Type="http://schemas.openxmlformats.org/officeDocument/2006/relationships/slideLayout" Target="../slideLayouts/slideLayout2.xml"/><Relationship Id="rId4" Type="http://schemas.openxmlformats.org/officeDocument/2006/relationships/hyperlink" Target="http://eba-www.yokohama-cu.ac.jp/~kogiseminagamine/20060113Frank16-12-41.ht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eba-www.yokohama-cu.ac.jp/~kogiseminagamine/WWII-VernichtungEuropaJuden.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eba-www.yokohama-cu.ac.jp/~kogiseminagamine/20060113HimmlerDienstkalender18-12-41.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eba-www.yokohama-cu.ac.jp/~kogiseminagamine/20120131HarnackHa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eba-www.yokohama-cu.ac.jp/~kogiseminagamine/20120131HarnackHaus.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eba-www.yokohama-cu.ac.jp/~kogiseminagamine/20051005KommandantAuschwitz.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20130131RudolfHess.htm" TargetMode="External"/><Relationship Id="rId4" Type="http://schemas.openxmlformats.org/officeDocument/2006/relationships/hyperlink" Target="http://eba-www.yokohama-cu.ac.jp/~kogiseminagamine/20050905HoessAuschwitz.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ホロコーストと原爆開発問題</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拙稿：「</a:t>
            </a:r>
            <a:r>
              <a:rPr kumimoji="1" lang="en-US" altLang="ja-JP" dirty="0" smtClean="0"/>
              <a:t>1942</a:t>
            </a:r>
            <a:r>
              <a:rPr kumimoji="1" lang="ja-JP" altLang="en-US" dirty="0" smtClean="0"/>
              <a:t>年ドイツ軍需経済の課題とシュペーア</a:t>
            </a:r>
            <a:r>
              <a:rPr kumimoji="1" lang="en-US" altLang="ja-JP" dirty="0" smtClean="0"/>
              <a:t>―</a:t>
            </a:r>
            <a:r>
              <a:rPr kumimoji="1" lang="ja-JP" altLang="en-US" dirty="0" smtClean="0"/>
              <a:t>ナチス原爆開発挫折の要因分析のためにー」</a:t>
            </a:r>
            <a:r>
              <a:rPr kumimoji="1" lang="ja-JP" altLang="en-US" sz="1200" dirty="0" smtClean="0"/>
              <a:t>（</a:t>
            </a:r>
            <a:r>
              <a:rPr kumimoji="1" lang="en-US" altLang="ja-JP" sz="1200" dirty="0" smtClean="0"/>
              <a:t>2013</a:t>
            </a:r>
            <a:r>
              <a:rPr kumimoji="1" lang="ja-JP" altLang="en-US" sz="1200" dirty="0" smtClean="0"/>
              <a:t>年</a:t>
            </a:r>
            <a:r>
              <a:rPr kumimoji="1" lang="en-US" altLang="ja-JP" sz="1200" dirty="0" smtClean="0"/>
              <a:t>1</a:t>
            </a:r>
            <a:r>
              <a:rPr kumimoji="1" lang="ja-JP" altLang="en-US" sz="1200" dirty="0" smtClean="0"/>
              <a:t>月</a:t>
            </a:r>
            <a:r>
              <a:rPr kumimoji="1" lang="en-US" altLang="ja-JP" sz="1200" dirty="0" smtClean="0"/>
              <a:t>31</a:t>
            </a:r>
            <a:r>
              <a:rPr kumimoji="1" lang="ja-JP" altLang="en-US" sz="1200" dirty="0" smtClean="0"/>
              <a:t>日投稿）</a:t>
            </a:r>
            <a:endParaRPr kumimoji="1" lang="ja-JP" altLang="en-US" sz="1200" dirty="0"/>
          </a:p>
        </p:txBody>
      </p:sp>
    </p:spTree>
    <p:extLst>
      <p:ext uri="{BB962C8B-B14F-4D97-AF65-F5344CB8AC3E}">
        <p14:creationId xmlns:p14="http://schemas.microsoft.com/office/powerpoint/2010/main" val="1008863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反ソ連・反ボルシェヴィズム</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世界中の</a:t>
            </a:r>
            <a:r>
              <a:rPr kumimoji="1" lang="ja-JP" altLang="en-US" dirty="0" smtClean="0">
                <a:solidFill>
                  <a:srgbClr val="C00000"/>
                </a:solidFill>
              </a:rPr>
              <a:t>右翼</a:t>
            </a:r>
            <a:r>
              <a:rPr kumimoji="1" lang="ja-JP" altLang="en-US" dirty="0" smtClean="0"/>
              <a:t>勢力は、反ソ・反ボルシェヴィズム、反マルクス主義・反共産主義という点で共通項・・・「日独伊</a:t>
            </a:r>
            <a:r>
              <a:rPr kumimoji="1" lang="ja-JP" altLang="en-US" dirty="0" smtClean="0">
                <a:solidFill>
                  <a:srgbClr val="C00000"/>
                </a:solidFill>
              </a:rPr>
              <a:t>防共</a:t>
            </a:r>
            <a:r>
              <a:rPr kumimoji="1" lang="ja-JP" altLang="en-US" dirty="0" smtClean="0"/>
              <a:t>協定」</a:t>
            </a:r>
            <a:endParaRPr kumimoji="1" lang="en-US" altLang="ja-JP" dirty="0" smtClean="0"/>
          </a:p>
          <a:p>
            <a:r>
              <a:rPr lang="ja-JP" altLang="en-US" dirty="0" smtClean="0"/>
              <a:t>大英帝国、フランスなどの</a:t>
            </a:r>
            <a:r>
              <a:rPr lang="ja-JP" altLang="en-US" dirty="0" smtClean="0">
                <a:solidFill>
                  <a:srgbClr val="C00000"/>
                </a:solidFill>
              </a:rPr>
              <a:t>同じ主義・思想</a:t>
            </a:r>
            <a:r>
              <a:rPr lang="ja-JP" altLang="en-US" dirty="0" smtClean="0"/>
              <a:t>の人々への訴えかけ（世界の反ソ勢力の理解と協力を期待）</a:t>
            </a:r>
            <a:endParaRPr lang="en-US" altLang="ja-JP" dirty="0"/>
          </a:p>
          <a:p>
            <a:r>
              <a:rPr kumimoji="1" lang="ja-JP" altLang="en-US" dirty="0" smtClean="0"/>
              <a:t>ヒトラーは、世界中の右翼勢力の戦闘</a:t>
            </a:r>
            <a:r>
              <a:rPr lang="ja-JP" altLang="en-US" dirty="0"/>
              <a:t>的</a:t>
            </a:r>
            <a:r>
              <a:rPr kumimoji="1" lang="ja-JP" altLang="en-US" dirty="0" smtClean="0"/>
              <a:t>闘士として、また、ドイツが</a:t>
            </a:r>
            <a:r>
              <a:rPr kumimoji="1" lang="ja-JP" altLang="en-US" dirty="0" smtClean="0">
                <a:solidFill>
                  <a:srgbClr val="C00000"/>
                </a:solidFill>
              </a:rPr>
              <a:t>領土を拡大</a:t>
            </a:r>
            <a:r>
              <a:rPr kumimoji="1" lang="ja-JP" altLang="en-US" dirty="0" smtClean="0"/>
              <a:t>する地域（</a:t>
            </a:r>
            <a:r>
              <a:rPr kumimoji="1" lang="ja-JP" altLang="en-US" dirty="0" smtClean="0">
                <a:solidFill>
                  <a:srgbClr val="C00000"/>
                </a:solidFill>
              </a:rPr>
              <a:t>東方大帝国建設</a:t>
            </a:r>
            <a:r>
              <a:rPr kumimoji="1" lang="ja-JP" altLang="en-US" dirty="0" smtClean="0"/>
              <a:t>）として、</a:t>
            </a:r>
            <a:r>
              <a:rPr kumimoji="1" lang="ja-JP" altLang="en-US" dirty="0" smtClean="0">
                <a:solidFill>
                  <a:srgbClr val="C00000"/>
                </a:solidFill>
              </a:rPr>
              <a:t>ソ連・ボルシェヴィズム</a:t>
            </a:r>
            <a:r>
              <a:rPr lang="ja-JP" altLang="en-US" dirty="0">
                <a:solidFill>
                  <a:srgbClr val="C00000"/>
                </a:solidFill>
              </a:rPr>
              <a:t>を</a:t>
            </a:r>
            <a:r>
              <a:rPr kumimoji="1" lang="ja-JP" altLang="en-US" dirty="0" smtClean="0">
                <a:solidFill>
                  <a:srgbClr val="C00000"/>
                </a:solidFill>
              </a:rPr>
              <a:t>圧殺</a:t>
            </a:r>
            <a:r>
              <a:rPr kumimoji="1" lang="ja-JP" altLang="en-US" dirty="0" smtClean="0"/>
              <a:t>するとの基本的思想（一貫した戦略：</a:t>
            </a:r>
            <a:r>
              <a:rPr kumimoji="1" lang="en-US" altLang="ja-JP" dirty="0" smtClean="0">
                <a:hlinkClick r:id="rId3"/>
              </a:rPr>
              <a:t>『</a:t>
            </a:r>
            <a:r>
              <a:rPr kumimoji="1" lang="ja-JP" altLang="en-US" dirty="0" smtClean="0">
                <a:hlinkClick r:id="rId3"/>
              </a:rPr>
              <a:t>わが闘争</a:t>
            </a:r>
            <a:r>
              <a:rPr kumimoji="1" lang="en-US" altLang="ja-JP" dirty="0" smtClean="0">
                <a:hlinkClick r:id="rId3"/>
              </a:rPr>
              <a:t>』</a:t>
            </a:r>
            <a:r>
              <a:rPr kumimoji="1" lang="ja-JP" altLang="en-US" dirty="0" err="1" smtClean="0"/>
              <a:t>、</a:t>
            </a:r>
            <a:r>
              <a:rPr kumimoji="1" lang="en-US" altLang="ja-JP" dirty="0" smtClean="0"/>
              <a:t>『</a:t>
            </a:r>
            <a:r>
              <a:rPr kumimoji="1" lang="ja-JP" altLang="en-US" dirty="0" smtClean="0"/>
              <a:t>第二の書</a:t>
            </a:r>
            <a:r>
              <a:rPr kumimoji="1" lang="en-US" altLang="ja-JP" dirty="0" smtClean="0"/>
              <a:t>』…</a:t>
            </a:r>
            <a:r>
              <a:rPr kumimoji="1" lang="ja-JP" altLang="en-US" dirty="0" smtClean="0"/>
              <a:t>邦訳あり）。</a:t>
            </a:r>
            <a:endParaRPr kumimoji="1" lang="ja-JP" altLang="en-US" dirty="0"/>
          </a:p>
        </p:txBody>
      </p:sp>
    </p:spTree>
    <p:extLst>
      <p:ext uri="{BB962C8B-B14F-4D97-AF65-F5344CB8AC3E}">
        <p14:creationId xmlns:p14="http://schemas.microsoft.com/office/powerpoint/2010/main" val="216707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t>
            </a:r>
            <a:r>
              <a:rPr kumimoji="1" lang="ja-JP" altLang="en-US" dirty="0" smtClean="0"/>
              <a:t>わが闘争</a:t>
            </a:r>
            <a:r>
              <a:rPr kumimoji="1" lang="en-US" altLang="ja-JP" dirty="0" smtClean="0"/>
              <a:t>』</a:t>
            </a:r>
            <a:r>
              <a:rPr kumimoji="1" lang="ja-JP" altLang="en-US" dirty="0" smtClean="0"/>
              <a:t>の一節</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lang="ja-JP" altLang="en-US" dirty="0"/>
              <a:t>「</a:t>
            </a:r>
            <a:r>
              <a:rPr lang="ja-JP" altLang="en-US" b="1" dirty="0"/>
              <a:t>社会民主党の指導者としてのユダヤ人</a:t>
            </a:r>
            <a:r>
              <a:rPr lang="ja-JP" altLang="en-US" dirty="0" smtClean="0"/>
              <a:t>」</a:t>
            </a:r>
            <a:endParaRPr lang="en-US" altLang="ja-JP" dirty="0" smtClean="0"/>
          </a:p>
          <a:p>
            <a:endParaRPr lang="en-US" altLang="ja-JP" dirty="0" smtClean="0"/>
          </a:p>
          <a:p>
            <a:r>
              <a:rPr lang="ja-JP" altLang="en-US" dirty="0" smtClean="0"/>
              <a:t>「</a:t>
            </a:r>
            <a:r>
              <a:rPr lang="ja-JP" altLang="en-US" b="1" dirty="0"/>
              <a:t>文化</a:t>
            </a:r>
            <a:r>
              <a:rPr lang="ja-JP" altLang="en-US" b="1" dirty="0" smtClean="0"/>
              <a:t>破壊者と</a:t>
            </a:r>
            <a:r>
              <a:rPr lang="ja-JP" altLang="en-US" b="1" dirty="0"/>
              <a:t>してのマルクシズム</a:t>
            </a:r>
            <a:r>
              <a:rPr lang="ja-JP" altLang="en-US" dirty="0" smtClean="0"/>
              <a:t>」</a:t>
            </a:r>
            <a:endParaRPr lang="en-US" altLang="ja-JP" dirty="0" smtClean="0"/>
          </a:p>
          <a:p>
            <a:endParaRPr kumimoji="1" lang="en-US" altLang="ja-JP" dirty="0"/>
          </a:p>
          <a:p>
            <a:endParaRPr lang="en-US" altLang="ja-JP" dirty="0" smtClean="0"/>
          </a:p>
          <a:p>
            <a:r>
              <a:rPr kumimoji="1" lang="ja-JP" altLang="en-US" dirty="0">
                <a:hlinkClick r:id="rId2"/>
              </a:rPr>
              <a:t>ヒトラーの思想</a:t>
            </a:r>
            <a:r>
              <a:rPr kumimoji="1" lang="ja-JP" altLang="en-US" dirty="0" smtClean="0">
                <a:hlinkClick r:id="rId2"/>
              </a:rPr>
              <a:t>構造（詳しくは、</a:t>
            </a:r>
            <a:r>
              <a:rPr kumimoji="1" lang="en-US" altLang="ja-JP" dirty="0" smtClean="0">
                <a:hlinkClick r:id="rId2"/>
              </a:rPr>
              <a:t>HP</a:t>
            </a:r>
            <a:r>
              <a:rPr kumimoji="1" lang="ja-JP" altLang="en-US" dirty="0" smtClean="0">
                <a:hlinkClick r:id="rId2"/>
              </a:rPr>
              <a:t>参照</a:t>
            </a:r>
            <a:r>
              <a:rPr kumimoji="1" lang="en-US" altLang="ja-JP" dirty="0" smtClean="0">
                <a:hlinkClick r:id="rId2"/>
              </a:rPr>
              <a:t>)</a:t>
            </a:r>
            <a:endParaRPr kumimoji="1" lang="ja-JP" altLang="en-US" dirty="0"/>
          </a:p>
        </p:txBody>
      </p:sp>
    </p:spTree>
    <p:extLst>
      <p:ext uri="{BB962C8B-B14F-4D97-AF65-F5344CB8AC3E}">
        <p14:creationId xmlns:p14="http://schemas.microsoft.com/office/powerpoint/2010/main" val="2127760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わが闘争</a:t>
            </a:r>
            <a:r>
              <a:rPr kumimoji="1" lang="en-US" altLang="ja-JP" dirty="0" smtClean="0"/>
              <a:t>』</a:t>
            </a:r>
            <a:r>
              <a:rPr kumimoji="1" lang="ja-JP" altLang="en-US" dirty="0" smtClean="0"/>
              <a:t>の一節</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ドイツは「</a:t>
            </a:r>
            <a:r>
              <a:rPr lang="ja-JP" altLang="en-US" b="1" dirty="0"/>
              <a:t>新しい土地</a:t>
            </a:r>
            <a:r>
              <a:rPr lang="ja-JP" altLang="en-US" dirty="0"/>
              <a:t>」を獲得しなければならない（領土拡大政策）。</a:t>
            </a:r>
            <a:br>
              <a:rPr lang="ja-JP" altLang="en-US" dirty="0"/>
            </a:br>
            <a:r>
              <a:rPr lang="ja-JP" altLang="en-US" dirty="0"/>
              <a:t/>
            </a:r>
            <a:br>
              <a:rPr lang="ja-JP" altLang="en-US" dirty="0"/>
            </a:br>
            <a:r>
              <a:rPr lang="ja-JP" altLang="en-US" dirty="0"/>
              <a:t>そのためには、</a:t>
            </a:r>
            <a:r>
              <a:rPr lang="ja-JP" altLang="en-US" b="1" dirty="0"/>
              <a:t>イギリスと親しくし</a:t>
            </a:r>
            <a:r>
              <a:rPr lang="ja-JP" altLang="en-US" b="1" dirty="0" smtClean="0"/>
              <a:t>、</a:t>
            </a:r>
            <a:r>
              <a:rPr lang="ja-JP" altLang="en-US" b="1" dirty="0" smtClean="0">
                <a:solidFill>
                  <a:srgbClr val="C00000"/>
                </a:solidFill>
              </a:rPr>
              <a:t>ロシア</a:t>
            </a:r>
            <a:r>
              <a:rPr lang="ja-JP" altLang="en-US" b="1" dirty="0">
                <a:solidFill>
                  <a:srgbClr val="C00000"/>
                </a:solidFill>
              </a:rPr>
              <a:t>とその周辺地域に領土を拡大</a:t>
            </a:r>
            <a:r>
              <a:rPr lang="ja-JP" altLang="en-US" dirty="0"/>
              <a:t>しなければならない。</a:t>
            </a:r>
            <a:br>
              <a:rPr lang="ja-JP" altLang="en-US" dirty="0"/>
            </a:br>
            <a:r>
              <a:rPr lang="ja-JP" altLang="en-US" dirty="0"/>
              <a:t>すなわち、</a:t>
            </a:r>
            <a:r>
              <a:rPr lang="ja-JP" altLang="en-US" b="1" dirty="0"/>
              <a:t>親英反露</a:t>
            </a:r>
            <a:r>
              <a:rPr lang="ja-JP" altLang="en-US" dirty="0"/>
              <a:t>でなければならない。</a:t>
            </a:r>
            <a:br>
              <a:rPr lang="ja-JP" altLang="en-US" dirty="0"/>
            </a:br>
            <a:r>
              <a:rPr lang="ja-JP" altLang="en-US" dirty="0"/>
              <a:t/>
            </a:r>
            <a:br>
              <a:rPr lang="ja-JP" altLang="en-US" dirty="0"/>
            </a:br>
            <a:r>
              <a:rPr lang="ja-JP" altLang="en-US" dirty="0"/>
              <a:t>「経済的平和的征服」は、誤った政策だ。</a:t>
            </a:r>
            <a:br>
              <a:rPr lang="ja-JP" altLang="en-US" dirty="0"/>
            </a:br>
            <a:r>
              <a:rPr lang="ja-JP" altLang="en-US" dirty="0"/>
              <a:t/>
            </a:r>
            <a:br>
              <a:rPr lang="ja-JP" altLang="en-US" dirty="0"/>
            </a:br>
            <a:r>
              <a:rPr lang="ja-JP" altLang="en-US" b="1" dirty="0"/>
              <a:t>世界大戦は、「ドイツの自由の闘争だ」</a:t>
            </a:r>
            <a:endParaRPr kumimoji="1" lang="ja-JP" altLang="en-US" dirty="0"/>
          </a:p>
        </p:txBody>
      </p:sp>
    </p:spTree>
    <p:extLst>
      <p:ext uri="{BB962C8B-B14F-4D97-AF65-F5344CB8AC3E}">
        <p14:creationId xmlns:p14="http://schemas.microsoft.com/office/powerpoint/2010/main" val="189888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ヒトラー</a:t>
            </a:r>
            <a:r>
              <a:rPr kumimoji="1" lang="en-US" altLang="ja-JP" dirty="0" smtClean="0"/>
              <a:t>『</a:t>
            </a:r>
            <a:r>
              <a:rPr kumimoji="1" lang="ja-JP" altLang="en-US" dirty="0" smtClean="0">
                <a:hlinkClick r:id="rId2"/>
              </a:rPr>
              <a:t>第二の書</a:t>
            </a:r>
            <a:r>
              <a:rPr kumimoji="1" lang="en-US" altLang="ja-JP" dirty="0" smtClean="0"/>
              <a:t>』</a:t>
            </a:r>
            <a:r>
              <a:rPr kumimoji="1" lang="ja-JP" altLang="en-US" dirty="0" smtClean="0"/>
              <a:t>の一節</a:t>
            </a:r>
            <a:endParaRPr kumimoji="1" lang="ja-JP" altLang="en-US" dirty="0"/>
          </a:p>
        </p:txBody>
      </p:sp>
      <p:sp>
        <p:nvSpPr>
          <p:cNvPr id="3" name="コンテンツ プレースホルダー 2"/>
          <p:cNvSpPr>
            <a:spLocks noGrp="1"/>
          </p:cNvSpPr>
          <p:nvPr>
            <p:ph idx="1"/>
          </p:nvPr>
        </p:nvSpPr>
        <p:spPr/>
        <p:txBody>
          <a:bodyPr/>
          <a:lstStyle/>
          <a:p>
            <a:r>
              <a:rPr lang="ja-JP" altLang="en-US" b="1" dirty="0" smtClean="0"/>
              <a:t>「</a:t>
            </a:r>
            <a:r>
              <a:rPr lang="ja-JP" altLang="en-US" b="1" dirty="0"/>
              <a:t>われわれの民族全体の隆盛」</a:t>
            </a:r>
            <a:r>
              <a:rPr lang="ja-JP" altLang="en-US" b="1" dirty="0" smtClean="0"/>
              <a:t>、</a:t>
            </a:r>
            <a:endParaRPr lang="en-US" altLang="ja-JP" b="1" dirty="0" smtClean="0"/>
          </a:p>
          <a:p>
            <a:r>
              <a:rPr lang="ja-JP" altLang="en-US" b="1" dirty="0" smtClean="0"/>
              <a:t>「</a:t>
            </a:r>
            <a:r>
              <a:rPr lang="ja-JP" altLang="en-US" b="1" dirty="0"/>
              <a:t>われわれの民族の再隆盛」</a:t>
            </a:r>
            <a:r>
              <a:rPr lang="ja-JP" altLang="en-US" b="1" dirty="0" smtClean="0"/>
              <a:t>、</a:t>
            </a:r>
            <a:endParaRPr lang="en-US" altLang="ja-JP" b="1" dirty="0" smtClean="0"/>
          </a:p>
          <a:p>
            <a:r>
              <a:rPr lang="ja-JP" altLang="en-US" b="1" dirty="0" smtClean="0"/>
              <a:t>「</a:t>
            </a:r>
            <a:r>
              <a:rPr lang="ja-JP" altLang="en-US" b="1" dirty="0"/>
              <a:t>ドイツ再生の希望」</a:t>
            </a:r>
            <a:r>
              <a:rPr lang="ja-JP" altLang="en-US" b="1" dirty="0" smtClean="0"/>
              <a:t>、</a:t>
            </a:r>
            <a:endParaRPr lang="en-US" altLang="ja-JP" b="1" dirty="0" smtClean="0"/>
          </a:p>
          <a:p>
            <a:r>
              <a:rPr lang="ja-JP" altLang="en-US" b="1" dirty="0" smtClean="0"/>
              <a:t>「</a:t>
            </a:r>
            <a:r>
              <a:rPr lang="ja-JP" altLang="en-US" b="1" dirty="0"/>
              <a:t>祖国とドイツ民族</a:t>
            </a:r>
            <a:r>
              <a:rPr lang="ja-JP" altLang="en-US" b="1" dirty="0" smtClean="0"/>
              <a:t>」、</a:t>
            </a:r>
            <a:endParaRPr lang="en-US" altLang="ja-JP" b="1" dirty="0" smtClean="0"/>
          </a:p>
          <a:p>
            <a:endParaRPr kumimoji="1" lang="en-US" altLang="ja-JP" b="1" dirty="0"/>
          </a:p>
          <a:p>
            <a:r>
              <a:rPr lang="en-US" altLang="ja-JP" b="1" dirty="0" smtClean="0">
                <a:hlinkClick r:id="rId2"/>
              </a:rPr>
              <a:t>『</a:t>
            </a:r>
            <a:r>
              <a:rPr lang="ja-JP" altLang="en-US" b="1" dirty="0" smtClean="0">
                <a:hlinkClick r:id="rId2"/>
              </a:rPr>
              <a:t>第二の書</a:t>
            </a:r>
            <a:r>
              <a:rPr lang="en-US" altLang="ja-JP" b="1" dirty="0" smtClean="0">
                <a:hlinkClick r:id="rId2"/>
              </a:rPr>
              <a:t>』</a:t>
            </a:r>
            <a:r>
              <a:rPr lang="ja-JP" altLang="en-US" b="1" dirty="0" smtClean="0"/>
              <a:t>　第</a:t>
            </a:r>
            <a:r>
              <a:rPr lang="en-US" altLang="ja-JP" b="1" dirty="0" smtClean="0"/>
              <a:t>11</a:t>
            </a:r>
            <a:r>
              <a:rPr lang="ja-JP" altLang="en-US" b="1" dirty="0" smtClean="0"/>
              <a:t>章　ドイツの領土政策</a:t>
            </a:r>
            <a:r>
              <a:rPr lang="en-US" altLang="ja-JP" b="1" dirty="0" smtClean="0"/>
              <a:t>―</a:t>
            </a:r>
            <a:r>
              <a:rPr lang="ja-JP" altLang="en-US" b="1" dirty="0" smtClean="0"/>
              <a:t>東方における生存権確保</a:t>
            </a:r>
            <a:endParaRPr kumimoji="1" lang="ja-JP" altLang="en-US" dirty="0"/>
          </a:p>
        </p:txBody>
      </p:sp>
    </p:spTree>
    <p:extLst>
      <p:ext uri="{BB962C8B-B14F-4D97-AF65-F5344CB8AC3E}">
        <p14:creationId xmlns:p14="http://schemas.microsoft.com/office/powerpoint/2010/main" val="219726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ちょっと横道</a:t>
            </a:r>
            <a:r>
              <a:rPr kumimoji="1" lang="en-US" altLang="ja-JP" dirty="0" smtClean="0"/>
              <a:t>(</a:t>
            </a:r>
            <a:r>
              <a:rPr kumimoji="1" lang="ja-JP" altLang="en-US" dirty="0" smtClean="0"/>
              <a:t>１</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ソ連は包囲網のなかで誰と協力？</a:t>
            </a:r>
            <a:endParaRPr kumimoji="1" lang="en-US" altLang="ja-JP" dirty="0" smtClean="0"/>
          </a:p>
          <a:p>
            <a:endParaRPr kumimoji="1" lang="en-US" altLang="ja-JP" dirty="0" smtClean="0"/>
          </a:p>
          <a:p>
            <a:r>
              <a:rPr kumimoji="1" lang="ja-JP" altLang="en-US" dirty="0" smtClean="0"/>
              <a:t>ヴェルサイユ体制下で同じく不利な条件下に置かれ抑圧されたドイツ、</a:t>
            </a:r>
            <a:r>
              <a:rPr lang="ja-JP" altLang="en-US" dirty="0" smtClean="0"/>
              <a:t>あるいはトルコと。</a:t>
            </a:r>
            <a:endParaRPr lang="en-US" altLang="ja-JP" dirty="0" smtClean="0"/>
          </a:p>
          <a:p>
            <a:endParaRPr lang="en-US" altLang="ja-JP" dirty="0" smtClean="0"/>
          </a:p>
          <a:p>
            <a:r>
              <a:rPr kumimoji="1" lang="ja-JP" altLang="en-US" dirty="0" smtClean="0"/>
              <a:t>ドイツとはラッパロ条約</a:t>
            </a:r>
            <a:r>
              <a:rPr kumimoji="1" lang="en-US" altLang="ja-JP" dirty="0" smtClean="0"/>
              <a:t>(</a:t>
            </a:r>
            <a:r>
              <a:rPr kumimoji="1" lang="ja-JP" altLang="en-US" dirty="0" smtClean="0"/>
              <a:t>秘密軍事協力）</a:t>
            </a:r>
            <a:endParaRPr kumimoji="1" lang="en-US" altLang="ja-JP" dirty="0" smtClean="0"/>
          </a:p>
          <a:p>
            <a:endParaRPr kumimoji="1" lang="en-US" altLang="ja-JP" dirty="0" smtClean="0"/>
          </a:p>
          <a:p>
            <a:r>
              <a:rPr lang="ja-JP" altLang="en-US" dirty="0"/>
              <a:t>トルコと</a:t>
            </a:r>
            <a:r>
              <a:rPr lang="ja-JP" altLang="en-US" dirty="0" smtClean="0"/>
              <a:t>ソ連</a:t>
            </a:r>
            <a:r>
              <a:rPr lang="ja-JP" altLang="en-US" dirty="0"/>
              <a:t>の協力</a:t>
            </a:r>
            <a:r>
              <a:rPr lang="ja-JP" altLang="en-US" dirty="0" smtClean="0"/>
              <a:t>関係の具体例</a:t>
            </a:r>
            <a:r>
              <a:rPr lang="en-US" altLang="ja-JP" dirty="0" smtClean="0"/>
              <a:t>(HP</a:t>
            </a:r>
            <a:r>
              <a:rPr lang="ja-JP" altLang="en-US" dirty="0" smtClean="0"/>
              <a:t>参照）</a:t>
            </a:r>
            <a:endParaRPr kumimoji="1" lang="ja-JP" altLang="en-US" dirty="0"/>
          </a:p>
        </p:txBody>
      </p:sp>
    </p:spTree>
    <p:extLst>
      <p:ext uri="{BB962C8B-B14F-4D97-AF65-F5344CB8AC3E}">
        <p14:creationId xmlns:p14="http://schemas.microsoft.com/office/powerpoint/2010/main" val="1931548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ちょっと横道</a:t>
            </a:r>
            <a:r>
              <a:rPr kumimoji="1" lang="en-US" altLang="ja-JP" dirty="0" smtClean="0"/>
              <a:t>(</a:t>
            </a:r>
            <a:r>
              <a:rPr kumimoji="1" lang="ja-JP" altLang="en-US" dirty="0" smtClean="0"/>
              <a:t>２</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国会放火</a:t>
            </a:r>
            <a:r>
              <a:rPr kumimoji="1" lang="en-US" altLang="ja-JP" dirty="0" smtClean="0"/>
              <a:t>=</a:t>
            </a:r>
            <a:r>
              <a:rPr kumimoji="1" lang="ja-JP" altLang="en-US" dirty="0" smtClean="0"/>
              <a:t>炎上事件・・・１９３３年１月２８日</a:t>
            </a:r>
            <a:endParaRPr kumimoji="1" lang="en-US" altLang="ja-JP" dirty="0" smtClean="0"/>
          </a:p>
          <a:p>
            <a:pPr marL="0" indent="0">
              <a:buNone/>
            </a:pPr>
            <a:r>
              <a:rPr lang="ja-JP" altLang="en-US" dirty="0" smtClean="0"/>
              <a:t>　　３月５日の国会選挙の一週間前。</a:t>
            </a:r>
            <a:endParaRPr lang="en-US" altLang="ja-JP" dirty="0" smtClean="0"/>
          </a:p>
          <a:p>
            <a:pPr marL="0" indent="0">
              <a:buNone/>
            </a:pPr>
            <a:r>
              <a:rPr kumimoji="1" lang="ja-JP" altLang="en-US" dirty="0"/>
              <a:t>　</a:t>
            </a:r>
            <a:r>
              <a:rPr kumimoji="1" lang="ja-JP" altLang="en-US" dirty="0" smtClean="0"/>
              <a:t>　選挙戦の真</a:t>
            </a:r>
            <a:r>
              <a:rPr kumimoji="1" lang="ja-JP" altLang="en-US" dirty="0" err="1" smtClean="0"/>
              <a:t>っ</a:t>
            </a:r>
            <a:r>
              <a:rPr kumimoji="1" lang="ja-JP" altLang="en-US" dirty="0" smtClean="0"/>
              <a:t>最中。</a:t>
            </a:r>
            <a:endParaRPr kumimoji="1" lang="en-US" altLang="ja-JP" dirty="0" smtClean="0"/>
          </a:p>
          <a:p>
            <a:endParaRPr lang="en-US" altLang="ja-JP" dirty="0"/>
          </a:p>
          <a:p>
            <a:r>
              <a:rPr kumimoji="1" lang="ja-JP" altLang="en-US" dirty="0" smtClean="0"/>
              <a:t>炎上直後、その夜のうちに「犯人逮捕」</a:t>
            </a:r>
            <a:endParaRPr kumimoji="1" lang="en-US" altLang="ja-JP" dirty="0" smtClean="0"/>
          </a:p>
          <a:p>
            <a:endParaRPr lang="en-US" altLang="ja-JP" dirty="0"/>
          </a:p>
          <a:p>
            <a:r>
              <a:rPr kumimoji="1" lang="ja-JP" altLang="en-US" dirty="0" smtClean="0"/>
              <a:t>誰が？　　　（</a:t>
            </a:r>
            <a:r>
              <a:rPr kumimoji="1" lang="en-US" altLang="ja-JP" dirty="0" smtClean="0">
                <a:hlinkClick r:id="rId2"/>
              </a:rPr>
              <a:t>HP</a:t>
            </a:r>
            <a:r>
              <a:rPr lang="ja-JP" altLang="en-US" dirty="0" smtClean="0">
                <a:hlinkClick r:id="rId2"/>
              </a:rPr>
              <a:t>参照</a:t>
            </a:r>
            <a:r>
              <a:rPr lang="ja-JP" altLang="en-US" dirty="0"/>
              <a:t>）</a:t>
            </a:r>
            <a:endParaRPr kumimoji="1" lang="ja-JP" altLang="en-US" dirty="0"/>
          </a:p>
        </p:txBody>
      </p:sp>
    </p:spTree>
    <p:extLst>
      <p:ext uri="{BB962C8B-B14F-4D97-AF65-F5344CB8AC3E}">
        <p14:creationId xmlns:p14="http://schemas.microsoft.com/office/powerpoint/2010/main" val="398875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ヴァン</a:t>
            </a:r>
            <a:r>
              <a:rPr lang="ja-JP" altLang="en-US" dirty="0"/>
              <a:t>・</a:t>
            </a:r>
            <a:r>
              <a:rPr lang="ja-JP" altLang="en-US" dirty="0" smtClean="0"/>
              <a:t>デル</a:t>
            </a:r>
            <a:r>
              <a:rPr lang="ja-JP" altLang="en-US" dirty="0"/>
              <a:t>・リュッベ</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err="1"/>
              <a:t>Lubbe</a:t>
            </a:r>
            <a:r>
              <a:rPr lang="en-US" altLang="ja-JP" dirty="0"/>
              <a:t>, </a:t>
            </a:r>
            <a:r>
              <a:rPr lang="en-US" altLang="ja-JP" dirty="0" err="1"/>
              <a:t>Marinus</a:t>
            </a:r>
            <a:r>
              <a:rPr lang="en-US" altLang="ja-JP" dirty="0"/>
              <a:t> van der 13.1.1909 Leiden </a:t>
            </a:r>
            <a:r>
              <a:rPr lang="en-US" altLang="ja-JP" dirty="0" smtClean="0"/>
              <a:t>– </a:t>
            </a:r>
            <a:r>
              <a:rPr lang="ja-JP" altLang="en-US" dirty="0" smtClean="0"/>
              <a:t>処刑</a:t>
            </a:r>
            <a:r>
              <a:rPr lang="en-US" altLang="ja-JP" dirty="0" smtClean="0">
                <a:solidFill>
                  <a:srgbClr val="FF0000"/>
                </a:solidFill>
              </a:rPr>
              <a:t>10.1.1934</a:t>
            </a:r>
            <a:r>
              <a:rPr lang="en-US" altLang="ja-JP" dirty="0" smtClean="0"/>
              <a:t> </a:t>
            </a:r>
            <a:r>
              <a:rPr lang="en-US" altLang="ja-JP" dirty="0"/>
              <a:t>Leipzig (</a:t>
            </a:r>
            <a:r>
              <a:rPr lang="en-US" altLang="ja-JP" dirty="0" err="1">
                <a:solidFill>
                  <a:srgbClr val="FF0000"/>
                </a:solidFill>
              </a:rPr>
              <a:t>hingerichtet</a:t>
            </a:r>
            <a:r>
              <a:rPr lang="en-US" altLang="ja-JP" dirty="0"/>
              <a:t>). </a:t>
            </a:r>
            <a:endParaRPr lang="en-US" altLang="ja-JP" dirty="0" smtClean="0"/>
          </a:p>
          <a:p>
            <a:r>
              <a:rPr lang="en-US" altLang="ja-JP" dirty="0" err="1" smtClean="0"/>
              <a:t>Niederl</a:t>
            </a:r>
            <a:r>
              <a:rPr lang="en-US" altLang="ja-JP" dirty="0"/>
              <a:t>. </a:t>
            </a:r>
            <a:r>
              <a:rPr lang="en-US" altLang="ja-JP" dirty="0" err="1"/>
              <a:t>Maurergeselle</a:t>
            </a:r>
            <a:r>
              <a:rPr lang="en-US" altLang="ja-JP" dirty="0"/>
              <a:t>. </a:t>
            </a:r>
            <a:r>
              <a:rPr lang="en-US" altLang="ja-JP" dirty="0" err="1"/>
              <a:t>Nach</a:t>
            </a:r>
            <a:r>
              <a:rPr lang="en-US" altLang="ja-JP" dirty="0"/>
              <a:t> </a:t>
            </a:r>
            <a:r>
              <a:rPr lang="en-US" altLang="ja-JP" dirty="0" err="1"/>
              <a:t>Bauunfall</a:t>
            </a:r>
            <a:r>
              <a:rPr lang="en-US" altLang="ja-JP" dirty="0"/>
              <a:t> </a:t>
            </a:r>
            <a:r>
              <a:rPr lang="en-US" altLang="ja-JP" dirty="0" err="1" smtClean="0"/>
              <a:t>Arbeitsunf</a:t>
            </a:r>
            <a:r>
              <a:rPr lang="de-DE" altLang="ja-JP" dirty="0" smtClean="0"/>
              <a:t>äh</a:t>
            </a:r>
            <a:r>
              <a:rPr lang="en-US" altLang="ja-JP" dirty="0" err="1" smtClean="0"/>
              <a:t>igkeit</a:t>
            </a:r>
            <a:r>
              <a:rPr lang="en-US" altLang="ja-JP" dirty="0"/>
              <a:t>. </a:t>
            </a:r>
            <a:r>
              <a:rPr lang="en-US" altLang="ja-JP" dirty="0" err="1"/>
              <a:t>Wanderungen</a:t>
            </a:r>
            <a:r>
              <a:rPr lang="en-US" altLang="ja-JP" dirty="0"/>
              <a:t> </a:t>
            </a:r>
            <a:r>
              <a:rPr lang="en-US" altLang="ja-JP" dirty="0" err="1"/>
              <a:t>durch</a:t>
            </a:r>
            <a:r>
              <a:rPr lang="en-US" altLang="ja-JP" dirty="0"/>
              <a:t> Europa. </a:t>
            </a:r>
            <a:r>
              <a:rPr lang="en-US" altLang="ja-JP" dirty="0" err="1" smtClean="0"/>
              <a:t>Anschluß</a:t>
            </a:r>
            <a:r>
              <a:rPr lang="ja-JP" altLang="en-US" dirty="0" smtClean="0"/>
              <a:t> </a:t>
            </a:r>
            <a:r>
              <a:rPr lang="en-US" altLang="ja-JP" dirty="0"/>
              <a:t>an </a:t>
            </a:r>
            <a:r>
              <a:rPr lang="en-US" altLang="ja-JP" dirty="0" err="1"/>
              <a:t>Rade</a:t>
            </a:r>
            <a:r>
              <a:rPr lang="en-US" altLang="ja-JP" dirty="0"/>
              <a:t>-(</a:t>
            </a:r>
            <a:r>
              <a:rPr lang="en-US" altLang="ja-JP" dirty="0" err="1" smtClean="0"/>
              <a:t>Räte</a:t>
            </a:r>
            <a:r>
              <a:rPr lang="en-US" altLang="ja-JP" dirty="0" smtClean="0"/>
              <a:t>)</a:t>
            </a:r>
            <a:r>
              <a:rPr lang="en-US" altLang="ja-JP" dirty="0" err="1" smtClean="0"/>
              <a:t>Kommunisten</a:t>
            </a:r>
            <a:r>
              <a:rPr lang="en-US" altLang="ja-JP" dirty="0"/>
              <a:t>. </a:t>
            </a:r>
            <a:r>
              <a:rPr lang="en-US" altLang="ja-JP" dirty="0" err="1"/>
              <a:t>Im</a:t>
            </a:r>
            <a:r>
              <a:rPr lang="en-US" altLang="ja-JP" dirty="0"/>
              <a:t> Feb. 1933 </a:t>
            </a:r>
            <a:r>
              <a:rPr lang="en-US" altLang="ja-JP" dirty="0" err="1"/>
              <a:t>nach</a:t>
            </a:r>
            <a:r>
              <a:rPr lang="en-US" altLang="ja-JP" dirty="0"/>
              <a:t> Berlin. </a:t>
            </a:r>
            <a:r>
              <a:rPr lang="en-US" altLang="ja-JP" dirty="0" err="1" smtClean="0"/>
              <a:t>Beschluß</a:t>
            </a:r>
            <a:r>
              <a:rPr lang="en-US" altLang="ja-JP" dirty="0" smtClean="0"/>
              <a:t>, </a:t>
            </a:r>
            <a:r>
              <a:rPr lang="en-US" altLang="ja-JP" dirty="0" err="1"/>
              <a:t>als</a:t>
            </a:r>
            <a:r>
              <a:rPr lang="en-US" altLang="ja-JP" dirty="0"/>
              <a:t> </a:t>
            </a:r>
            <a:r>
              <a:rPr lang="en-US" altLang="ja-JP" dirty="0" err="1"/>
              <a:t>Fanal</a:t>
            </a:r>
            <a:r>
              <a:rPr lang="en-US" altLang="ja-JP" dirty="0"/>
              <a:t> </a:t>
            </a:r>
            <a:r>
              <a:rPr lang="en-US" altLang="ja-JP" dirty="0" err="1"/>
              <a:t>linken</a:t>
            </a:r>
            <a:r>
              <a:rPr lang="en-US" altLang="ja-JP" dirty="0"/>
              <a:t> </a:t>
            </a:r>
            <a:r>
              <a:rPr lang="en-US" altLang="ja-JP" dirty="0" err="1"/>
              <a:t>Widerstands</a:t>
            </a:r>
            <a:r>
              <a:rPr lang="en-US" altLang="ja-JP" dirty="0"/>
              <a:t> </a:t>
            </a:r>
            <a:r>
              <a:rPr lang="en-US" altLang="ja-JP" dirty="0" err="1"/>
              <a:t>gegen</a:t>
            </a:r>
            <a:r>
              <a:rPr lang="en-US" altLang="ja-JP" dirty="0"/>
              <a:t> den Nat. </a:t>
            </a:r>
            <a:r>
              <a:rPr lang="en-US" altLang="ja-JP" dirty="0" err="1"/>
              <a:t>soz</a:t>
            </a:r>
            <a:r>
              <a:rPr lang="en-US" altLang="ja-JP" dirty="0"/>
              <a:t> den Reichstag </a:t>
            </a:r>
            <a:r>
              <a:rPr lang="en-US" altLang="ja-JP" dirty="0" err="1" smtClean="0"/>
              <a:t>anzuzünden</a:t>
            </a:r>
            <a:r>
              <a:rPr lang="en-US" altLang="ja-JP" dirty="0"/>
              <a:t>. </a:t>
            </a:r>
            <a:endParaRPr lang="en-US" altLang="ja-JP" dirty="0" smtClean="0"/>
          </a:p>
          <a:p>
            <a:r>
              <a:rPr lang="ja-JP" altLang="en-US" dirty="0" smtClean="0"/>
              <a:t>単独犯</a:t>
            </a:r>
            <a:r>
              <a:rPr lang="en-US" altLang="ja-JP" dirty="0" err="1" smtClean="0"/>
              <a:t>Alleintäter</a:t>
            </a:r>
            <a:r>
              <a:rPr lang="en-US" altLang="ja-JP" dirty="0" smtClean="0"/>
              <a:t> </a:t>
            </a:r>
            <a:r>
              <a:rPr lang="en-US" altLang="ja-JP" dirty="0"/>
              <a:t>(</a:t>
            </a:r>
            <a:r>
              <a:rPr lang="en-US" altLang="ja-JP" dirty="0" err="1"/>
              <a:t>gegenteilige</a:t>
            </a:r>
            <a:r>
              <a:rPr lang="en-US" altLang="ja-JP" dirty="0"/>
              <a:t> </a:t>
            </a:r>
            <a:r>
              <a:rPr lang="en-US" altLang="ja-JP" dirty="0" err="1"/>
              <a:t>Behauptung</a:t>
            </a:r>
            <a:r>
              <a:rPr lang="en-US" altLang="ja-JP" dirty="0"/>
              <a:t> der </a:t>
            </a:r>
            <a:r>
              <a:rPr lang="en-US" altLang="ja-JP" dirty="0" err="1"/>
              <a:t>Nat.soz</a:t>
            </a:r>
            <a:r>
              <a:rPr lang="en-US" altLang="ja-JP" dirty="0"/>
              <a:t>.). </a:t>
            </a:r>
            <a:endParaRPr lang="en-US" altLang="ja-JP" dirty="0" smtClean="0"/>
          </a:p>
          <a:p>
            <a:r>
              <a:rPr lang="ja-JP" altLang="en-US" dirty="0"/>
              <a:t>死刑判決</a:t>
            </a:r>
            <a:r>
              <a:rPr lang="en-US" altLang="ja-JP" dirty="0" smtClean="0"/>
              <a:t>23.12.1933 </a:t>
            </a:r>
            <a:r>
              <a:rPr lang="en-US" altLang="ja-JP" dirty="0" err="1"/>
              <a:t>Todesurteil</a:t>
            </a:r>
            <a:r>
              <a:rPr lang="en-US" altLang="ja-JP" smtClean="0"/>
              <a:t>. </a:t>
            </a:r>
          </a:p>
          <a:p>
            <a:r>
              <a:rPr lang="en-US" altLang="ja-JP" smtClean="0"/>
              <a:t>[</a:t>
            </a:r>
            <a:r>
              <a:rPr lang="en-US" altLang="ja-JP" dirty="0" err="1"/>
              <a:t>Teil</a:t>
            </a:r>
            <a:r>
              <a:rPr lang="en-US" altLang="ja-JP" dirty="0"/>
              <a:t> III: </a:t>
            </a:r>
            <a:r>
              <a:rPr lang="en-US" altLang="ja-JP" dirty="0" err="1"/>
              <a:t>Personenverzeichnis</a:t>
            </a:r>
            <a:r>
              <a:rPr lang="en-US" altLang="ja-JP" dirty="0"/>
              <a:t>: </a:t>
            </a:r>
            <a:r>
              <a:rPr lang="en-US" altLang="ja-JP" dirty="0" err="1" smtClean="0"/>
              <a:t>Enzyklopädie</a:t>
            </a:r>
            <a:r>
              <a:rPr lang="en-US" altLang="ja-JP" dirty="0" smtClean="0"/>
              <a:t> </a:t>
            </a:r>
            <a:r>
              <a:rPr lang="en-US" altLang="ja-JP" dirty="0"/>
              <a:t>des </a:t>
            </a:r>
            <a:r>
              <a:rPr lang="en-US" altLang="ja-JP" dirty="0" err="1"/>
              <a:t>Nationalsozialismus</a:t>
            </a:r>
            <a:r>
              <a:rPr lang="en-US" altLang="ja-JP" dirty="0"/>
              <a:t>, S. </a:t>
            </a:r>
            <a:r>
              <a:rPr lang="en-US" altLang="ja-JP" dirty="0" smtClean="0"/>
              <a:t>3105f </a:t>
            </a:r>
            <a:r>
              <a:rPr lang="en-US" altLang="ja-JP" dirty="0"/>
              <a:t>(</a:t>
            </a:r>
            <a:r>
              <a:rPr lang="en-US" altLang="ja-JP" dirty="0" err="1"/>
              <a:t>vgl</a:t>
            </a:r>
            <a:r>
              <a:rPr lang="en-US" altLang="ja-JP" dirty="0"/>
              <a:t>. </a:t>
            </a:r>
            <a:r>
              <a:rPr lang="en-US" altLang="ja-JP" dirty="0" err="1"/>
              <a:t>EdNS</a:t>
            </a:r>
            <a:r>
              <a:rPr lang="en-US" altLang="ja-JP" dirty="0"/>
              <a:t>, S. 860) (c) </a:t>
            </a:r>
            <a:r>
              <a:rPr lang="en-US" altLang="ja-JP" dirty="0" err="1"/>
              <a:t>Verlag</a:t>
            </a:r>
            <a:r>
              <a:rPr lang="en-US" altLang="ja-JP" dirty="0"/>
              <a:t> </a:t>
            </a:r>
            <a:r>
              <a:rPr lang="en-US" altLang="ja-JP" dirty="0" err="1"/>
              <a:t>Klett</a:t>
            </a:r>
            <a:r>
              <a:rPr lang="en-US" altLang="ja-JP" dirty="0"/>
              <a:t>-Cotta]</a:t>
            </a:r>
          </a:p>
          <a:p>
            <a:endParaRPr kumimoji="1" lang="ja-JP" altLang="en-US" dirty="0"/>
          </a:p>
        </p:txBody>
      </p:sp>
    </p:spTree>
    <p:extLst>
      <p:ext uri="{BB962C8B-B14F-4D97-AF65-F5344CB8AC3E}">
        <p14:creationId xmlns:p14="http://schemas.microsoft.com/office/powerpoint/2010/main" val="412554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戦争への危機の段階的昂進</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「これ以上の領土要求なし」とのミュンヘン協定（１９３８年８月）の約束を破棄。</a:t>
            </a:r>
            <a:endParaRPr kumimoji="1" lang="en-US" altLang="ja-JP" dirty="0" smtClean="0"/>
          </a:p>
          <a:p>
            <a:endParaRPr kumimoji="1" lang="en-US" altLang="ja-JP" dirty="0" smtClean="0"/>
          </a:p>
          <a:p>
            <a:r>
              <a:rPr kumimoji="1" lang="ja-JP" altLang="en-US" dirty="0" smtClean="0"/>
              <a:t>１９３９年</a:t>
            </a:r>
            <a:r>
              <a:rPr kumimoji="1" lang="ja-JP" altLang="en-US" dirty="0" smtClean="0">
                <a:solidFill>
                  <a:srgbClr val="FF0000"/>
                </a:solidFill>
              </a:rPr>
              <a:t>３月</a:t>
            </a:r>
            <a:r>
              <a:rPr kumimoji="1" lang="ja-JP" altLang="en-US" dirty="0" smtClean="0"/>
              <a:t>には、チェコスロヴァキア解体、ドイツ軍のプラハ進駐</a:t>
            </a:r>
            <a:endParaRPr kumimoji="1" lang="en-US" altLang="ja-JP" dirty="0" smtClean="0"/>
          </a:p>
          <a:p>
            <a:r>
              <a:rPr lang="ja-JP" altLang="en-US" dirty="0" smtClean="0"/>
              <a:t>チェコ部分をボヘミア・モラヴィア保護領とする。</a:t>
            </a:r>
            <a:endParaRPr lang="en-US" altLang="ja-JP" dirty="0"/>
          </a:p>
          <a:p>
            <a:r>
              <a:rPr kumimoji="1" lang="ja-JP" altLang="en-US" dirty="0" smtClean="0"/>
              <a:t>スロヴァキアの保護国化</a:t>
            </a:r>
            <a:endParaRPr kumimoji="1" lang="ja-JP" altLang="en-US" dirty="0"/>
          </a:p>
        </p:txBody>
      </p:sp>
    </p:spTree>
    <p:extLst>
      <p:ext uri="{BB962C8B-B14F-4D97-AF65-F5344CB8AC3E}">
        <p14:creationId xmlns:p14="http://schemas.microsoft.com/office/powerpoint/2010/main" val="1069734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シラード・アインシュタインの進言</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１９３９年８月、ローズヴェルト大統領宛て。</a:t>
            </a:r>
            <a:endParaRPr kumimoji="1" lang="en-US" altLang="ja-JP" dirty="0" smtClean="0"/>
          </a:p>
          <a:p>
            <a:endParaRPr lang="en-US" altLang="ja-JP" dirty="0"/>
          </a:p>
          <a:p>
            <a:r>
              <a:rPr kumimoji="1" lang="ja-JP" altLang="en-US" dirty="0" smtClean="0"/>
              <a:t>ドイツの科学力とナチスの対外膨張・戦争政策の結合への危機意識</a:t>
            </a:r>
            <a:endParaRPr kumimoji="1" lang="en-US" altLang="ja-JP" dirty="0" smtClean="0"/>
          </a:p>
          <a:p>
            <a:endParaRPr lang="en-US" altLang="ja-JP" dirty="0"/>
          </a:p>
          <a:p>
            <a:r>
              <a:rPr kumimoji="1" lang="ja-JP" altLang="en-US" dirty="0" smtClean="0"/>
              <a:t>シラード、アインシュタインは、ドイツの物理学者・化学者の能力・水準（</a:t>
            </a:r>
            <a:r>
              <a:rPr lang="ja-JP" altLang="en-US" dirty="0">
                <a:solidFill>
                  <a:srgbClr val="FF0000"/>
                </a:solidFill>
              </a:rPr>
              <a:t>当時</a:t>
            </a:r>
            <a:r>
              <a:rPr lang="ja-JP" altLang="en-US" dirty="0" smtClean="0">
                <a:solidFill>
                  <a:srgbClr val="FF0000"/>
                </a:solidFill>
              </a:rPr>
              <a:t>の</a:t>
            </a:r>
            <a:r>
              <a:rPr lang="ja-JP" altLang="en-US" dirty="0">
                <a:solidFill>
                  <a:srgbClr val="FF0000"/>
                </a:solidFill>
              </a:rPr>
              <a:t>世界最高</a:t>
            </a:r>
            <a:r>
              <a:rPr lang="ja-JP" altLang="en-US" dirty="0" smtClean="0">
                <a:solidFill>
                  <a:srgbClr val="FF0000"/>
                </a:solidFill>
              </a:rPr>
              <a:t>水準</a:t>
            </a:r>
            <a:r>
              <a:rPr lang="ja-JP" altLang="en-US" dirty="0" smtClean="0"/>
              <a:t>）</a:t>
            </a:r>
            <a:r>
              <a:rPr kumimoji="1" lang="ja-JP" altLang="en-US" dirty="0" smtClean="0"/>
              <a:t>をよく知っていた。</a:t>
            </a:r>
            <a:endParaRPr kumimoji="1" lang="ja-JP" altLang="en-US" dirty="0"/>
          </a:p>
        </p:txBody>
      </p:sp>
    </p:spTree>
    <p:extLst>
      <p:ext uri="{BB962C8B-B14F-4D97-AF65-F5344CB8AC3E}">
        <p14:creationId xmlns:p14="http://schemas.microsoft.com/office/powerpoint/2010/main" val="116223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科学者と戦争</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endParaRPr lang="en-US" altLang="ja-JP" dirty="0"/>
          </a:p>
          <a:p>
            <a:r>
              <a:rPr lang="ja-JP" altLang="en-US" dirty="0"/>
              <a:t>第一次大戦にユダヤ系のドイツ人も含めて、ほとんどの科学者が「祖国ドイツのために」戦争協力（有名なの</a:t>
            </a:r>
            <a:r>
              <a:rPr lang="ja-JP" altLang="en-US" dirty="0" smtClean="0"/>
              <a:t>がフリッツ・</a:t>
            </a:r>
            <a:r>
              <a:rPr lang="ja-JP" altLang="en-US" dirty="0" smtClean="0">
                <a:hlinkClick r:id="rId2"/>
              </a:rPr>
              <a:t>ハーバー</a:t>
            </a:r>
            <a:r>
              <a:rPr lang="ja-JP" altLang="en-US" dirty="0">
                <a:hlinkClick r:id="rId2"/>
              </a:rPr>
              <a:t>・・・</a:t>
            </a:r>
            <a:r>
              <a:rPr lang="en-US" altLang="ja-JP" dirty="0">
                <a:hlinkClick r:id="rId2"/>
              </a:rPr>
              <a:t>HP</a:t>
            </a:r>
            <a:r>
              <a:rPr lang="ja-JP" altLang="en-US" dirty="0">
                <a:hlinkClick r:id="rId2"/>
              </a:rPr>
              <a:t>参照</a:t>
            </a:r>
            <a:r>
              <a:rPr lang="ja-JP" altLang="en-US" dirty="0" smtClean="0"/>
              <a:t>）</a:t>
            </a:r>
            <a:endParaRPr lang="en-US" altLang="ja-JP" dirty="0" smtClean="0"/>
          </a:p>
          <a:p>
            <a:r>
              <a:rPr lang="ja-JP" altLang="en-US" dirty="0" smtClean="0"/>
              <a:t>オットー</a:t>
            </a:r>
            <a:r>
              <a:rPr lang="ja-JP" altLang="en-US" dirty="0"/>
              <a:t>・ハーンの第一次</a:t>
            </a:r>
            <a:r>
              <a:rPr lang="ja-JP" altLang="en-US" dirty="0" smtClean="0"/>
              <a:t>大戦期</a:t>
            </a:r>
            <a:r>
              <a:rPr lang="ja-JP" altLang="en-US" dirty="0"/>
              <a:t>については、</a:t>
            </a:r>
            <a:r>
              <a:rPr lang="ja-JP" altLang="en-US" dirty="0" smtClean="0"/>
              <a:t>拙稿参照。</a:t>
            </a:r>
            <a:endParaRPr lang="en-US" altLang="ja-JP" dirty="0"/>
          </a:p>
          <a:p>
            <a:endParaRPr lang="en-US" altLang="ja-JP" dirty="0"/>
          </a:p>
          <a:p>
            <a:r>
              <a:rPr lang="ja-JP" altLang="en-US" dirty="0"/>
              <a:t>アインシュタインは</a:t>
            </a:r>
            <a:r>
              <a:rPr lang="ja-JP" altLang="en-US" dirty="0">
                <a:solidFill>
                  <a:srgbClr val="0070C0"/>
                </a:solidFill>
              </a:rPr>
              <a:t>例外的に</a:t>
            </a:r>
            <a:r>
              <a:rPr lang="ja-JP" altLang="en-US" dirty="0"/>
              <a:t>非協力。平和主義。それを公言</a:t>
            </a:r>
            <a:r>
              <a:rPr lang="ja-JP" altLang="en-US" dirty="0" smtClean="0"/>
              <a:t>。</a:t>
            </a:r>
            <a:endParaRPr lang="en-US" altLang="ja-JP" dirty="0"/>
          </a:p>
          <a:p>
            <a:pPr marL="0" indent="0">
              <a:buNone/>
            </a:pPr>
            <a:r>
              <a:rPr lang="ja-JP" altLang="en-US" dirty="0" smtClean="0"/>
              <a:t>・・・アインシュタイン</a:t>
            </a:r>
            <a:r>
              <a:rPr lang="ja-JP" altLang="en-US" dirty="0"/>
              <a:t>に対するナチス、極右の憎悪、脅迫。</a:t>
            </a:r>
          </a:p>
          <a:p>
            <a:endParaRPr kumimoji="1" lang="ja-JP" altLang="en-US" dirty="0"/>
          </a:p>
        </p:txBody>
      </p:sp>
    </p:spTree>
    <p:extLst>
      <p:ext uri="{BB962C8B-B14F-4D97-AF65-F5344CB8AC3E}">
        <p14:creationId xmlns:p14="http://schemas.microsoft.com/office/powerpoint/2010/main" val="14367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米英の原爆開発・・・ナチス原爆開発の脅威への対応</a:t>
            </a:r>
            <a:endParaRPr kumimoji="1" lang="en-US" altLang="ja-JP" dirty="0" smtClean="0"/>
          </a:p>
          <a:p>
            <a:endParaRPr lang="en-US" altLang="ja-JP" dirty="0"/>
          </a:p>
          <a:p>
            <a:r>
              <a:rPr kumimoji="1" lang="ja-JP" altLang="en-US" dirty="0" smtClean="0"/>
              <a:t>核分裂・その連鎖反応・・・・革命的な原子力利用の可能性（エネルギー源として、爆弾として）</a:t>
            </a:r>
            <a:endParaRPr kumimoji="1" lang="en-US" altLang="ja-JP" dirty="0" smtClean="0"/>
          </a:p>
          <a:p>
            <a:endParaRPr lang="en-US" altLang="ja-JP" dirty="0"/>
          </a:p>
        </p:txBody>
      </p:sp>
    </p:spTree>
    <p:extLst>
      <p:ext uri="{BB962C8B-B14F-4D97-AF65-F5344CB8AC3E}">
        <p14:creationId xmlns:p14="http://schemas.microsoft.com/office/powerpoint/2010/main" val="3190085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世界のドイツ自然科学を見る目</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配布の拙稿</a:t>
            </a:r>
            <a:r>
              <a:rPr kumimoji="1" lang="en-US" altLang="ja-JP" dirty="0" smtClean="0"/>
              <a:t>1</a:t>
            </a:r>
            <a:r>
              <a:rPr kumimoji="1" lang="ja-JP" altLang="en-US" dirty="0" smtClean="0"/>
              <a:t>ページ、注２</a:t>
            </a:r>
            <a:endParaRPr kumimoji="1" lang="en-US" altLang="ja-JP" dirty="0" smtClean="0"/>
          </a:p>
          <a:p>
            <a:r>
              <a:rPr lang="en-US" altLang="ja-JP" dirty="0" smtClean="0">
                <a:solidFill>
                  <a:srgbClr val="FF0000"/>
                </a:solidFill>
              </a:rPr>
              <a:t>41</a:t>
            </a:r>
            <a:r>
              <a:rPr lang="ja-JP" altLang="en-US" dirty="0" smtClean="0">
                <a:solidFill>
                  <a:srgbClr val="FF0000"/>
                </a:solidFill>
              </a:rPr>
              <a:t>年春</a:t>
            </a:r>
            <a:r>
              <a:rPr lang="ja-JP" altLang="en-US" dirty="0" smtClean="0"/>
              <a:t>のイギリスの報告書</a:t>
            </a:r>
            <a:endParaRPr lang="en-US" altLang="ja-JP" dirty="0"/>
          </a:p>
          <a:p>
            <a:r>
              <a:rPr lang="ja-JP" altLang="ja-JP" dirty="0"/>
              <a:t>「開発は二年以内で可能」</a:t>
            </a:r>
            <a:r>
              <a:rPr lang="ja-JP" altLang="ja-JP" dirty="0" smtClean="0"/>
              <a:t>と。</a:t>
            </a:r>
            <a:endParaRPr lang="en-US" altLang="ja-JP" dirty="0" smtClean="0"/>
          </a:p>
          <a:p>
            <a:r>
              <a:rPr lang="ja-JP" altLang="ja-JP" dirty="0" smtClean="0"/>
              <a:t>この</a:t>
            </a:r>
            <a:r>
              <a:rPr lang="ja-JP" altLang="ja-JP" dirty="0"/>
              <a:t>時点は</a:t>
            </a:r>
            <a:r>
              <a:rPr lang="ja-JP" altLang="ja-JP" dirty="0" smtClean="0"/>
              <a:t>、</a:t>
            </a:r>
            <a:r>
              <a:rPr lang="ja-JP" altLang="en-US" dirty="0" smtClean="0"/>
              <a:t>対ソ攻撃開始前。</a:t>
            </a:r>
            <a:endParaRPr lang="en-US" altLang="ja-JP" dirty="0" smtClean="0"/>
          </a:p>
          <a:p>
            <a:r>
              <a:rPr lang="ja-JP" altLang="ja-JP" dirty="0" smtClean="0"/>
              <a:t>ドイツ</a:t>
            </a:r>
            <a:r>
              <a:rPr lang="ja-JP" altLang="ja-JP" dirty="0"/>
              <a:t>の対英攻撃力</a:t>
            </a:r>
            <a:r>
              <a:rPr lang="ja-JP" altLang="ja-JP" dirty="0" smtClean="0"/>
              <a:t>が絶頂期。</a:t>
            </a:r>
            <a:r>
              <a:rPr lang="ja-JP" altLang="en-US" dirty="0" smtClean="0"/>
              <a:t>電撃戦圧勝段階。</a:t>
            </a:r>
            <a:endParaRPr lang="en-US" altLang="ja-JP" dirty="0" smtClean="0"/>
          </a:p>
          <a:p>
            <a:r>
              <a:rPr lang="ja-JP" altLang="ja-JP" dirty="0" smtClean="0"/>
              <a:t>原爆</a:t>
            </a:r>
            <a:r>
              <a:rPr lang="ja-JP" altLang="ja-JP" dirty="0"/>
              <a:t>開発の有望な見通しがイギリス側によって示され、「</a:t>
            </a:r>
            <a:r>
              <a:rPr lang="ja-JP" altLang="ja-JP" dirty="0">
                <a:solidFill>
                  <a:srgbClr val="FF0000"/>
                </a:solidFill>
              </a:rPr>
              <a:t>ドイツがイギリスの後塵を拝しているとはだれも考えなかった</a:t>
            </a:r>
            <a:r>
              <a:rPr lang="ja-JP" altLang="ja-JP" dirty="0"/>
              <a:t>」</a:t>
            </a:r>
            <a:endParaRPr lang="en-US" altLang="ja-JP" dirty="0"/>
          </a:p>
          <a:p>
            <a:endParaRPr kumimoji="1" lang="ja-JP" altLang="en-US" dirty="0"/>
          </a:p>
        </p:txBody>
      </p:sp>
    </p:spTree>
    <p:extLst>
      <p:ext uri="{BB962C8B-B14F-4D97-AF65-F5344CB8AC3E}">
        <p14:creationId xmlns:p14="http://schemas.microsoft.com/office/powerpoint/2010/main" val="2668323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第三帝国の自然科学の実情は？</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政権掌握</a:t>
            </a:r>
            <a:r>
              <a:rPr lang="ja-JP" altLang="en-US" dirty="0" smtClean="0"/>
              <a:t>後、吹き荒れたユダヤ人科学者排除・・・・「</a:t>
            </a:r>
            <a:r>
              <a:rPr lang="ja-JP" altLang="en-US" dirty="0"/>
              <a:t>ユダヤ物理学」の否定・排除</a:t>
            </a:r>
          </a:p>
          <a:p>
            <a:endParaRPr lang="en-US" altLang="ja-JP" dirty="0" smtClean="0"/>
          </a:p>
          <a:p>
            <a:r>
              <a:rPr lang="ja-JP" altLang="en-US" dirty="0" smtClean="0"/>
              <a:t>マックス</a:t>
            </a:r>
            <a:r>
              <a:rPr lang="ja-JP" altLang="en-US" dirty="0"/>
              <a:t>・</a:t>
            </a:r>
            <a:r>
              <a:rPr lang="ja-JP" altLang="en-US" dirty="0" smtClean="0"/>
              <a:t>プランク、ヴェルナー・ハイゼンベルクなど世界的に有名な科学者は、そうした状況に批判的</a:t>
            </a:r>
            <a:r>
              <a:rPr lang="en-US" altLang="ja-JP" dirty="0" smtClean="0"/>
              <a:t>(</a:t>
            </a:r>
            <a:r>
              <a:rPr lang="ja-JP" altLang="en-US" dirty="0" smtClean="0"/>
              <a:t>抗議表明の動き）。</a:t>
            </a:r>
            <a:endParaRPr lang="en-US" altLang="ja-JP" dirty="0" smtClean="0"/>
          </a:p>
          <a:p>
            <a:r>
              <a:rPr lang="ja-JP" altLang="en-US" dirty="0" smtClean="0"/>
              <a:t>プランクのハーバー擁護・・・ヒトラーに直訴</a:t>
            </a:r>
            <a:r>
              <a:rPr lang="en-US" altLang="ja-JP" dirty="0" smtClean="0"/>
              <a:t>…</a:t>
            </a:r>
            <a:r>
              <a:rPr lang="ja-JP" altLang="en-US" dirty="0" smtClean="0"/>
              <a:t>ヒトラーの激怒。</a:t>
            </a:r>
            <a:endParaRPr lang="en-US" altLang="ja-JP" dirty="0" smtClean="0"/>
          </a:p>
          <a:p>
            <a:endParaRPr kumimoji="1" lang="en-US" altLang="ja-JP" dirty="0" smtClean="0"/>
          </a:p>
          <a:p>
            <a:r>
              <a:rPr kumimoji="1" lang="ja-JP" altLang="en-US" dirty="0" smtClean="0"/>
              <a:t>「ドイツ物理学」の優位・支配</a:t>
            </a:r>
            <a:endParaRPr kumimoji="1" lang="en-US" altLang="ja-JP" dirty="0" smtClean="0"/>
          </a:p>
          <a:p>
            <a:endParaRPr lang="en-US" altLang="ja-JP" dirty="0"/>
          </a:p>
        </p:txBody>
      </p:sp>
    </p:spTree>
    <p:extLst>
      <p:ext uri="{BB962C8B-B14F-4D97-AF65-F5344CB8AC3E}">
        <p14:creationId xmlns:p14="http://schemas.microsoft.com/office/powerpoint/2010/main" val="898652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ハイゼンベルクの危機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親衛隊機関紙などに、「白いユダヤ人」として、ハイゼンベルクがやり玉に。</a:t>
            </a:r>
            <a:endParaRPr kumimoji="1" lang="en-US" altLang="ja-JP" dirty="0" smtClean="0"/>
          </a:p>
          <a:p>
            <a:endParaRPr lang="en-US" altLang="ja-JP" dirty="0"/>
          </a:p>
          <a:p>
            <a:r>
              <a:rPr kumimoji="1" lang="ja-JP" altLang="en-US" dirty="0" smtClean="0"/>
              <a:t>ドイツにおいては、</a:t>
            </a:r>
            <a:r>
              <a:rPr kumimoji="1" lang="en-US" altLang="ja-JP" dirty="0" smtClean="0"/>
              <a:t>33</a:t>
            </a:r>
            <a:r>
              <a:rPr kumimoji="1" lang="ja-JP" altLang="en-US" dirty="0" smtClean="0"/>
              <a:t>年春から</a:t>
            </a:r>
            <a:r>
              <a:rPr kumimoji="1" lang="en-US" altLang="ja-JP" dirty="0" smtClean="0"/>
              <a:t>41</a:t>
            </a:r>
            <a:r>
              <a:rPr kumimoji="1" lang="ja-JP" altLang="en-US" dirty="0" smtClean="0"/>
              <a:t>年までは、物理学の「冬の時代」</a:t>
            </a:r>
            <a:endParaRPr kumimoji="1" lang="ja-JP" altLang="en-US" dirty="0"/>
          </a:p>
        </p:txBody>
      </p:sp>
    </p:spTree>
    <p:extLst>
      <p:ext uri="{BB962C8B-B14F-4D97-AF65-F5344CB8AC3E}">
        <p14:creationId xmlns:p14="http://schemas.microsoft.com/office/powerpoint/2010/main" val="2365238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ハイゼンベルク、危機脱出</a:t>
            </a:r>
            <a:endParaRPr kumimoji="1" lang="ja-JP" altLang="en-US" dirty="0"/>
          </a:p>
        </p:txBody>
      </p:sp>
      <p:sp>
        <p:nvSpPr>
          <p:cNvPr id="3" name="コンテンツ プレースホルダー 2"/>
          <p:cNvSpPr>
            <a:spLocks noGrp="1"/>
          </p:cNvSpPr>
          <p:nvPr>
            <p:ph idx="1"/>
          </p:nvPr>
        </p:nvSpPr>
        <p:spPr>
          <a:xfrm>
            <a:off x="539552" y="1628800"/>
            <a:ext cx="8229600" cy="4525963"/>
          </a:xfrm>
        </p:spPr>
        <p:txBody>
          <a:bodyPr>
            <a:normAutofit fontScale="92500" lnSpcReduction="10000"/>
          </a:bodyPr>
          <a:lstStyle/>
          <a:p>
            <a:r>
              <a:rPr kumimoji="1" lang="ja-JP" altLang="en-US" dirty="0" smtClean="0"/>
              <a:t>親衛隊</a:t>
            </a:r>
            <a:r>
              <a:rPr kumimoji="1" lang="ja-JP" altLang="en-US" dirty="0" smtClean="0">
                <a:solidFill>
                  <a:srgbClr val="FF0000"/>
                </a:solidFill>
              </a:rPr>
              <a:t>帝国</a:t>
            </a:r>
            <a:r>
              <a:rPr kumimoji="1" lang="ja-JP" altLang="en-US" dirty="0" smtClean="0"/>
              <a:t>指導者</a:t>
            </a:r>
            <a:r>
              <a:rPr kumimoji="1" lang="en-US" altLang="ja-JP" dirty="0" err="1" smtClean="0"/>
              <a:t>Reichsf</a:t>
            </a:r>
            <a:r>
              <a:rPr kumimoji="1" lang="de-DE" altLang="ja-JP" dirty="0" smtClean="0"/>
              <a:t>ührer SS</a:t>
            </a:r>
            <a:r>
              <a:rPr kumimoji="1" lang="ja-JP" altLang="en-US" dirty="0" smtClean="0"/>
              <a:t>（</a:t>
            </a:r>
            <a:r>
              <a:rPr lang="ja-JP" altLang="en-US" dirty="0" smtClean="0"/>
              <a:t>親衛隊</a:t>
            </a:r>
            <a:r>
              <a:rPr lang="ja-JP" altLang="en-US" dirty="0" smtClean="0">
                <a:solidFill>
                  <a:srgbClr val="FF0000"/>
                </a:solidFill>
              </a:rPr>
              <a:t>最高</a:t>
            </a:r>
            <a:r>
              <a:rPr lang="ja-JP" altLang="en-US" dirty="0" smtClean="0"/>
              <a:t>指導者）ヒムラーとの関係</a:t>
            </a:r>
            <a:endParaRPr lang="en-US" altLang="ja-JP" dirty="0" smtClean="0"/>
          </a:p>
          <a:p>
            <a:r>
              <a:rPr kumimoji="1" lang="ja-JP" altLang="en-US" dirty="0" smtClean="0"/>
              <a:t>ヒムラーの母とハイゼンベルクの母が知己</a:t>
            </a:r>
            <a:endParaRPr kumimoji="1" lang="en-US" altLang="ja-JP" dirty="0" smtClean="0"/>
          </a:p>
          <a:p>
            <a:r>
              <a:rPr lang="ja-JP" altLang="en-US" dirty="0"/>
              <a:t>ハイゼンベルク</a:t>
            </a:r>
            <a:r>
              <a:rPr lang="ja-JP" altLang="en-US" dirty="0" smtClean="0"/>
              <a:t>の</a:t>
            </a:r>
            <a:r>
              <a:rPr lang="ja-JP" altLang="en-US" dirty="0"/>
              <a:t>政治・</a:t>
            </a:r>
            <a:r>
              <a:rPr lang="ja-JP" altLang="en-US" dirty="0" smtClean="0"/>
              <a:t>思想</a:t>
            </a:r>
            <a:r>
              <a:rPr lang="ja-JP" altLang="en-US" dirty="0"/>
              <a:t>の調査</a:t>
            </a:r>
            <a:endParaRPr kumimoji="1" lang="de-DE" altLang="ja-JP" dirty="0" smtClean="0"/>
          </a:p>
          <a:p>
            <a:pPr marL="0" indent="0">
              <a:buNone/>
            </a:pPr>
            <a:r>
              <a:rPr lang="ja-JP" altLang="en-US" dirty="0" smtClean="0"/>
              <a:t>　　　　　　　　　　・・・・「問題なし」</a:t>
            </a:r>
            <a:r>
              <a:rPr lang="en-US" altLang="ja-JP" dirty="0" smtClean="0"/>
              <a:t>(</a:t>
            </a:r>
            <a:r>
              <a:rPr lang="ja-JP" altLang="en-US" dirty="0" smtClean="0"/>
              <a:t>拙稿、参照）</a:t>
            </a:r>
            <a:endParaRPr lang="de-DE" altLang="ja-JP" dirty="0" smtClean="0"/>
          </a:p>
          <a:p>
            <a:endParaRPr lang="de-DE" altLang="ja-JP" dirty="0"/>
          </a:p>
          <a:p>
            <a:r>
              <a:rPr kumimoji="1" lang="de-DE" altLang="ja-JP" dirty="0" smtClean="0"/>
              <a:t>Reich</a:t>
            </a:r>
            <a:r>
              <a:rPr kumimoji="1" lang="ja-JP" altLang="en-US" dirty="0" smtClean="0"/>
              <a:t>ライヒ・・・・帝国、全国等の訳あり。</a:t>
            </a:r>
            <a:endParaRPr kumimoji="1" lang="en-US" altLang="ja-JP" dirty="0" smtClean="0"/>
          </a:p>
          <a:p>
            <a:endParaRPr lang="en-US" altLang="ja-JP" dirty="0"/>
          </a:p>
          <a:p>
            <a:r>
              <a:rPr kumimoji="1" lang="en-US" altLang="ja-JP" dirty="0" smtClean="0"/>
              <a:t>Das</a:t>
            </a:r>
            <a:r>
              <a:rPr kumimoji="1" lang="ja-JP" altLang="en-US" dirty="0" smtClean="0"/>
              <a:t>　</a:t>
            </a:r>
            <a:r>
              <a:rPr kumimoji="1" lang="en-US" altLang="ja-JP" dirty="0" err="1" smtClean="0"/>
              <a:t>Dritte</a:t>
            </a:r>
            <a:r>
              <a:rPr kumimoji="1" lang="ja-JP" altLang="en-US" dirty="0" smtClean="0"/>
              <a:t>　</a:t>
            </a:r>
            <a:r>
              <a:rPr kumimoji="1" lang="en-US" altLang="ja-JP" dirty="0" smtClean="0"/>
              <a:t>Reich</a:t>
            </a:r>
            <a:r>
              <a:rPr kumimoji="1" lang="ja-JP" altLang="en-US" dirty="0" smtClean="0"/>
              <a:t>　第三帝国</a:t>
            </a:r>
            <a:endParaRPr kumimoji="1" lang="ja-JP" altLang="en-US" dirty="0"/>
          </a:p>
        </p:txBody>
      </p:sp>
    </p:spTree>
    <p:extLst>
      <p:ext uri="{BB962C8B-B14F-4D97-AF65-F5344CB8AC3E}">
        <p14:creationId xmlns:p14="http://schemas.microsoft.com/office/powerpoint/2010/main" val="115190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ゾンマーフェルトの思想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アインシュタインへの手紙</a:t>
            </a:r>
            <a:r>
              <a:rPr kumimoji="1" lang="en-US" altLang="ja-JP" dirty="0" smtClean="0"/>
              <a:t>(</a:t>
            </a:r>
            <a:r>
              <a:rPr kumimoji="1" lang="ja-JP" altLang="en-US" dirty="0" smtClean="0"/>
              <a:t>拙稿、参照）</a:t>
            </a:r>
            <a:endParaRPr kumimoji="1" lang="en-US" altLang="ja-JP" dirty="0" smtClean="0"/>
          </a:p>
          <a:p>
            <a:endParaRPr lang="en-US" altLang="ja-JP" dirty="0"/>
          </a:p>
          <a:p>
            <a:r>
              <a:rPr kumimoji="1" lang="ja-JP" altLang="en-US" dirty="0" smtClean="0"/>
              <a:t>ナチズムの人種主義・反ユダヤ主義への批判意識</a:t>
            </a:r>
            <a:endParaRPr kumimoji="1" lang="en-US" altLang="ja-JP" dirty="0" smtClean="0"/>
          </a:p>
          <a:p>
            <a:endParaRPr lang="en-US" altLang="ja-JP" dirty="0"/>
          </a:p>
          <a:p>
            <a:r>
              <a:rPr kumimoji="1" lang="ja-JP" altLang="en-US" dirty="0" smtClean="0"/>
              <a:t>他方、ナチズムが大衆の支持を得たことの背景への問題指摘</a:t>
            </a:r>
            <a:r>
              <a:rPr kumimoji="1" lang="en-US" altLang="ja-JP" dirty="0" smtClean="0"/>
              <a:t>(</a:t>
            </a:r>
            <a:r>
              <a:rPr kumimoji="1" lang="ja-JP" altLang="en-US" dirty="0" smtClean="0"/>
              <a:t>ヴェルサイユ体制）</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1296076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マックス・プランクの政治的立場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保守的</a:t>
            </a:r>
            <a:endParaRPr kumimoji="1" lang="en-US" altLang="ja-JP" dirty="0" smtClean="0"/>
          </a:p>
          <a:p>
            <a:endParaRPr lang="en-US" altLang="ja-JP" dirty="0"/>
          </a:p>
          <a:p>
            <a:r>
              <a:rPr kumimoji="1" lang="ja-JP" altLang="en-US" dirty="0" smtClean="0"/>
              <a:t>ナチスに対する距離</a:t>
            </a:r>
            <a:endParaRPr kumimoji="1" lang="en-US" altLang="ja-JP" dirty="0" smtClean="0"/>
          </a:p>
          <a:p>
            <a:endParaRPr lang="en-US" altLang="ja-JP" dirty="0"/>
          </a:p>
          <a:p>
            <a:r>
              <a:rPr kumimoji="1" lang="ja-JP" altLang="en-US" dirty="0" smtClean="0"/>
              <a:t>息子は、のちに、クーデター計画（ヒトラー暗殺事件、</a:t>
            </a:r>
            <a:r>
              <a:rPr kumimoji="1" lang="en-US" altLang="ja-JP" dirty="0" smtClean="0"/>
              <a:t>1944</a:t>
            </a:r>
            <a:r>
              <a:rPr kumimoji="1" lang="ja-JP" altLang="en-US" dirty="0" smtClean="0"/>
              <a:t>年</a:t>
            </a:r>
            <a:r>
              <a:rPr kumimoji="1" lang="en-US" altLang="ja-JP" dirty="0" smtClean="0"/>
              <a:t>7</a:t>
            </a:r>
            <a:r>
              <a:rPr kumimoji="1" lang="ja-JP" altLang="en-US" dirty="0" smtClean="0"/>
              <a:t>月</a:t>
            </a:r>
            <a:r>
              <a:rPr kumimoji="1" lang="en-US" altLang="ja-JP" dirty="0" smtClean="0"/>
              <a:t>20</a:t>
            </a:r>
            <a:r>
              <a:rPr kumimoji="1" lang="ja-JP" altLang="en-US" dirty="0" smtClean="0"/>
              <a:t>日）に連座して、処刑された。</a:t>
            </a:r>
            <a:endParaRPr kumimoji="1" lang="ja-JP" altLang="en-US" dirty="0"/>
          </a:p>
        </p:txBody>
      </p:sp>
    </p:spTree>
    <p:extLst>
      <p:ext uri="{BB962C8B-B14F-4D97-AF65-F5344CB8AC3E}">
        <p14:creationId xmlns:p14="http://schemas.microsoft.com/office/powerpoint/2010/main" val="737985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開戦</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1939</a:t>
            </a:r>
            <a:r>
              <a:rPr kumimoji="1" lang="ja-JP" altLang="en-US" dirty="0" smtClean="0"/>
              <a:t>年</a:t>
            </a:r>
            <a:r>
              <a:rPr kumimoji="1" lang="en-US" altLang="ja-JP" dirty="0" smtClean="0"/>
              <a:t>5</a:t>
            </a:r>
            <a:r>
              <a:rPr kumimoji="1" lang="ja-JP" altLang="en-US" dirty="0" smtClean="0"/>
              <a:t>月、ポーランド攻撃準備命令</a:t>
            </a:r>
            <a:endParaRPr kumimoji="1" lang="en-US" altLang="ja-JP" dirty="0" smtClean="0"/>
          </a:p>
          <a:p>
            <a:r>
              <a:rPr kumimoji="1" lang="en-US" altLang="ja-JP" dirty="0" smtClean="0"/>
              <a:t>1939</a:t>
            </a:r>
            <a:r>
              <a:rPr kumimoji="1" lang="ja-JP" altLang="en-US" dirty="0" smtClean="0"/>
              <a:t>年</a:t>
            </a:r>
            <a:r>
              <a:rPr kumimoji="1" lang="en-US" altLang="ja-JP" dirty="0" smtClean="0"/>
              <a:t>8</a:t>
            </a:r>
            <a:r>
              <a:rPr kumimoji="1" lang="ja-JP" altLang="en-US" dirty="0" smtClean="0"/>
              <a:t>月独ソ不可侵条約</a:t>
            </a:r>
            <a:r>
              <a:rPr kumimoji="1" lang="en-US" altLang="ja-JP" dirty="0" smtClean="0"/>
              <a:t>(</a:t>
            </a:r>
            <a:r>
              <a:rPr kumimoji="1" lang="ja-JP" altLang="en-US" dirty="0" smtClean="0"/>
              <a:t>ポーランド分割秘密協定）</a:t>
            </a:r>
            <a:endParaRPr kumimoji="1" lang="en-US" altLang="ja-JP" dirty="0" smtClean="0"/>
          </a:p>
          <a:p>
            <a:endParaRPr kumimoji="1" lang="en-US" altLang="ja-JP" dirty="0" smtClean="0"/>
          </a:p>
          <a:p>
            <a:r>
              <a:rPr kumimoji="1" lang="en-US" altLang="ja-JP" dirty="0" smtClean="0"/>
              <a:t>1939</a:t>
            </a:r>
            <a:r>
              <a:rPr kumimoji="1" lang="ja-JP" altLang="en-US" dirty="0" smtClean="0"/>
              <a:t>年</a:t>
            </a:r>
            <a:r>
              <a:rPr kumimoji="1" lang="en-US" altLang="ja-JP" dirty="0" smtClean="0"/>
              <a:t>9</a:t>
            </a:r>
            <a:r>
              <a:rPr kumimoji="1" lang="ja-JP" altLang="en-US" dirty="0" smtClean="0"/>
              <a:t>月</a:t>
            </a:r>
            <a:r>
              <a:rPr kumimoji="1" lang="en-US" altLang="ja-JP" dirty="0" smtClean="0"/>
              <a:t>1</a:t>
            </a:r>
            <a:r>
              <a:rPr lang="ja-JP" altLang="en-US" dirty="0" smtClean="0"/>
              <a:t>日電撃的ポーランド侵攻</a:t>
            </a:r>
            <a:endParaRPr lang="en-US" altLang="ja-JP" dirty="0" smtClean="0"/>
          </a:p>
          <a:p>
            <a:r>
              <a:rPr kumimoji="1" lang="ja-JP" altLang="en-US" dirty="0" smtClean="0"/>
              <a:t>　　　　　　　　　　英仏の宣戦布告</a:t>
            </a:r>
            <a:r>
              <a:rPr kumimoji="1" lang="en-US" altLang="ja-JP" dirty="0" smtClean="0"/>
              <a:t>(9</a:t>
            </a:r>
            <a:r>
              <a:rPr kumimoji="1" lang="ja-JP" altLang="en-US" dirty="0" smtClean="0"/>
              <a:t>月</a:t>
            </a:r>
            <a:r>
              <a:rPr kumimoji="1" lang="en-US" altLang="ja-JP" dirty="0" smtClean="0"/>
              <a:t>3</a:t>
            </a:r>
            <a:r>
              <a:rPr kumimoji="1" lang="ja-JP" altLang="en-US" dirty="0" smtClean="0"/>
              <a:t>日）</a:t>
            </a:r>
            <a:endParaRPr kumimoji="1" lang="en-US" altLang="ja-JP" dirty="0"/>
          </a:p>
          <a:p>
            <a:r>
              <a:rPr kumimoji="1" lang="ja-JP" altLang="en-US" dirty="0" smtClean="0"/>
              <a:t>一か月で征服</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951236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ポーランド攻撃開始・科学者の動員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ハイゼンベルクなども、所属大学やカイザー・ヴィルヘルム協会物理学研究所で、戦時動員体制に組み込まれる。</a:t>
            </a:r>
            <a:endParaRPr kumimoji="1" lang="en-US" altLang="ja-JP" dirty="0" smtClean="0"/>
          </a:p>
          <a:p>
            <a:endParaRPr lang="en-US" altLang="ja-JP" dirty="0"/>
          </a:p>
          <a:p>
            <a:r>
              <a:rPr kumimoji="1" lang="ja-JP" altLang="en-US" dirty="0" smtClean="0"/>
              <a:t>諸研究所は、陸軍兵器局の管轄下に。</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3802353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1939</a:t>
            </a:r>
            <a:r>
              <a:rPr kumimoji="1" lang="ja-JP" altLang="en-US" dirty="0" smtClean="0"/>
              <a:t>年末のハイゼンベルク報告</a:t>
            </a:r>
            <a:endParaRPr kumimoji="1" lang="ja-JP" altLang="en-US" dirty="0"/>
          </a:p>
        </p:txBody>
      </p:sp>
      <p:sp>
        <p:nvSpPr>
          <p:cNvPr id="3" name="コンテンツ プレースホルダー 2"/>
          <p:cNvSpPr>
            <a:spLocks noGrp="1"/>
          </p:cNvSpPr>
          <p:nvPr>
            <p:ph idx="1"/>
          </p:nvPr>
        </p:nvSpPr>
        <p:spPr/>
        <p:txBody>
          <a:bodyPr/>
          <a:lstStyle/>
          <a:p>
            <a:endParaRPr lang="en-US" altLang="ja-JP" dirty="0"/>
          </a:p>
          <a:p>
            <a:r>
              <a:rPr kumimoji="1" lang="ja-JP" altLang="en-US" dirty="0" smtClean="0">
                <a:hlinkClick r:id="rId2"/>
              </a:rPr>
              <a:t>ドイツ博物館・文書館</a:t>
            </a:r>
            <a:r>
              <a:rPr kumimoji="1" lang="ja-JP" altLang="en-US" dirty="0" smtClean="0"/>
              <a:t>の</a:t>
            </a:r>
            <a:endParaRPr kumimoji="1" lang="en-US" altLang="ja-JP" dirty="0" smtClean="0"/>
          </a:p>
          <a:p>
            <a:pPr marL="0" indent="0">
              <a:buNone/>
            </a:pPr>
            <a:r>
              <a:rPr kumimoji="1" lang="ja-JP" altLang="en-US" dirty="0" smtClean="0"/>
              <a:t>  原爆関連「</a:t>
            </a:r>
            <a:r>
              <a:rPr kumimoji="1" lang="ja-JP" altLang="en-US" dirty="0" smtClean="0">
                <a:hlinkClick r:id="rId3"/>
              </a:rPr>
              <a:t>秘密文書」</a:t>
            </a:r>
            <a:r>
              <a:rPr kumimoji="1" lang="en-US" altLang="ja-JP" dirty="0" err="1" smtClean="0">
                <a:hlinkClick r:id="rId3"/>
              </a:rPr>
              <a:t>Geheimdokumente</a:t>
            </a:r>
            <a:r>
              <a:rPr kumimoji="1" lang="ja-JP" altLang="en-US" dirty="0" smtClean="0"/>
              <a:t>における</a:t>
            </a:r>
            <a:endParaRPr kumimoji="1" lang="en-US" altLang="ja-JP" dirty="0" smtClean="0"/>
          </a:p>
          <a:p>
            <a:pPr marL="0" indent="0">
              <a:buNone/>
            </a:pPr>
            <a:r>
              <a:rPr kumimoji="1" lang="ja-JP" altLang="en-US" dirty="0" smtClean="0"/>
              <a:t>　 　</a:t>
            </a:r>
            <a:r>
              <a:rPr kumimoji="1" lang="ja-JP" altLang="en-US" dirty="0" smtClean="0">
                <a:hlinkClick r:id="rId4"/>
              </a:rPr>
              <a:t>ハイゼンベルク報告書</a:t>
            </a:r>
            <a:r>
              <a:rPr kumimoji="1" lang="en-US" altLang="ja-JP" dirty="0" smtClean="0">
                <a:hlinkClick r:id="rId4"/>
              </a:rPr>
              <a:t>(</a:t>
            </a:r>
            <a:r>
              <a:rPr kumimoji="1" lang="ja-JP" altLang="en-US" dirty="0" smtClean="0">
                <a:hlinkClick r:id="rId4"/>
              </a:rPr>
              <a:t>公開</a:t>
            </a:r>
            <a:r>
              <a:rPr kumimoji="1" lang="en-US" altLang="ja-JP" dirty="0" smtClean="0">
                <a:hlinkClick r:id="rId4"/>
              </a:rPr>
              <a:t>)</a:t>
            </a:r>
            <a:endParaRPr kumimoji="1" lang="en-US" altLang="ja-JP" dirty="0" smtClean="0"/>
          </a:p>
          <a:p>
            <a:pPr marL="0" indent="0">
              <a:buNone/>
            </a:pPr>
            <a:r>
              <a:rPr lang="en-US" altLang="ja-JP" dirty="0"/>
              <a:t> </a:t>
            </a:r>
            <a:r>
              <a:rPr lang="en-US" altLang="ja-JP" dirty="0" smtClean="0"/>
              <a:t>            </a:t>
            </a:r>
            <a:r>
              <a:rPr lang="ja-JP" altLang="en-US" dirty="0" smtClean="0"/>
              <a:t>拙稿</a:t>
            </a:r>
            <a:r>
              <a:rPr lang="en-US" altLang="ja-JP" dirty="0" smtClean="0"/>
              <a:t>(</a:t>
            </a:r>
            <a:r>
              <a:rPr lang="ja-JP" altLang="en-US" dirty="0" smtClean="0"/>
              <a:t>配布資料）で紹介。</a:t>
            </a:r>
            <a:endParaRPr kumimoji="1" lang="en-US" altLang="ja-JP" dirty="0" smtClean="0"/>
          </a:p>
          <a:p>
            <a:pPr marL="0" indent="0">
              <a:buNone/>
            </a:pP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166553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hlinkClick r:id="rId2"/>
              </a:rPr>
              <a:t>原爆開発・秘密文書</a:t>
            </a:r>
            <a:r>
              <a:rPr lang="en-US" altLang="ja-JP" dirty="0" err="1" smtClean="0">
                <a:hlinkClick r:id="rId2"/>
              </a:rPr>
              <a:t>Geheimdokumente</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kumimoji="1" lang="ja-JP" altLang="en-US" dirty="0" smtClean="0"/>
              <a:t>ドイツ博物館の原爆・原子力開発文書・・・・アメリカが押収した文書</a:t>
            </a:r>
            <a:endParaRPr kumimoji="1" lang="en-US" altLang="ja-JP" dirty="0" smtClean="0"/>
          </a:p>
          <a:p>
            <a:endParaRPr kumimoji="1" lang="en-US" altLang="ja-JP" dirty="0" smtClean="0"/>
          </a:p>
          <a:p>
            <a:r>
              <a:rPr lang="en-US" altLang="ja-JP" dirty="0" err="1" smtClean="0">
                <a:hlinkClick r:id="rId3"/>
              </a:rPr>
              <a:t>Alsos</a:t>
            </a:r>
            <a:r>
              <a:rPr lang="ja-JP" altLang="en-US" dirty="0" smtClean="0">
                <a:hlinkClick r:id="rId3"/>
              </a:rPr>
              <a:t>委員会</a:t>
            </a:r>
            <a:r>
              <a:rPr lang="ja-JP" altLang="en-US" dirty="0" smtClean="0"/>
              <a:t>が戦争末期に。</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217247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どこで、誰が、いつ？</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en-US" dirty="0"/>
              <a:t>その発見（</a:t>
            </a:r>
            <a:r>
              <a:rPr lang="en-US" altLang="ja-JP" dirty="0">
                <a:solidFill>
                  <a:srgbClr val="FF0000"/>
                </a:solidFill>
                <a:hlinkClick r:id="rId2"/>
              </a:rPr>
              <a:t>HP</a:t>
            </a:r>
            <a:r>
              <a:rPr lang="ja-JP" altLang="en-US" dirty="0" smtClean="0">
                <a:solidFill>
                  <a:srgbClr val="FF0000"/>
                </a:solidFill>
                <a:hlinkClick r:id="rId2"/>
              </a:rPr>
              <a:t>参照</a:t>
            </a:r>
            <a:r>
              <a:rPr lang="ja-JP" altLang="en-US" dirty="0" smtClean="0"/>
              <a:t>）</a:t>
            </a:r>
            <a:r>
              <a:rPr lang="ja-JP" altLang="en-US" dirty="0"/>
              <a:t>は</a:t>
            </a:r>
            <a:r>
              <a:rPr lang="ja-JP" altLang="en-US" dirty="0" smtClean="0"/>
              <a:t>、</a:t>
            </a:r>
            <a:endParaRPr lang="en-US" altLang="ja-JP" dirty="0" smtClean="0"/>
          </a:p>
          <a:p>
            <a:r>
              <a:rPr lang="ja-JP" altLang="en-US" dirty="0" smtClean="0"/>
              <a:t>ナチス</a:t>
            </a:r>
            <a:r>
              <a:rPr lang="ja-JP" altLang="en-US" dirty="0"/>
              <a:t>・ドイツ支配下のベルリンで</a:t>
            </a:r>
            <a:r>
              <a:rPr lang="ja-JP" altLang="en-US" dirty="0" smtClean="0"/>
              <a:t>、</a:t>
            </a:r>
            <a:endParaRPr lang="en-US" altLang="ja-JP" dirty="0" smtClean="0"/>
          </a:p>
          <a:p>
            <a:endParaRPr lang="en-US" altLang="ja-JP" dirty="0" smtClean="0"/>
          </a:p>
          <a:p>
            <a:r>
              <a:rPr lang="ja-JP" altLang="en-US" dirty="0" smtClean="0"/>
              <a:t>オットー</a:t>
            </a:r>
            <a:r>
              <a:rPr lang="ja-JP" altLang="en-US" dirty="0"/>
              <a:t>・ハーン、シュトラスマン、そして、リーゼ・マイトナー（</a:t>
            </a:r>
            <a:r>
              <a:rPr lang="ja-JP" altLang="en-US" dirty="0">
                <a:solidFill>
                  <a:srgbClr val="FF0000"/>
                </a:solidFill>
              </a:rPr>
              <a:t>オーストリア</a:t>
            </a:r>
            <a:r>
              <a:rPr lang="ja-JP" altLang="en-US" dirty="0"/>
              <a:t>・ユダヤ人で、発見当時、スウェーデンに</a:t>
            </a:r>
            <a:r>
              <a:rPr lang="ja-JP" altLang="en-US" dirty="0" smtClean="0"/>
              <a:t>亡命中</a:t>
            </a:r>
            <a:r>
              <a:rPr lang="en-US" altLang="ja-JP" dirty="0" smtClean="0"/>
              <a:t>…</a:t>
            </a:r>
            <a:r>
              <a:rPr lang="ja-JP" altLang="en-US" dirty="0" smtClean="0"/>
              <a:t>手紙のやり取り）</a:t>
            </a:r>
            <a:r>
              <a:rPr lang="ja-JP" altLang="en-US" dirty="0"/>
              <a:t>により</a:t>
            </a:r>
            <a:r>
              <a:rPr lang="ja-JP" altLang="en-US" dirty="0" smtClean="0"/>
              <a:t>、</a:t>
            </a:r>
            <a:endParaRPr lang="en-US" altLang="ja-JP" dirty="0" smtClean="0"/>
          </a:p>
          <a:p>
            <a:endParaRPr lang="en-US" altLang="ja-JP" dirty="0" smtClean="0"/>
          </a:p>
          <a:p>
            <a:r>
              <a:rPr lang="en-US" altLang="ja-JP" dirty="0" smtClean="0"/>
              <a:t>1938</a:t>
            </a:r>
            <a:r>
              <a:rPr lang="ja-JP" altLang="en-US" dirty="0"/>
              <a:t>年</a:t>
            </a:r>
            <a:r>
              <a:rPr lang="en-US" altLang="ja-JP" dirty="0"/>
              <a:t>12</a:t>
            </a:r>
            <a:r>
              <a:rPr lang="ja-JP" altLang="en-US" dirty="0" smtClean="0"/>
              <a:t>月、クリスマス</a:t>
            </a:r>
            <a:endParaRPr lang="ja-JP" altLang="en-US" dirty="0"/>
          </a:p>
        </p:txBody>
      </p:sp>
    </p:spTree>
    <p:extLst>
      <p:ext uri="{BB962C8B-B14F-4D97-AF65-F5344CB8AC3E}">
        <p14:creationId xmlns:p14="http://schemas.microsoft.com/office/powerpoint/2010/main" val="3081384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ナチス・ドイツ旗の原子力開発</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hlinkClick r:id="rId2"/>
              </a:rPr>
              <a:t>中心機関</a:t>
            </a:r>
            <a:r>
              <a:rPr kumimoji="1" lang="en-US" altLang="ja-JP" dirty="0" smtClean="0">
                <a:hlinkClick r:id="rId2"/>
              </a:rPr>
              <a:t>(</a:t>
            </a:r>
            <a:r>
              <a:rPr kumimoji="1" lang="ja-JP" altLang="en-US" dirty="0" smtClean="0">
                <a:hlinkClick r:id="rId2"/>
              </a:rPr>
              <a:t>場所）</a:t>
            </a:r>
            <a:r>
              <a:rPr lang="de-DE" altLang="ja-JP" b="1" dirty="0" smtClean="0"/>
              <a:t>Dokumente </a:t>
            </a:r>
            <a:r>
              <a:rPr lang="de-DE" altLang="ja-JP" b="1" dirty="0"/>
              <a:t>zu den Forschungszentren</a:t>
            </a:r>
          </a:p>
          <a:p>
            <a:r>
              <a:rPr lang="de-DE" altLang="ja-JP" dirty="0">
                <a:hlinkClick r:id="rId3" action="ppaction://hlinkfile"/>
              </a:rPr>
              <a:t>Wien, Heidelberg, Straßburg</a:t>
            </a:r>
            <a:endParaRPr lang="de-DE" altLang="ja-JP" dirty="0"/>
          </a:p>
          <a:p>
            <a:r>
              <a:rPr lang="de-DE" altLang="ja-JP" dirty="0">
                <a:hlinkClick r:id="rId4" action="ppaction://hlinkfile"/>
              </a:rPr>
              <a:t>Leipzig</a:t>
            </a:r>
            <a:endParaRPr lang="de-DE" altLang="ja-JP" dirty="0"/>
          </a:p>
          <a:p>
            <a:r>
              <a:rPr lang="de-DE" altLang="ja-JP" dirty="0">
                <a:hlinkClick r:id="rId5" action="ppaction://hlinkfile"/>
              </a:rPr>
              <a:t>Berlin</a:t>
            </a:r>
            <a:endParaRPr lang="de-DE" altLang="ja-JP" dirty="0"/>
          </a:p>
          <a:p>
            <a:r>
              <a:rPr lang="de-DE" altLang="ja-JP" dirty="0">
                <a:hlinkClick r:id="rId6" action="ppaction://hlinkfile"/>
              </a:rPr>
              <a:t>Hamburg</a:t>
            </a:r>
            <a:endParaRPr lang="de-DE" altLang="ja-JP" dirty="0"/>
          </a:p>
          <a:p>
            <a:r>
              <a:rPr lang="de-DE" altLang="ja-JP" dirty="0">
                <a:hlinkClick r:id="rId7" action="ppaction://hlinkfile"/>
              </a:rPr>
              <a:t>Gottow</a:t>
            </a:r>
            <a:endParaRPr lang="de-DE" altLang="ja-JP" dirty="0"/>
          </a:p>
          <a:p>
            <a:endParaRPr kumimoji="1" lang="ja-JP" altLang="en-US" dirty="0"/>
          </a:p>
        </p:txBody>
      </p:sp>
    </p:spTree>
    <p:extLst>
      <p:ext uri="{BB962C8B-B14F-4D97-AF65-F5344CB8AC3E}">
        <p14:creationId xmlns:p14="http://schemas.microsoft.com/office/powerpoint/2010/main" val="1541231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hlinkClick r:id="rId2"/>
              </a:rPr>
              <a:t>ウィーン、ハイデルベルク、シュトラスブルク</a:t>
            </a:r>
            <a:endParaRPr kumimoji="1" lang="ja-JP" altLang="en-US" sz="3200" dirty="0"/>
          </a:p>
        </p:txBody>
      </p:sp>
      <p:sp>
        <p:nvSpPr>
          <p:cNvPr id="3" name="コンテンツ プレースホルダー 2"/>
          <p:cNvSpPr>
            <a:spLocks noGrp="1"/>
          </p:cNvSpPr>
          <p:nvPr>
            <p:ph idx="1"/>
          </p:nvPr>
        </p:nvSpPr>
        <p:spPr/>
        <p:txBody>
          <a:bodyPr/>
          <a:lstStyle/>
          <a:p>
            <a:r>
              <a:rPr lang="de-DE" altLang="ja-JP" dirty="0">
                <a:hlinkClick r:id="rId3" action="ppaction://hlinkfile"/>
              </a:rPr>
              <a:t>Carl Friedrich von Weizsäcker: Eine Möglichkeit der Energiegewinnung aus Uran 238</a:t>
            </a:r>
            <a:r>
              <a:rPr lang="de-DE" altLang="ja-JP" dirty="0"/>
              <a:t>, </a:t>
            </a:r>
            <a:r>
              <a:rPr lang="de-DE" altLang="ja-JP" dirty="0" smtClean="0"/>
              <a:t>17.07.1940</a:t>
            </a:r>
          </a:p>
          <a:p>
            <a:endParaRPr kumimoji="1" lang="de-DE" altLang="ja-JP" dirty="0"/>
          </a:p>
          <a:p>
            <a:endParaRPr kumimoji="1" lang="ja-JP" altLang="en-US" dirty="0"/>
          </a:p>
        </p:txBody>
      </p:sp>
    </p:spTree>
    <p:extLst>
      <p:ext uri="{BB962C8B-B14F-4D97-AF65-F5344CB8AC3E}">
        <p14:creationId xmlns:p14="http://schemas.microsoft.com/office/powerpoint/2010/main" val="83251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hlinkClick r:id="rId2"/>
              </a:rPr>
              <a:t>ライプツィヒ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ハ</a:t>
            </a:r>
            <a:r>
              <a:rPr lang="ja-JP" altLang="en-US" dirty="0"/>
              <a:t>イゼンベルク、</a:t>
            </a:r>
            <a:r>
              <a:rPr lang="en-US" altLang="ja-JP" dirty="0"/>
              <a:t>1939</a:t>
            </a:r>
            <a:r>
              <a:rPr lang="ja-JP" altLang="en-US" dirty="0"/>
              <a:t>年</a:t>
            </a:r>
            <a:r>
              <a:rPr lang="en-US" altLang="ja-JP" dirty="0"/>
              <a:t>12</a:t>
            </a:r>
            <a:r>
              <a:rPr lang="ja-JP" altLang="en-US" dirty="0" smtClean="0"/>
              <a:t>月</a:t>
            </a:r>
            <a:r>
              <a:rPr lang="en-US" altLang="ja-JP" dirty="0" smtClean="0"/>
              <a:t>6</a:t>
            </a:r>
            <a:r>
              <a:rPr lang="ja-JP" altLang="en-US" dirty="0" smtClean="0"/>
              <a:t>日、報告書</a:t>
            </a:r>
            <a:endParaRPr lang="en-US" altLang="ja-JP" dirty="0" smtClean="0"/>
          </a:p>
          <a:p>
            <a:endParaRPr lang="ja-JP" altLang="en-US" dirty="0"/>
          </a:p>
          <a:p>
            <a:r>
              <a:rPr lang="de-DE" altLang="ja-JP" dirty="0" smtClean="0">
                <a:hlinkClick r:id="rId3" action="ppaction://hlinkfile"/>
              </a:rPr>
              <a:t>Werner </a:t>
            </a:r>
            <a:r>
              <a:rPr lang="de-DE" altLang="ja-JP" dirty="0">
                <a:hlinkClick r:id="rId3" action="ppaction://hlinkfile"/>
              </a:rPr>
              <a:t>Heisenberg: Die Möglichkeit der technischen Energiegewinnung aus der Uranspaltung</a:t>
            </a:r>
            <a:r>
              <a:rPr lang="de-DE" altLang="ja-JP" dirty="0"/>
              <a:t>, </a:t>
            </a:r>
            <a:r>
              <a:rPr lang="de-DE" altLang="ja-JP" dirty="0" smtClean="0"/>
              <a:t>06.12.1939</a:t>
            </a:r>
            <a:endParaRPr kumimoji="1" lang="ja-JP" altLang="en-US" dirty="0"/>
          </a:p>
        </p:txBody>
      </p:sp>
    </p:spTree>
    <p:extLst>
      <p:ext uri="{BB962C8B-B14F-4D97-AF65-F5344CB8AC3E}">
        <p14:creationId xmlns:p14="http://schemas.microsoft.com/office/powerpoint/2010/main" val="848666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hlinkClick r:id="rId2"/>
              </a:rPr>
              <a:t>ベルリン</a:t>
            </a:r>
            <a:endParaRPr kumimoji="1" lang="ja-JP" altLang="en-US" dirty="0"/>
          </a:p>
        </p:txBody>
      </p:sp>
      <p:sp>
        <p:nvSpPr>
          <p:cNvPr id="3" name="コンテンツ プレースホルダー 2"/>
          <p:cNvSpPr>
            <a:spLocks noGrp="1"/>
          </p:cNvSpPr>
          <p:nvPr>
            <p:ph idx="1"/>
          </p:nvPr>
        </p:nvSpPr>
        <p:spPr>
          <a:xfrm>
            <a:off x="467544" y="1556792"/>
            <a:ext cx="8229600" cy="4525963"/>
          </a:xfrm>
        </p:spPr>
        <p:txBody>
          <a:bodyPr>
            <a:normAutofit fontScale="70000" lnSpcReduction="20000"/>
          </a:bodyPr>
          <a:lstStyle/>
          <a:p>
            <a:r>
              <a:rPr kumimoji="1" lang="ja-JP" altLang="en-US" dirty="0" smtClean="0"/>
              <a:t>ライプツィヒではウランが少なすぎるため、</a:t>
            </a:r>
            <a:r>
              <a:rPr kumimoji="1" lang="ja-JP" altLang="en-US" dirty="0" smtClean="0">
                <a:solidFill>
                  <a:srgbClr val="C00000"/>
                </a:solidFill>
              </a:rPr>
              <a:t>陸軍兵器局</a:t>
            </a:r>
            <a:r>
              <a:rPr kumimoji="1" lang="ja-JP" altLang="en-US" dirty="0" smtClean="0"/>
              <a:t>は、主として、</a:t>
            </a:r>
            <a:r>
              <a:rPr kumimoji="1" lang="ja-JP" altLang="en-US" dirty="0" smtClean="0">
                <a:solidFill>
                  <a:srgbClr val="0070C0"/>
                </a:solidFill>
              </a:rPr>
              <a:t>ベルリン</a:t>
            </a:r>
            <a:r>
              <a:rPr kumimoji="1" lang="ja-JP" altLang="en-US" dirty="0" smtClean="0"/>
              <a:t>の</a:t>
            </a:r>
            <a:r>
              <a:rPr kumimoji="1" lang="ja-JP" altLang="en-US" dirty="0" smtClean="0">
                <a:solidFill>
                  <a:srgbClr val="0070C0"/>
                </a:solidFill>
              </a:rPr>
              <a:t>カイザー・ヴィルヘルム物理学研究所</a:t>
            </a:r>
            <a:r>
              <a:rPr kumimoji="1" lang="ja-JP" altLang="en-US" dirty="0" smtClean="0"/>
              <a:t>の利用可能な在庫を利用。</a:t>
            </a:r>
            <a:endParaRPr kumimoji="1" lang="en-US" altLang="ja-JP" dirty="0" smtClean="0"/>
          </a:p>
          <a:p>
            <a:r>
              <a:rPr kumimoji="1" lang="en-US" altLang="ja-JP" dirty="0" smtClean="0"/>
              <a:t>8</a:t>
            </a:r>
            <a:r>
              <a:rPr kumimoji="1" lang="ja-JP" altLang="en-US" dirty="0" smtClean="0"/>
              <a:t>個の大規模実験。</a:t>
            </a:r>
            <a:endParaRPr kumimoji="1" lang="en-US" altLang="ja-JP" dirty="0" smtClean="0"/>
          </a:p>
          <a:p>
            <a:pPr marL="0" indent="0">
              <a:buNone/>
            </a:pPr>
            <a:r>
              <a:rPr lang="ja-JP" altLang="en-US" dirty="0" smtClean="0"/>
              <a:t>　　　その最後の実験は、</a:t>
            </a:r>
            <a:r>
              <a:rPr lang="ja-JP" altLang="en-US" dirty="0" smtClean="0">
                <a:solidFill>
                  <a:srgbClr val="0070C0"/>
                </a:solidFill>
              </a:rPr>
              <a:t>疎開先</a:t>
            </a:r>
            <a:r>
              <a:rPr lang="ja-JP" altLang="en-US" dirty="0" smtClean="0"/>
              <a:t>のハイガーロッホで。</a:t>
            </a:r>
            <a:endParaRPr lang="en-US" altLang="ja-JP" dirty="0" smtClean="0"/>
          </a:p>
          <a:p>
            <a:endParaRPr kumimoji="1" lang="en-US" altLang="ja-JP" dirty="0" smtClean="0"/>
          </a:p>
          <a:p>
            <a:r>
              <a:rPr lang="de-DE" altLang="ja-JP" b="1" dirty="0"/>
              <a:t>Forschungszentrum Berlin</a:t>
            </a:r>
          </a:p>
          <a:p>
            <a:r>
              <a:rPr lang="de-DE" altLang="ja-JP" dirty="0"/>
              <a:t>Während in Leipzig </a:t>
            </a:r>
            <a:r>
              <a:rPr lang="de-DE" altLang="ja-JP" dirty="0">
                <a:solidFill>
                  <a:srgbClr val="FF0000"/>
                </a:solidFill>
              </a:rPr>
              <a:t>nur geringe Mengen </a:t>
            </a:r>
            <a:r>
              <a:rPr lang="de-DE" altLang="ja-JP" dirty="0"/>
              <a:t>an Uran verfügbar waren, konzentrierte das </a:t>
            </a:r>
            <a:r>
              <a:rPr lang="de-DE" altLang="ja-JP" dirty="0">
                <a:solidFill>
                  <a:srgbClr val="C00000"/>
                </a:solidFill>
              </a:rPr>
              <a:t>Heereswaffenamt</a:t>
            </a:r>
            <a:r>
              <a:rPr lang="de-DE" altLang="ja-JP" dirty="0"/>
              <a:t> den Großteil der verfügbaren Bestände auf das </a:t>
            </a:r>
            <a:r>
              <a:rPr lang="de-DE" altLang="ja-JP" dirty="0">
                <a:solidFill>
                  <a:srgbClr val="C00000"/>
                </a:solidFill>
              </a:rPr>
              <a:t>Kaiser-Wilhelm-Institut für Physik in Berlin</a:t>
            </a:r>
            <a:r>
              <a:rPr lang="de-DE" altLang="ja-JP" dirty="0"/>
              <a:t>. Wichtigster Lieferant wurde die Auer-Gesellschaft in Berlin unter seinem wissenschaftlichen Leiter Nikolaus Riehl. Insgesamt wurden in Berlin </a:t>
            </a:r>
            <a:r>
              <a:rPr lang="de-DE" altLang="ja-JP" dirty="0">
                <a:solidFill>
                  <a:srgbClr val="C00000"/>
                </a:solidFill>
              </a:rPr>
              <a:t>acht Großversuche</a:t>
            </a:r>
            <a:r>
              <a:rPr lang="de-DE" altLang="ja-JP" dirty="0"/>
              <a:t> durchgeführt, der letzte bereits im Ausweichlager im Atomkeller von Haigerloch. Den Hauptteil der Arbeiten organisierte Karl Wirtz.</a:t>
            </a:r>
          </a:p>
          <a:p>
            <a:endParaRPr kumimoji="1" lang="ja-JP" altLang="en-US" dirty="0"/>
          </a:p>
        </p:txBody>
      </p:sp>
    </p:spTree>
    <p:extLst>
      <p:ext uri="{BB962C8B-B14F-4D97-AF65-F5344CB8AC3E}">
        <p14:creationId xmlns:p14="http://schemas.microsoft.com/office/powerpoint/2010/main" val="120003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hlinkClick r:id="rId2"/>
              </a:rPr>
              <a:t>ハンブルク</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de-DE" altLang="ja-JP" dirty="0">
                <a:hlinkClick r:id="rId3" action="ppaction://hlinkfile"/>
              </a:rPr>
              <a:t>Überblick über den Stand der Arbeiten am Institut für Physikalische Chemie</a:t>
            </a:r>
            <a:r>
              <a:rPr lang="de-DE" altLang="ja-JP" dirty="0"/>
              <a:t>, Hamburg, 1940</a:t>
            </a:r>
          </a:p>
          <a:p>
            <a:r>
              <a:rPr lang="de-DE" altLang="ja-JP" dirty="0">
                <a:hlinkClick r:id="rId4" action="ppaction://hlinkfile"/>
              </a:rPr>
              <a:t>Aufbau eines Trockeneis-Versuchs</a:t>
            </a:r>
            <a:endParaRPr lang="de-DE" altLang="ja-JP" dirty="0"/>
          </a:p>
          <a:p>
            <a:r>
              <a:rPr lang="de-DE" altLang="ja-JP" dirty="0">
                <a:hlinkClick r:id="rId5" action="ppaction://hlinkfile"/>
              </a:rPr>
              <a:t>Paul Harteck: Die Produktion von schwerem Wasser</a:t>
            </a:r>
            <a:r>
              <a:rPr lang="de-DE" altLang="ja-JP" dirty="0"/>
              <a:t>, 1941</a:t>
            </a:r>
          </a:p>
          <a:p>
            <a:r>
              <a:rPr lang="de-DE" altLang="ja-JP" dirty="0">
                <a:hlinkClick r:id="rId6" action="ppaction://hlinkfile"/>
              </a:rPr>
              <a:t>Aktennotiz über eine Besprechung zur Anreicherung von schwerem Wasser</a:t>
            </a:r>
            <a:r>
              <a:rPr lang="de-DE" altLang="ja-JP" dirty="0"/>
              <a:t>, 30.10.1941</a:t>
            </a:r>
          </a:p>
          <a:p>
            <a:r>
              <a:rPr lang="de-DE" altLang="ja-JP" dirty="0">
                <a:hlinkClick r:id="rId7" action="ppaction://hlinkfile"/>
              </a:rPr>
              <a:t>Wilhelm Groth / Paul Harteck: Stand der Arbeiten zur Trennung der Isotope U235 und U238</a:t>
            </a:r>
            <a:r>
              <a:rPr lang="de-DE" altLang="ja-JP" dirty="0"/>
              <a:t>, 05.06.1940</a:t>
            </a:r>
          </a:p>
          <a:p>
            <a:r>
              <a:rPr lang="de-DE" altLang="ja-JP" dirty="0">
                <a:hlinkClick r:id="rId8" action="ppaction://hlinkfile"/>
              </a:rPr>
              <a:t>Stand der Arbeiten zur Trennung der Isotope des Präparats 38</a:t>
            </a:r>
            <a:r>
              <a:rPr lang="de-DE" altLang="ja-JP" dirty="0"/>
              <a:t>, 03.12.1941</a:t>
            </a:r>
          </a:p>
          <a:p>
            <a:endParaRPr kumimoji="1" lang="ja-JP" altLang="en-US" dirty="0"/>
          </a:p>
        </p:txBody>
      </p:sp>
    </p:spTree>
    <p:extLst>
      <p:ext uri="{BB962C8B-B14F-4D97-AF65-F5344CB8AC3E}">
        <p14:creationId xmlns:p14="http://schemas.microsoft.com/office/powerpoint/2010/main" val="3239600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hlinkClick r:id="rId2"/>
              </a:rPr>
              <a:t>ゴットフ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陸軍兵器局のクルト・ディープナー</a:t>
            </a:r>
            <a:endParaRPr kumimoji="1" lang="en-US" altLang="ja-JP" dirty="0" smtClean="0"/>
          </a:p>
          <a:p>
            <a:r>
              <a:rPr lang="en-US" altLang="ja-JP" dirty="0" smtClean="0"/>
              <a:t>5</a:t>
            </a:r>
            <a:r>
              <a:rPr lang="ja-JP" altLang="en-US" dirty="0" smtClean="0"/>
              <a:t>人の若手研究者を集めて、実験。</a:t>
            </a:r>
            <a:endParaRPr lang="en-US" altLang="ja-JP" dirty="0" smtClean="0"/>
          </a:p>
          <a:p>
            <a:endParaRPr lang="en-US" altLang="ja-JP" dirty="0"/>
          </a:p>
          <a:p>
            <a:r>
              <a:rPr lang="ja-JP" altLang="en-US" dirty="0" smtClean="0"/>
              <a:t>中性子放出量を中性子吸収量よりも増やす実験</a:t>
            </a:r>
            <a:endParaRPr lang="en-US" altLang="ja-JP" dirty="0" smtClean="0"/>
          </a:p>
          <a:p>
            <a:endParaRPr lang="en-US" altLang="ja-JP" dirty="0"/>
          </a:p>
          <a:p>
            <a:r>
              <a:rPr lang="ja-JP" altLang="en-US" dirty="0" smtClean="0"/>
              <a:t>ハイゼンベルク提案の方式より、効率的</a:t>
            </a:r>
            <a:endParaRPr lang="en-US" altLang="ja-JP" dirty="0"/>
          </a:p>
          <a:p>
            <a:endParaRPr kumimoji="1" lang="ja-JP" altLang="en-US" dirty="0"/>
          </a:p>
        </p:txBody>
      </p:sp>
    </p:spTree>
    <p:extLst>
      <p:ext uri="{BB962C8B-B14F-4D97-AF65-F5344CB8AC3E}">
        <p14:creationId xmlns:p14="http://schemas.microsoft.com/office/powerpoint/2010/main" val="3567685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hlinkClick r:id="rId2"/>
              </a:rPr>
              <a:t>重要原料の不足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ウラン、重水など。</a:t>
            </a:r>
            <a:endParaRPr kumimoji="1" lang="en-US" altLang="ja-JP" dirty="0" smtClean="0"/>
          </a:p>
          <a:p>
            <a:endParaRPr lang="en-US" altLang="ja-JP" dirty="0"/>
          </a:p>
          <a:p>
            <a:r>
              <a:rPr kumimoji="1" lang="ja-JP" altLang="en-US" dirty="0" smtClean="0"/>
              <a:t>それを打開するためのさまざまの工夫</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230979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原子力開発の到達点は</a:t>
            </a:r>
            <a:r>
              <a:rPr kumimoji="1" lang="en-US" altLang="ja-JP" dirty="0" smtClean="0"/>
              <a:t>(</a:t>
            </a:r>
            <a:r>
              <a:rPr kumimoji="1" lang="ja-JP" altLang="en-US" dirty="0" smtClean="0">
                <a:hlinkClick r:id="rId2"/>
              </a:rPr>
              <a:t>戦後評価</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r>
              <a:rPr lang="de-DE" altLang="ja-JP" b="1" dirty="0"/>
              <a:t>Beurteilung des deutschen Atomprojekts</a:t>
            </a:r>
          </a:p>
          <a:p>
            <a:r>
              <a:rPr lang="de-DE" altLang="ja-JP" dirty="0"/>
              <a:t>Die deutsche Atomforschung erfuhr nach dem Krieg kontroverse Einschätzungen. Behauptet wurde u.a. die Unfähigkeit der deutschen Forscher, eine Uranmaschine oder eine Atombombe zu bauen. Andere Interpretationen zielen auf eine bewusste Verzögerung der Kernforschungen durch die Wissenschaftler, die Hitler nicht in den Besitz einer kriegsentscheidenden Waffe bringen wollten. Im Folgenden werden deutsche wie ausländische Urteile gegenübergestellt</a:t>
            </a:r>
            <a:r>
              <a:rPr lang="de-DE" altLang="ja-JP" dirty="0" smtClean="0"/>
              <a:t>.</a:t>
            </a:r>
          </a:p>
          <a:p>
            <a:endParaRPr lang="de-DE" altLang="ja-JP" dirty="0"/>
          </a:p>
          <a:p>
            <a:r>
              <a:rPr lang="de-DE" altLang="ja-JP" b="1" dirty="0"/>
              <a:t>Dokumente</a:t>
            </a:r>
          </a:p>
          <a:p>
            <a:r>
              <a:rPr lang="de-DE" altLang="ja-JP" dirty="0">
                <a:hlinkClick r:id="rId3" action="ppaction://hlinkfile"/>
              </a:rPr>
              <a:t>Statusbericht Walther Gerlachs</a:t>
            </a:r>
            <a:r>
              <a:rPr lang="de-DE" altLang="ja-JP" dirty="0"/>
              <a:t> zum Stand der Atomforschung in Deutschland, Januar 1945 (17 Dokumente</a:t>
            </a:r>
            <a:r>
              <a:rPr lang="de-DE" altLang="ja-JP" dirty="0" smtClean="0"/>
              <a:t>)</a:t>
            </a:r>
            <a:r>
              <a:rPr lang="ja-JP" altLang="en-US" dirty="0" smtClean="0"/>
              <a:t>　</a:t>
            </a:r>
            <a:r>
              <a:rPr lang="en-US" altLang="ja-JP" dirty="0" smtClean="0"/>
              <a:t>1943</a:t>
            </a:r>
            <a:r>
              <a:rPr lang="ja-JP" altLang="en-US" dirty="0" smtClean="0"/>
              <a:t>年末の到達点・・・軍事的利用への言及なし、資源不足を訴える。</a:t>
            </a:r>
            <a:r>
              <a:rPr lang="de-DE" altLang="ja-JP" dirty="0"/>
              <a:t/>
            </a:r>
            <a:br>
              <a:rPr lang="de-DE" altLang="ja-JP" dirty="0"/>
            </a:br>
            <a:endParaRPr lang="de-DE" altLang="ja-JP" dirty="0"/>
          </a:p>
          <a:p>
            <a:r>
              <a:rPr lang="de-DE" altLang="ja-JP" dirty="0">
                <a:hlinkClick r:id="rId4" action="ppaction://hlinkfile"/>
              </a:rPr>
              <a:t>Memorandum deutscher Atomwissenschaftler zum Uranverein</a:t>
            </a:r>
            <a:r>
              <a:rPr lang="de-DE" altLang="ja-JP" dirty="0"/>
              <a:t>, </a:t>
            </a:r>
            <a:r>
              <a:rPr lang="de-DE" altLang="ja-JP" dirty="0">
                <a:solidFill>
                  <a:srgbClr val="FF0000"/>
                </a:solidFill>
              </a:rPr>
              <a:t>07.08.1945 </a:t>
            </a:r>
            <a:r>
              <a:rPr lang="de-DE" altLang="ja-JP" dirty="0"/>
              <a:t>(2 Dokumente)</a:t>
            </a:r>
            <a:br>
              <a:rPr lang="de-DE" altLang="ja-JP" dirty="0"/>
            </a:br>
            <a:r>
              <a:rPr lang="ja-JP" altLang="en-US" dirty="0" smtClean="0"/>
              <a:t>広島原爆投下を知った後のハイゼンベルクなど</a:t>
            </a:r>
            <a:r>
              <a:rPr lang="en-US" altLang="ja-JP" dirty="0" smtClean="0"/>
              <a:t>10</a:t>
            </a:r>
            <a:r>
              <a:rPr lang="ja-JP" altLang="en-US" dirty="0" smtClean="0"/>
              <a:t>名の声明・・・拙稿で紹介。</a:t>
            </a:r>
            <a:endParaRPr lang="en-US" altLang="ja-JP" dirty="0" smtClean="0"/>
          </a:p>
          <a:p>
            <a:endParaRPr lang="de-DE" altLang="ja-JP" dirty="0"/>
          </a:p>
          <a:p>
            <a:r>
              <a:rPr lang="de-DE" altLang="ja-JP" dirty="0">
                <a:hlinkClick r:id="rId5" action="ppaction://hlinkfile"/>
              </a:rPr>
              <a:t>Bericht von Lothar Wolfgang Nordheim und Alvin Martin Weinberg</a:t>
            </a:r>
            <a:r>
              <a:rPr lang="de-DE" altLang="ja-JP" dirty="0"/>
              <a:t> zum deutschen Atomforschungsprogramm, 08.11.1945 (3 Dokumente)</a:t>
            </a:r>
            <a:br>
              <a:rPr lang="de-DE" altLang="ja-JP" dirty="0"/>
            </a:br>
            <a:r>
              <a:rPr lang="ja-JP" altLang="en-US" dirty="0" smtClean="0"/>
              <a:t>マンハッタン計画に参加した二人のアメリカ人の評価・・・ポジティヴ、問題はプルトニウム不足</a:t>
            </a:r>
            <a:endParaRPr lang="en-US" altLang="ja-JP" dirty="0" smtClean="0"/>
          </a:p>
          <a:p>
            <a:endParaRPr lang="de-DE" altLang="ja-JP" dirty="0"/>
          </a:p>
          <a:p>
            <a:r>
              <a:rPr lang="de-DE" altLang="ja-JP" dirty="0">
                <a:hlinkClick r:id="rId6" action="ppaction://hlinkfile"/>
              </a:rPr>
              <a:t>Jesse B. Beams: Report on the Use of the Centrifuge Method for the Concentration of U235</a:t>
            </a:r>
            <a:r>
              <a:rPr lang="de-DE" altLang="ja-JP" dirty="0"/>
              <a:t> by the Germans (2 Dokumente)</a:t>
            </a:r>
            <a:br>
              <a:rPr lang="de-DE" altLang="ja-JP" dirty="0"/>
            </a:br>
            <a:r>
              <a:rPr lang="ja-JP" altLang="en-US" dirty="0" smtClean="0"/>
              <a:t>　ドイツの核開発重要施設の空襲、その結果としての開発の遅れ。</a:t>
            </a:r>
            <a:endParaRPr lang="de-DE" altLang="ja-JP" dirty="0"/>
          </a:p>
          <a:p>
            <a:endParaRPr kumimoji="1" lang="ja-JP" altLang="en-US" dirty="0"/>
          </a:p>
        </p:txBody>
      </p:sp>
    </p:spTree>
    <p:extLst>
      <p:ext uri="{BB962C8B-B14F-4D97-AF65-F5344CB8AC3E}">
        <p14:creationId xmlns:p14="http://schemas.microsoft.com/office/powerpoint/2010/main" val="96019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決定的転換点・</a:t>
            </a:r>
            <a:r>
              <a:rPr kumimoji="1" lang="en-US" altLang="ja-JP" dirty="0" smtClean="0"/>
              <a:t>1942</a:t>
            </a:r>
            <a:r>
              <a:rPr kumimoji="1" lang="ja-JP" altLang="en-US" dirty="0" smtClean="0"/>
              <a:t>年とは？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一方におけるシュペーアの登場</a:t>
            </a:r>
            <a:endParaRPr kumimoji="1" lang="en-US" altLang="ja-JP" dirty="0" smtClean="0"/>
          </a:p>
          <a:p>
            <a:r>
              <a:rPr lang="ja-JP" altLang="en-US" dirty="0"/>
              <a:t>　</a:t>
            </a:r>
            <a:r>
              <a:rPr lang="ja-JP" altLang="en-US" dirty="0" smtClean="0"/>
              <a:t>軍需生産の「奇跡」</a:t>
            </a:r>
            <a:r>
              <a:rPr lang="en-US" altLang="ja-JP" dirty="0" smtClean="0"/>
              <a:t>(</a:t>
            </a:r>
            <a:r>
              <a:rPr lang="ja-JP" altLang="en-US" dirty="0" smtClean="0"/>
              <a:t>配布資料の統計表、参照）</a:t>
            </a:r>
            <a:endParaRPr lang="en-US" altLang="ja-JP" dirty="0" smtClean="0"/>
          </a:p>
          <a:p>
            <a:endParaRPr kumimoji="1" lang="en-US" altLang="ja-JP" dirty="0"/>
          </a:p>
          <a:p>
            <a:r>
              <a:rPr lang="ja-JP" altLang="en-US" dirty="0" smtClean="0"/>
              <a:t>他方におけるヒムラー指揮下のホロコーストの全面展開</a:t>
            </a:r>
            <a:endParaRPr lang="en-US" altLang="ja-JP" dirty="0" smtClean="0"/>
          </a:p>
          <a:p>
            <a:endParaRPr kumimoji="1" lang="en-US" altLang="ja-JP" dirty="0"/>
          </a:p>
          <a:p>
            <a:r>
              <a:rPr lang="ja-JP" altLang="en-US" dirty="0" smtClean="0"/>
              <a:t>アメリカにおけるマンハッタン計画</a:t>
            </a:r>
            <a:r>
              <a:rPr lang="ja-JP" altLang="en-US" dirty="0"/>
              <a:t>の始動</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6995473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前提としての独ソ戦の情勢</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1941</a:t>
            </a:r>
            <a:r>
              <a:rPr kumimoji="1" lang="ja-JP" altLang="en-US" dirty="0" smtClean="0"/>
              <a:t>年</a:t>
            </a:r>
            <a:r>
              <a:rPr kumimoji="1" lang="en-US" altLang="ja-JP" dirty="0" smtClean="0"/>
              <a:t>8</a:t>
            </a:r>
            <a:r>
              <a:rPr kumimoji="1" lang="ja-JP" altLang="en-US" dirty="0" smtClean="0"/>
              <a:t>月以降のソ連軍の抵抗反撃・</a:t>
            </a:r>
            <a:endParaRPr kumimoji="1" lang="en-US" altLang="ja-JP" dirty="0" smtClean="0"/>
          </a:p>
          <a:p>
            <a:r>
              <a:rPr lang="ja-JP" altLang="en-US" dirty="0"/>
              <a:t>　</a:t>
            </a:r>
            <a:r>
              <a:rPr lang="ja-JP" altLang="en-US" dirty="0" smtClean="0"/>
              <a:t>ドイツ軍の被害増大</a:t>
            </a:r>
            <a:endParaRPr lang="en-US" altLang="ja-JP" dirty="0" smtClean="0"/>
          </a:p>
          <a:p>
            <a:endParaRPr lang="en-US" altLang="ja-JP" dirty="0" smtClean="0"/>
          </a:p>
          <a:p>
            <a:r>
              <a:rPr lang="ja-JP" altLang="en-US" dirty="0" smtClean="0"/>
              <a:t>ドイツ軍後方地域におけるユダヤ人殺害の過激化</a:t>
            </a:r>
            <a:r>
              <a:rPr lang="en-US" altLang="ja-JP" dirty="0" smtClean="0"/>
              <a:t>(</a:t>
            </a:r>
            <a:r>
              <a:rPr lang="ja-JP" altLang="en-US" dirty="0" smtClean="0"/>
              <a:t>老若男女を問わず射殺）</a:t>
            </a:r>
            <a:endParaRPr lang="en-US" altLang="ja-JP" dirty="0" smtClean="0"/>
          </a:p>
          <a:p>
            <a:endParaRPr kumimoji="1" lang="en-US" altLang="ja-JP" dirty="0" smtClean="0"/>
          </a:p>
          <a:p>
            <a:endParaRPr lang="en-US" altLang="ja-JP" dirty="0"/>
          </a:p>
          <a:p>
            <a:r>
              <a:rPr kumimoji="1" lang="en-US" altLang="ja-JP" dirty="0" smtClean="0"/>
              <a:t>1941</a:t>
            </a:r>
            <a:r>
              <a:rPr kumimoji="1" lang="ja-JP" altLang="en-US" dirty="0" smtClean="0"/>
              <a:t>年</a:t>
            </a:r>
            <a:r>
              <a:rPr kumimoji="1" lang="en-US" altLang="ja-JP" dirty="0" smtClean="0"/>
              <a:t>12</a:t>
            </a:r>
            <a:r>
              <a:rPr kumimoji="1" lang="ja-JP" altLang="en-US" dirty="0" smtClean="0"/>
              <a:t>月、「冬の危機」</a:t>
            </a:r>
            <a:endParaRPr kumimoji="1" lang="en-US" altLang="ja-JP" dirty="0" smtClean="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65142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1938</a:t>
            </a:r>
            <a:r>
              <a:rPr kumimoji="1" lang="ja-JP" altLang="en-US" dirty="0" smtClean="0"/>
              <a:t>年</a:t>
            </a:r>
            <a:r>
              <a:rPr kumimoji="1" lang="en-US" altLang="ja-JP" dirty="0" smtClean="0"/>
              <a:t>12</a:t>
            </a:r>
            <a:r>
              <a:rPr lang="ja-JP" altLang="en-US" dirty="0" smtClean="0"/>
              <a:t>月</a:t>
            </a:r>
            <a:r>
              <a:rPr lang="ja-JP" altLang="en-US" dirty="0"/>
              <a:t>とは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「ライヒスクリスタルナハト（</a:t>
            </a:r>
            <a:r>
              <a:rPr lang="en-US" altLang="ja-JP" dirty="0" err="1" smtClean="0">
                <a:hlinkClick r:id="rId2"/>
              </a:rPr>
              <a:t>Reichskristallnacht</a:t>
            </a:r>
            <a:r>
              <a:rPr lang="ja-JP" altLang="en-US" dirty="0" smtClean="0"/>
              <a:t>）</a:t>
            </a:r>
            <a:r>
              <a:rPr lang="en-US" altLang="ja-JP" dirty="0" smtClean="0"/>
              <a:t> </a:t>
            </a:r>
            <a:r>
              <a:rPr kumimoji="1" lang="ja-JP" altLang="en-US" dirty="0" smtClean="0"/>
              <a:t>」（</a:t>
            </a:r>
            <a:r>
              <a:rPr kumimoji="1" lang="ja-JP" altLang="en-US" dirty="0" smtClean="0">
                <a:solidFill>
                  <a:srgbClr val="C00000"/>
                </a:solidFill>
              </a:rPr>
              <a:t>帝国水晶の夜</a:t>
            </a:r>
            <a:r>
              <a:rPr kumimoji="1" lang="ja-JP" altLang="en-US" dirty="0" smtClean="0"/>
              <a:t>）・・・</a:t>
            </a:r>
            <a:r>
              <a:rPr kumimoji="1" lang="en-US" altLang="ja-JP" dirty="0" smtClean="0"/>
              <a:t>1938</a:t>
            </a:r>
            <a:r>
              <a:rPr kumimoji="1" lang="ja-JP" altLang="en-US" dirty="0" smtClean="0"/>
              <a:t>年</a:t>
            </a:r>
            <a:r>
              <a:rPr kumimoji="1" lang="en-US" altLang="ja-JP" dirty="0" smtClean="0"/>
              <a:t>11</a:t>
            </a:r>
            <a:r>
              <a:rPr kumimoji="1" lang="ja-JP" altLang="en-US" dirty="0" smtClean="0"/>
              <a:t>月</a:t>
            </a:r>
            <a:r>
              <a:rPr lang="en-US" altLang="ja-JP" dirty="0"/>
              <a:t>9./</a:t>
            </a:r>
            <a:r>
              <a:rPr lang="en-US" altLang="ja-JP" dirty="0" smtClean="0"/>
              <a:t>10.</a:t>
            </a:r>
            <a:r>
              <a:rPr lang="ja-JP" altLang="en-US" dirty="0" smtClean="0"/>
              <a:t>・・・・大々的な</a:t>
            </a:r>
            <a:r>
              <a:rPr lang="ja-JP" altLang="en-US" dirty="0" smtClean="0">
                <a:solidFill>
                  <a:srgbClr val="C00000"/>
                </a:solidFill>
              </a:rPr>
              <a:t>ポグロム</a:t>
            </a:r>
            <a:endParaRPr lang="en-US" altLang="ja-JP" dirty="0" smtClean="0">
              <a:solidFill>
                <a:srgbClr val="C00000"/>
              </a:solidFill>
            </a:endParaRPr>
          </a:p>
          <a:p>
            <a:endParaRPr lang="en-US" altLang="ja-JP" dirty="0" smtClean="0"/>
          </a:p>
          <a:p>
            <a:r>
              <a:rPr lang="ja-JP" altLang="en-US" dirty="0"/>
              <a:t>そ</a:t>
            </a:r>
            <a:r>
              <a:rPr lang="ja-JP" altLang="en-US" dirty="0" smtClean="0"/>
              <a:t>の発生直後</a:t>
            </a:r>
            <a:endParaRPr lang="en-US" altLang="ja-JP" dirty="0"/>
          </a:p>
        </p:txBody>
      </p:sp>
    </p:spTree>
    <p:extLst>
      <p:ext uri="{BB962C8B-B14F-4D97-AF65-F5344CB8AC3E}">
        <p14:creationId xmlns:p14="http://schemas.microsoft.com/office/powerpoint/2010/main" val="2622697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総督府ポーランドの危機的状況</a:t>
            </a:r>
            <a:endParaRPr kumimoji="1" lang="ja-JP" altLang="en-US" dirty="0"/>
          </a:p>
        </p:txBody>
      </p:sp>
      <p:sp>
        <p:nvSpPr>
          <p:cNvPr id="3" name="コンテンツ プレースホルダー 2"/>
          <p:cNvSpPr>
            <a:spLocks noGrp="1"/>
          </p:cNvSpPr>
          <p:nvPr>
            <p:ph idx="1"/>
          </p:nvPr>
        </p:nvSpPr>
        <p:spPr/>
        <p:txBody>
          <a:bodyPr>
            <a:normAutofit fontScale="92500"/>
          </a:bodyPr>
          <a:lstStyle/>
          <a:p>
            <a:endParaRPr kumimoji="1" lang="en-US" altLang="ja-JP" dirty="0" smtClean="0"/>
          </a:p>
          <a:p>
            <a:r>
              <a:rPr kumimoji="1" lang="ja-JP" altLang="en-US" dirty="0" smtClean="0"/>
              <a:t>総督フランクの</a:t>
            </a:r>
            <a:r>
              <a:rPr kumimoji="1" lang="en-US" altLang="ja-JP" dirty="0" smtClean="0"/>
              <a:t>41</a:t>
            </a:r>
            <a:r>
              <a:rPr kumimoji="1" lang="ja-JP" altLang="en-US" dirty="0" smtClean="0"/>
              <a:t>年</a:t>
            </a:r>
            <a:r>
              <a:rPr kumimoji="1" lang="en-US" altLang="ja-JP" dirty="0" smtClean="0"/>
              <a:t>12</a:t>
            </a:r>
            <a:r>
              <a:rPr kumimoji="1" lang="ja-JP" altLang="en-US" dirty="0" smtClean="0"/>
              <a:t>月の閣議発言</a:t>
            </a:r>
            <a:endParaRPr kumimoji="1" lang="en-US" altLang="ja-JP" dirty="0" smtClean="0"/>
          </a:p>
          <a:p>
            <a:endParaRPr lang="en-US" altLang="ja-JP" dirty="0"/>
          </a:p>
          <a:p>
            <a:r>
              <a:rPr lang="en-US" altLang="ja-JP" b="1" dirty="0"/>
              <a:t>41年12月16日</a:t>
            </a:r>
            <a:r>
              <a:rPr lang="ja-JP" altLang="ja-JP" dirty="0"/>
              <a:t>　ポーランド総督フランク</a:t>
            </a:r>
            <a:r>
              <a:rPr lang="en-US" altLang="ja-JP" dirty="0"/>
              <a:t>(</a:t>
            </a:r>
            <a:r>
              <a:rPr lang="en-US" altLang="ja-JP" u="sng" dirty="0" err="1">
                <a:hlinkClick r:id="rId2" action="ppaction://hlinkfile"/>
              </a:rPr>
              <a:t>統治困難・内部対立→生贄を外部に求める・その点で統合・協力</a:t>
            </a:r>
            <a:r>
              <a:rPr lang="en-US" altLang="ja-JP" u="sng" dirty="0">
                <a:hlinkClick r:id="rId2" action="ppaction://hlinkfile"/>
              </a:rPr>
              <a:t>)</a:t>
            </a:r>
            <a:r>
              <a:rPr lang="en-US" altLang="ja-JP" dirty="0"/>
              <a:t>・・・</a:t>
            </a:r>
            <a:r>
              <a:rPr lang="en-US" altLang="ja-JP" b="1" u="sng" dirty="0" err="1">
                <a:hlinkClick r:id="rId3" action="ppaction://hlinkfile"/>
              </a:rPr>
              <a:t>総督府閣議</a:t>
            </a:r>
            <a:r>
              <a:rPr lang="ja-JP" altLang="ja-JP" dirty="0"/>
              <a:t>で、総督府のユダヤ人の粛清</a:t>
            </a:r>
            <a:r>
              <a:rPr lang="en-US" altLang="ja-JP" dirty="0" err="1"/>
              <a:t>Liquidierungを表明。その方法は、近いうちにベルリンで予定の会議で、と</a:t>
            </a:r>
            <a:r>
              <a:rPr lang="en-US" altLang="ja-JP" dirty="0"/>
              <a:t>(</a:t>
            </a:r>
            <a:r>
              <a:rPr lang="en-US" altLang="ja-JP" b="1" u="sng" dirty="0">
                <a:hlinkClick r:id="rId4"/>
              </a:rPr>
              <a:t>閣議議事録</a:t>
            </a:r>
            <a:r>
              <a:rPr lang="en-US" altLang="ja-JP" dirty="0"/>
              <a:t>、その会議とは、ヴァンゼー会議：42年１月20日）。</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885521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ドイツ支配下・占領下のヨーロッパ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抵抗、物資不足</a:t>
            </a:r>
            <a:endParaRPr kumimoji="1" lang="en-US" altLang="ja-JP" dirty="0" smtClean="0"/>
          </a:p>
          <a:p>
            <a:endParaRPr lang="en-US" altLang="ja-JP" dirty="0"/>
          </a:p>
          <a:p>
            <a:r>
              <a:rPr kumimoji="1" lang="ja-JP" altLang="en-US" dirty="0" smtClean="0"/>
              <a:t>民衆統合のために、「ガス抜き」の必要性</a:t>
            </a:r>
            <a:endParaRPr kumimoji="1" lang="en-US" altLang="ja-JP" dirty="0" smtClean="0"/>
          </a:p>
          <a:p>
            <a:endParaRPr lang="en-US" altLang="ja-JP" dirty="0"/>
          </a:p>
          <a:p>
            <a:r>
              <a:rPr kumimoji="1" lang="ja-JP" altLang="en-US" dirty="0" smtClean="0"/>
              <a:t>「ユダヤ人を東方へ」</a:t>
            </a:r>
            <a:endParaRPr kumimoji="1" lang="en-US" altLang="ja-JP" dirty="0" smtClean="0"/>
          </a:p>
          <a:p>
            <a:r>
              <a:rPr kumimoji="1" lang="en-US" altLang="ja-JP" dirty="0" smtClean="0"/>
              <a:t>(</a:t>
            </a:r>
            <a:r>
              <a:rPr kumimoji="1" lang="ja-JP" altLang="en-US" dirty="0" smtClean="0"/>
              <a:t>しかし、「東方」にその余地は？どこに？・・・・・ソ連での敗退により、移送・疎開の可能性なし）</a:t>
            </a:r>
            <a:endParaRPr kumimoji="1" lang="ja-JP" altLang="en-US" dirty="0"/>
          </a:p>
        </p:txBody>
      </p:sp>
    </p:spTree>
    <p:extLst>
      <p:ext uri="{BB962C8B-B14F-4D97-AF65-F5344CB8AC3E}">
        <p14:creationId xmlns:p14="http://schemas.microsoft.com/office/powerpoint/2010/main" val="35833028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ヒトラーの国会演説</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r>
              <a:rPr lang="en-US" altLang="ja-JP" dirty="0" smtClean="0"/>
              <a:t>41</a:t>
            </a:r>
            <a:r>
              <a:rPr lang="ja-JP" altLang="en-US" dirty="0" smtClean="0"/>
              <a:t>年</a:t>
            </a:r>
            <a:r>
              <a:rPr lang="en-US" altLang="ja-JP" dirty="0" smtClean="0"/>
              <a:t>12</a:t>
            </a:r>
            <a:r>
              <a:rPr lang="ja-JP" altLang="en-US" dirty="0"/>
              <a:t>月</a:t>
            </a:r>
            <a:r>
              <a:rPr lang="en-US" altLang="ja-JP" dirty="0"/>
              <a:t>11</a:t>
            </a:r>
            <a:r>
              <a:rPr lang="ja-JP" altLang="en-US" dirty="0" smtClean="0"/>
              <a:t>日、</a:t>
            </a:r>
            <a:r>
              <a:rPr lang="ja-JP" altLang="en-US" dirty="0" smtClean="0">
                <a:hlinkClick r:id="rId2"/>
              </a:rPr>
              <a:t>対米宣戦布告</a:t>
            </a:r>
            <a:endParaRPr kumimoji="1" lang="ja-JP" altLang="en-US" dirty="0"/>
          </a:p>
        </p:txBody>
      </p:sp>
    </p:spTree>
    <p:extLst>
      <p:ext uri="{BB962C8B-B14F-4D97-AF65-F5344CB8AC3E}">
        <p14:creationId xmlns:p14="http://schemas.microsoft.com/office/powerpoint/2010/main" val="34530383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ヒトラー・ヒムラー会談</a:t>
            </a:r>
            <a:endParaRPr kumimoji="1" lang="ja-JP" altLang="en-US" dirty="0"/>
          </a:p>
        </p:txBody>
      </p:sp>
      <p:sp>
        <p:nvSpPr>
          <p:cNvPr id="3" name="コンテンツ プレースホルダー 2"/>
          <p:cNvSpPr>
            <a:spLocks noGrp="1"/>
          </p:cNvSpPr>
          <p:nvPr>
            <p:ph idx="1"/>
          </p:nvPr>
        </p:nvSpPr>
        <p:spPr/>
        <p:txBody>
          <a:bodyPr/>
          <a:lstStyle/>
          <a:p>
            <a:r>
              <a:rPr lang="en-US" altLang="ja-JP" b="1" dirty="0"/>
              <a:t>41年12月18日</a:t>
            </a:r>
            <a:r>
              <a:rPr lang="ja-JP" altLang="ja-JP" dirty="0"/>
              <a:t>　ヒムラーのヒトラーと</a:t>
            </a:r>
            <a:r>
              <a:rPr lang="ja-JP" altLang="ja-JP" dirty="0" smtClean="0"/>
              <a:t>の</a:t>
            </a:r>
            <a:endParaRPr lang="en-US" altLang="ja-JP" dirty="0" smtClean="0"/>
          </a:p>
          <a:p>
            <a:pPr marL="0" indent="0">
              <a:buNone/>
            </a:pPr>
            <a:r>
              <a:rPr lang="en-US" altLang="ja-JP" b="1" u="sng" dirty="0" err="1" smtClean="0">
                <a:hlinkClick r:id="rId2"/>
              </a:rPr>
              <a:t>会談メモ</a:t>
            </a:r>
            <a:r>
              <a:rPr lang="en-US" altLang="ja-JP" b="1" u="sng" dirty="0" err="1">
                <a:hlinkClick r:id="rId2"/>
              </a:rPr>
              <a:t>「ユダヤ人、</a:t>
            </a:r>
            <a:r>
              <a:rPr lang="en-US" altLang="ja-JP" b="1" u="sng" dirty="0" err="1" smtClean="0">
                <a:hlinkClick r:id="rId2"/>
              </a:rPr>
              <a:t>パルチザンとして根絶</a:t>
            </a:r>
            <a:r>
              <a:rPr lang="ja-JP" altLang="en-US" b="1" u="sng" dirty="0" smtClean="0"/>
              <a:t>」</a:t>
            </a:r>
            <a:endParaRPr lang="en-US" altLang="ja-JP" b="1" u="sng" dirty="0" smtClean="0"/>
          </a:p>
          <a:p>
            <a:pPr marL="0" indent="0">
              <a:buNone/>
            </a:pPr>
            <a:endParaRPr lang="en-US" altLang="ja-JP" b="1" u="sng" dirty="0"/>
          </a:p>
          <a:p>
            <a:pPr marL="0" indent="0">
              <a:buNone/>
            </a:pPr>
            <a:r>
              <a:rPr lang="en-US" altLang="ja-JP" b="1" dirty="0" smtClean="0"/>
              <a:t>(</a:t>
            </a:r>
            <a:r>
              <a:rPr lang="ja-JP" altLang="en-US" b="1" dirty="0" smtClean="0"/>
              <a:t>ヒムラー業務日誌・・・ソ連崩壊後、モスクワの文書館で発見された日誌）</a:t>
            </a: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7044480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根本的な政策の飛躍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ヒムラー</a:t>
            </a:r>
            <a:r>
              <a:rPr kumimoji="1" lang="en-US" altLang="ja-JP" dirty="0" smtClean="0"/>
              <a:t>(</a:t>
            </a:r>
            <a:r>
              <a:rPr kumimoji="1" lang="ja-JP" altLang="en-US" dirty="0" smtClean="0"/>
              <a:t>ドイツ警察長官・親衛隊帝国指導者）、その直属の部下ハイドリヒの対策</a:t>
            </a:r>
            <a:endParaRPr kumimoji="1" lang="en-US" altLang="ja-JP" dirty="0" smtClean="0"/>
          </a:p>
          <a:p>
            <a:pPr marL="0" indent="0">
              <a:buNone/>
            </a:pPr>
            <a:r>
              <a:rPr lang="ja-JP" altLang="en-US" dirty="0" smtClean="0"/>
              <a:t>　　・・・・</a:t>
            </a:r>
            <a:r>
              <a:rPr lang="en-US" altLang="ja-JP" dirty="0" smtClean="0"/>
              <a:t>42</a:t>
            </a:r>
            <a:r>
              <a:rPr lang="ja-JP" altLang="en-US" dirty="0" smtClean="0"/>
              <a:t>年</a:t>
            </a:r>
            <a:r>
              <a:rPr lang="en-US" altLang="ja-JP" dirty="0" smtClean="0"/>
              <a:t>1</a:t>
            </a:r>
            <a:r>
              <a:rPr lang="ja-JP" altLang="en-US" dirty="0" smtClean="0"/>
              <a:t>月</a:t>
            </a:r>
            <a:r>
              <a:rPr lang="en-US" altLang="ja-JP" dirty="0" smtClean="0"/>
              <a:t>20</a:t>
            </a:r>
            <a:r>
              <a:rPr lang="ja-JP" altLang="en-US" dirty="0" smtClean="0"/>
              <a:t>日　ヴァンゼー会議</a:t>
            </a:r>
            <a:endParaRPr lang="en-US" altLang="ja-JP" dirty="0" smtClean="0"/>
          </a:p>
          <a:p>
            <a:pPr marL="0" indent="0">
              <a:buNone/>
            </a:pPr>
            <a:r>
              <a:rPr lang="en-US" altLang="ja-JP" dirty="0"/>
              <a:t> </a:t>
            </a:r>
            <a:r>
              <a:rPr lang="en-US" altLang="ja-JP" dirty="0" smtClean="0"/>
              <a:t> </a:t>
            </a:r>
            <a:r>
              <a:rPr lang="ja-JP" altLang="en-US" dirty="0" smtClean="0"/>
              <a:t>議題：「ヨーロッパ・ユダヤ人問題の最終解決」</a:t>
            </a:r>
            <a:endParaRPr lang="en-US" altLang="ja-JP" dirty="0" smtClean="0"/>
          </a:p>
          <a:p>
            <a:pPr marL="0" indent="0">
              <a:buNone/>
            </a:pPr>
            <a:endParaRPr lang="en-US" altLang="ja-JP" dirty="0"/>
          </a:p>
          <a:p>
            <a:pPr marL="0" indent="0">
              <a:buNone/>
            </a:pPr>
            <a:r>
              <a:rPr lang="ja-JP" altLang="en-US" dirty="0" smtClean="0"/>
              <a:t>・四カ年計画では、ドイツ占領地域からの人的・</a:t>
            </a:r>
            <a:r>
              <a:rPr lang="ja-JP" altLang="en-US" dirty="0"/>
              <a:t>物的</a:t>
            </a:r>
            <a:r>
              <a:rPr lang="ja-JP" altLang="en-US" dirty="0" smtClean="0"/>
              <a:t>資源の強硬的調達政策</a:t>
            </a: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982668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短期的にソ連撃破・征服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配布拙稿</a:t>
            </a:r>
            <a:r>
              <a:rPr kumimoji="1" lang="en-US" altLang="ja-JP" dirty="0" smtClean="0"/>
              <a:t>2</a:t>
            </a:r>
            <a:r>
              <a:rPr kumimoji="1" lang="ja-JP" altLang="en-US" dirty="0" smtClean="0"/>
              <a:t>ページ</a:t>
            </a:r>
            <a:endParaRPr kumimoji="1" lang="en-US" altLang="ja-JP" dirty="0" smtClean="0"/>
          </a:p>
          <a:p>
            <a:r>
              <a:rPr kumimoji="1" lang="ja-JP" altLang="en-US" dirty="0" smtClean="0"/>
              <a:t>「</a:t>
            </a:r>
            <a:r>
              <a:rPr kumimoji="1" lang="ja-JP" altLang="en-US" dirty="0" smtClean="0">
                <a:solidFill>
                  <a:srgbClr val="FF0000"/>
                </a:solidFill>
              </a:rPr>
              <a:t>米国が本格的に介入する前</a:t>
            </a:r>
            <a:r>
              <a:rPr kumimoji="1" lang="ja-JP" altLang="en-US" dirty="0" smtClean="0"/>
              <a:t>に欧州戦争の決定的局面が終結することを</a:t>
            </a:r>
            <a:r>
              <a:rPr lang="ja-JP" altLang="en-US" dirty="0"/>
              <a:t>あてに</a:t>
            </a:r>
            <a:r>
              <a:rPr lang="ja-JP" altLang="en-US" dirty="0" smtClean="0"/>
              <a:t>」</a:t>
            </a:r>
            <a:endParaRPr lang="en-US" altLang="ja-JP" dirty="0" smtClean="0"/>
          </a:p>
          <a:p>
            <a:endParaRPr kumimoji="1" lang="en-US" altLang="ja-JP" dirty="0"/>
          </a:p>
          <a:p>
            <a:r>
              <a:rPr lang="ja-JP" altLang="en-US" dirty="0" smtClean="0"/>
              <a:t>それだけに、ソ連攻撃に全力投入</a:t>
            </a:r>
            <a:endParaRPr lang="en-US" altLang="ja-JP" dirty="0" smtClean="0"/>
          </a:p>
          <a:p>
            <a:endParaRPr kumimoji="1" lang="en-US" altLang="ja-JP" dirty="0"/>
          </a:p>
          <a:p>
            <a:r>
              <a:rPr kumimoji="1" lang="ja-JP" altLang="en-US" dirty="0" smtClean="0"/>
              <a:t>東部戦線のドイツ軍にとっての阻害要因の除去</a:t>
            </a:r>
            <a:endParaRPr kumimoji="1" lang="ja-JP" altLang="en-US" dirty="0"/>
          </a:p>
        </p:txBody>
      </p:sp>
    </p:spTree>
    <p:extLst>
      <p:ext uri="{BB962C8B-B14F-4D97-AF65-F5344CB8AC3E}">
        <p14:creationId xmlns:p14="http://schemas.microsoft.com/office/powerpoint/2010/main" val="26394725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学界も抜本的提言</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物理学会・・・・「原子力開発・原爆開発」についての国家最高指導者向け講演会</a:t>
            </a:r>
            <a:endParaRPr kumimoji="1" lang="en-US" altLang="ja-JP" dirty="0" smtClean="0"/>
          </a:p>
          <a:p>
            <a:endParaRPr lang="en-US" altLang="ja-JP" dirty="0" smtClean="0"/>
          </a:p>
          <a:p>
            <a:r>
              <a:rPr lang="ja-JP" altLang="en-US" dirty="0" smtClean="0"/>
              <a:t>アメリカ</a:t>
            </a:r>
            <a:r>
              <a:rPr lang="ja-JP" altLang="en-US" dirty="0"/>
              <a:t>の</a:t>
            </a:r>
            <a:r>
              <a:rPr lang="ja-JP" altLang="en-US" dirty="0" smtClean="0"/>
              <a:t>科学力</a:t>
            </a:r>
            <a:r>
              <a:rPr lang="ja-JP" altLang="en-US" dirty="0"/>
              <a:t>・</a:t>
            </a:r>
            <a:r>
              <a:rPr lang="ja-JP" altLang="en-US" dirty="0" smtClean="0"/>
              <a:t>経済力</a:t>
            </a:r>
            <a:r>
              <a:rPr lang="ja-JP" altLang="en-US" dirty="0"/>
              <a:t>・軍事力</a:t>
            </a:r>
            <a:r>
              <a:rPr lang="ja-JP" altLang="en-US" dirty="0" smtClean="0"/>
              <a:t>を前にした総力戦における科学振興の提言</a:t>
            </a:r>
            <a:endParaRPr lang="en-US" altLang="ja-JP" dirty="0" smtClean="0"/>
          </a:p>
          <a:p>
            <a:endParaRPr lang="en-US" altLang="ja-JP" dirty="0"/>
          </a:p>
          <a:p>
            <a:r>
              <a:rPr lang="ja-JP" altLang="en-US" dirty="0" smtClean="0"/>
              <a:t>電撃戦勝利の段階では、このような抜本的提言はなかった。</a:t>
            </a:r>
            <a:r>
              <a:rPr lang="en-US" altLang="ja-JP" dirty="0" smtClean="0"/>
              <a:t>(</a:t>
            </a:r>
            <a:r>
              <a:rPr lang="ja-JP" altLang="en-US" dirty="0" smtClean="0"/>
              <a:t>ヨーロッパでドイツより優れた科学力なし、との意識）</a:t>
            </a:r>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92500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学界</a:t>
            </a:r>
            <a:r>
              <a:rPr kumimoji="1" lang="en-US" altLang="ja-JP" dirty="0" smtClean="0"/>
              <a:t>(</a:t>
            </a:r>
            <a:r>
              <a:rPr kumimoji="1" lang="ja-JP" altLang="en-US" dirty="0" smtClean="0"/>
              <a:t>物理学界</a:t>
            </a:r>
            <a:r>
              <a:rPr kumimoji="1" lang="en-US" altLang="ja-JP" dirty="0" smtClean="0"/>
              <a:t>)</a:t>
            </a:r>
            <a:r>
              <a:rPr kumimoji="1" lang="ja-JP" altLang="en-US" dirty="0" smtClean="0"/>
              <a:t>の危機意識</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kumimoji="1" lang="ja-JP" altLang="en-US" dirty="0" smtClean="0"/>
              <a:t>ハイゼンベルク復権の要請</a:t>
            </a:r>
            <a:endParaRPr kumimoji="1" lang="ja-JP" altLang="en-US" dirty="0"/>
          </a:p>
        </p:txBody>
      </p:sp>
    </p:spTree>
    <p:extLst>
      <p:ext uri="{BB962C8B-B14F-4D97-AF65-F5344CB8AC3E}">
        <p14:creationId xmlns:p14="http://schemas.microsoft.com/office/powerpoint/2010/main" val="1513073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フリッツ・トット軍需大臣の事故死</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kumimoji="1" lang="ja-JP" altLang="en-US" dirty="0" smtClean="0"/>
              <a:t>シュペーアの任命・・・急きょ、事故死直後の</a:t>
            </a:r>
            <a:r>
              <a:rPr kumimoji="1" lang="en-US" altLang="ja-JP" dirty="0" smtClean="0"/>
              <a:t>42</a:t>
            </a:r>
            <a:r>
              <a:rPr kumimoji="1" lang="ja-JP" altLang="en-US" dirty="0" smtClean="0"/>
              <a:t>年</a:t>
            </a:r>
            <a:r>
              <a:rPr kumimoji="1" lang="en-US" altLang="ja-JP" dirty="0" smtClean="0"/>
              <a:t>2</a:t>
            </a:r>
            <a:r>
              <a:rPr kumimoji="1" lang="ja-JP" altLang="en-US" dirty="0" smtClean="0"/>
              <a:t>月に。</a:t>
            </a:r>
            <a:endParaRPr kumimoji="1" lang="ja-JP" altLang="en-US" dirty="0"/>
          </a:p>
        </p:txBody>
      </p:sp>
    </p:spTree>
    <p:extLst>
      <p:ext uri="{BB962C8B-B14F-4D97-AF65-F5344CB8AC3E}">
        <p14:creationId xmlns:p14="http://schemas.microsoft.com/office/powerpoint/2010/main" val="41625590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42</a:t>
            </a:r>
            <a:r>
              <a:rPr kumimoji="1" lang="ja-JP" altLang="en-US" dirty="0" smtClean="0"/>
              <a:t>年春から</a:t>
            </a:r>
            <a:r>
              <a:rPr kumimoji="1" lang="en-US" altLang="ja-JP" dirty="0" smtClean="0"/>
              <a:t>6</a:t>
            </a:r>
            <a:r>
              <a:rPr kumimoji="1" lang="ja-JP" altLang="en-US" dirty="0" smtClean="0"/>
              <a:t>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シュペーアと軍の情報交換</a:t>
            </a:r>
            <a:endParaRPr kumimoji="1" lang="en-US" altLang="ja-JP" dirty="0" smtClean="0"/>
          </a:p>
          <a:p>
            <a:endParaRPr lang="en-US" altLang="ja-JP" dirty="0"/>
          </a:p>
          <a:p>
            <a:endParaRPr kumimoji="1" lang="en-US" altLang="ja-JP" dirty="0" smtClean="0"/>
          </a:p>
          <a:p>
            <a:r>
              <a:rPr lang="en-US" altLang="ja-JP" dirty="0"/>
              <a:t>6</a:t>
            </a:r>
            <a:r>
              <a:rPr lang="ja-JP" altLang="en-US" dirty="0" smtClean="0"/>
              <a:t>月</a:t>
            </a:r>
            <a:r>
              <a:rPr lang="en-US" altLang="ja-JP" dirty="0" smtClean="0"/>
              <a:t>4</a:t>
            </a:r>
            <a:r>
              <a:rPr lang="ja-JP" altLang="en-US" dirty="0" smtClean="0"/>
              <a:t>日　</a:t>
            </a:r>
            <a:r>
              <a:rPr lang="ja-JP" altLang="en-US" dirty="0" smtClean="0">
                <a:hlinkClick r:id="rId2"/>
              </a:rPr>
              <a:t>ハルナックハウス</a:t>
            </a:r>
            <a:r>
              <a:rPr lang="ja-JP" altLang="en-US" dirty="0" smtClean="0"/>
              <a:t>でのハイゼンベルク講演</a:t>
            </a:r>
            <a:r>
              <a:rPr lang="en-US" altLang="ja-JP" dirty="0" smtClean="0"/>
              <a:t>(</a:t>
            </a:r>
            <a:r>
              <a:rPr lang="ja-JP" altLang="en-US" dirty="0" smtClean="0"/>
              <a:t>シュペーア他、軍、軍需経済の国家指導部の出席）</a:t>
            </a:r>
            <a:endParaRPr kumimoji="1" lang="ja-JP" altLang="en-US" dirty="0"/>
          </a:p>
        </p:txBody>
      </p:sp>
    </p:spTree>
    <p:extLst>
      <p:ext uri="{BB962C8B-B14F-4D97-AF65-F5344CB8AC3E}">
        <p14:creationId xmlns:p14="http://schemas.microsoft.com/office/powerpoint/2010/main" val="388306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「帝国水晶の夜」</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パリのドイツ人外交官をポーランド系ユダヤ人の若者が射殺</a:t>
            </a:r>
            <a:endParaRPr lang="en-US" altLang="ja-JP" dirty="0"/>
          </a:p>
          <a:p>
            <a:r>
              <a:rPr lang="ja-JP" altLang="en-US" dirty="0"/>
              <a:t>ゲッベルスの扇動的</a:t>
            </a:r>
            <a:r>
              <a:rPr lang="ja-JP" altLang="en-US" dirty="0">
                <a:solidFill>
                  <a:srgbClr val="FF0000"/>
                </a:solidFill>
              </a:rPr>
              <a:t>報復</a:t>
            </a:r>
            <a:r>
              <a:rPr lang="ja-JP" altLang="en-US" dirty="0" smtClean="0"/>
              <a:t>演説・・・結果、</a:t>
            </a:r>
            <a:endParaRPr lang="en-US" altLang="ja-JP" dirty="0" smtClean="0"/>
          </a:p>
          <a:p>
            <a:pPr marL="0" indent="0">
              <a:buNone/>
            </a:pPr>
            <a:r>
              <a:rPr lang="ja-JP" altLang="en-US" dirty="0" smtClean="0"/>
              <a:t>　ドイツ</a:t>
            </a:r>
            <a:r>
              <a:rPr lang="ja-JP" altLang="en-US" dirty="0"/>
              <a:t>全土でユダヤ教の教会（シナゴーグ）、焼き討ち</a:t>
            </a:r>
            <a:r>
              <a:rPr lang="ja-JP" altLang="en-US" dirty="0" smtClean="0"/>
              <a:t>、</a:t>
            </a:r>
            <a:endParaRPr lang="en-US" altLang="ja-JP" dirty="0" smtClean="0"/>
          </a:p>
          <a:p>
            <a:pPr marL="0" indent="0">
              <a:buNone/>
            </a:pPr>
            <a:r>
              <a:rPr lang="ja-JP" altLang="en-US" dirty="0"/>
              <a:t>　</a:t>
            </a:r>
            <a:r>
              <a:rPr lang="ja-JP" altLang="en-US" dirty="0" smtClean="0"/>
              <a:t>６０００</a:t>
            </a:r>
            <a:r>
              <a:rPr lang="ja-JP" altLang="en-US" dirty="0"/>
              <a:t>のユダヤ人商店破壊</a:t>
            </a:r>
            <a:r>
              <a:rPr lang="ja-JP" altLang="en-US" dirty="0" smtClean="0"/>
              <a:t>、</a:t>
            </a:r>
            <a:endParaRPr lang="en-US" altLang="ja-JP" dirty="0" smtClean="0"/>
          </a:p>
          <a:p>
            <a:pPr marL="0" indent="0">
              <a:buNone/>
            </a:pPr>
            <a:r>
              <a:rPr lang="ja-JP" altLang="en-US" dirty="0"/>
              <a:t>　</a:t>
            </a:r>
            <a:r>
              <a:rPr lang="ja-JP" altLang="en-US" dirty="0" smtClean="0"/>
              <a:t>公式</a:t>
            </a:r>
            <a:r>
              <a:rPr lang="ja-JP" altLang="en-US" dirty="0"/>
              <a:t>に９１人の死者</a:t>
            </a:r>
            <a:r>
              <a:rPr lang="ja-JP" altLang="en-US" dirty="0" smtClean="0"/>
              <a:t>。</a:t>
            </a:r>
            <a:endParaRPr lang="en-US" altLang="ja-JP" dirty="0" smtClean="0"/>
          </a:p>
          <a:p>
            <a:pPr marL="0" indent="0">
              <a:buNone/>
            </a:pPr>
            <a:r>
              <a:rPr lang="ja-JP" altLang="en-US" dirty="0"/>
              <a:t>　</a:t>
            </a:r>
            <a:r>
              <a:rPr lang="ja-JP" altLang="en-US" dirty="0" smtClean="0"/>
              <a:t>約</a:t>
            </a:r>
            <a:r>
              <a:rPr lang="ja-JP" altLang="en-US" dirty="0"/>
              <a:t>２６０００人のユダヤ人を強制収容所に。</a:t>
            </a:r>
          </a:p>
          <a:p>
            <a:endParaRPr kumimoji="1" lang="ja-JP" altLang="en-US" dirty="0"/>
          </a:p>
        </p:txBody>
      </p:sp>
    </p:spTree>
    <p:extLst>
      <p:ext uri="{BB962C8B-B14F-4D97-AF65-F5344CB8AC3E}">
        <p14:creationId xmlns:p14="http://schemas.microsoft.com/office/powerpoint/2010/main" val="356320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１．シュペーア</a:t>
            </a:r>
            <a:r>
              <a:rPr kumimoji="1" lang="en-US" altLang="ja-JP" dirty="0" smtClean="0"/>
              <a:t>『</a:t>
            </a:r>
            <a:r>
              <a:rPr kumimoji="1" lang="ja-JP" altLang="en-US" dirty="0" smtClean="0"/>
              <a:t>回想録</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配布原稿、</a:t>
            </a:r>
            <a:r>
              <a:rPr kumimoji="1" lang="en-US" altLang="ja-JP" dirty="0" smtClean="0"/>
              <a:t>6</a:t>
            </a:r>
            <a:r>
              <a:rPr kumimoji="1" lang="ja-JP" altLang="en-US" dirty="0" smtClean="0"/>
              <a:t>ページ</a:t>
            </a:r>
            <a:endParaRPr kumimoji="1" lang="en-US" altLang="ja-JP" dirty="0" smtClean="0"/>
          </a:p>
          <a:p>
            <a:endParaRPr kumimoji="1" lang="en-US" altLang="ja-JP" dirty="0" smtClean="0"/>
          </a:p>
          <a:p>
            <a:r>
              <a:rPr kumimoji="1" lang="en-US" altLang="ja-JP" dirty="0" smtClean="0"/>
              <a:t>42</a:t>
            </a:r>
            <a:r>
              <a:rPr kumimoji="1" lang="ja-JP" altLang="en-US" dirty="0" smtClean="0"/>
              <a:t>年</a:t>
            </a:r>
            <a:r>
              <a:rPr kumimoji="1" lang="en-US" altLang="ja-JP" dirty="0" smtClean="0"/>
              <a:t>4</a:t>
            </a:r>
            <a:r>
              <a:rPr kumimoji="1" lang="ja-JP" altLang="en-US" dirty="0" smtClean="0"/>
              <a:t>月末、陸軍大将フロムとの会談</a:t>
            </a:r>
            <a:endParaRPr kumimoji="1" lang="en-US" altLang="ja-JP" dirty="0" smtClean="0"/>
          </a:p>
          <a:p>
            <a:endParaRPr lang="en-US" altLang="ja-JP" dirty="0"/>
          </a:p>
          <a:p>
            <a:r>
              <a:rPr kumimoji="1" lang="ja-JP" altLang="en-US" dirty="0" smtClean="0"/>
              <a:t>「われわれが完全に新しい威力を持った兵器を開発した場合にのみ勝つ見込みがある」。</a:t>
            </a:r>
            <a:endParaRPr kumimoji="1" lang="en-US" altLang="ja-JP" dirty="0" smtClean="0"/>
          </a:p>
          <a:p>
            <a:pPr marL="0" indent="0">
              <a:buNone/>
            </a:pPr>
            <a:endParaRPr kumimoji="1" lang="en-US" altLang="ja-JP" dirty="0" smtClean="0"/>
          </a:p>
          <a:p>
            <a:pPr marL="0" indent="0">
              <a:buNone/>
            </a:pPr>
            <a:r>
              <a:rPr lang="ja-JP" altLang="en-US" dirty="0"/>
              <a:t>都市全体</a:t>
            </a:r>
            <a:r>
              <a:rPr lang="ja-JP" altLang="en-US" dirty="0" smtClean="0"/>
              <a:t>を</a:t>
            </a:r>
            <a:r>
              <a:rPr lang="ja-JP" altLang="en-US" dirty="0"/>
              <a:t>破壊</a:t>
            </a:r>
            <a:r>
              <a:rPr lang="ja-JP" altLang="en-US" dirty="0" smtClean="0"/>
              <a:t>し</a:t>
            </a:r>
            <a:r>
              <a:rPr lang="ja-JP" altLang="en-US" dirty="0"/>
              <a:t>、おそらくイギリス</a:t>
            </a:r>
            <a:r>
              <a:rPr lang="ja-JP" altLang="en-US" dirty="0" smtClean="0"/>
              <a:t>の戦闘力</a:t>
            </a:r>
            <a:r>
              <a:rPr lang="ja-JP" altLang="en-US" dirty="0"/>
              <a:t>を壊滅させるよう</a:t>
            </a:r>
            <a:r>
              <a:rPr lang="ja-JP" altLang="en-US" dirty="0" smtClean="0"/>
              <a:t>な兵器を探究している科学者グループと接触</a:t>
            </a:r>
            <a:r>
              <a:rPr lang="ja-JP" altLang="en-US" dirty="0"/>
              <a:t>・・・</a:t>
            </a:r>
            <a:r>
              <a:rPr lang="ja-JP" altLang="en-US" dirty="0" smtClean="0"/>
              <a:t>・会談を提案。</a:t>
            </a:r>
            <a:endParaRPr kumimoji="1" lang="en-US" altLang="ja-JP" dirty="0" smtClean="0"/>
          </a:p>
        </p:txBody>
      </p:sp>
    </p:spTree>
    <p:extLst>
      <p:ext uri="{BB962C8B-B14F-4D97-AF65-F5344CB8AC3E}">
        <p14:creationId xmlns:p14="http://schemas.microsoft.com/office/powerpoint/2010/main" val="3022531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月</a:t>
            </a:r>
            <a:r>
              <a:rPr kumimoji="1" lang="en-US" altLang="ja-JP" dirty="0" smtClean="0"/>
              <a:t>4</a:t>
            </a:r>
            <a:r>
              <a:rPr kumimoji="1" lang="ja-JP" altLang="en-US" dirty="0" smtClean="0"/>
              <a:t>日</a:t>
            </a:r>
            <a:r>
              <a:rPr kumimoji="1" lang="ja-JP" altLang="en-US" dirty="0" smtClean="0">
                <a:hlinkClick r:id="rId2"/>
              </a:rPr>
              <a:t>ハルナックハウス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ハイゼンベルク</a:t>
            </a:r>
            <a:endParaRPr kumimoji="1" lang="en-US" altLang="ja-JP" dirty="0" smtClean="0"/>
          </a:p>
          <a:p>
            <a:r>
              <a:rPr lang="ja-JP" altLang="en-US" dirty="0" smtClean="0"/>
              <a:t>拙稿</a:t>
            </a:r>
            <a:r>
              <a:rPr lang="en-US" altLang="ja-JP" dirty="0" smtClean="0"/>
              <a:t>7</a:t>
            </a:r>
            <a:r>
              <a:rPr lang="ja-JP" altLang="en-US" dirty="0" smtClean="0"/>
              <a:t>ページ・・・「</a:t>
            </a:r>
            <a:r>
              <a:rPr lang="ja-JP" altLang="en-US" dirty="0"/>
              <a:t>原子</a:t>
            </a:r>
            <a:r>
              <a:rPr lang="ja-JP" altLang="en-US" dirty="0" smtClean="0"/>
              <a:t>破壊とウランマシーンとサイクロトロンの開発について」講演。</a:t>
            </a:r>
            <a:endParaRPr lang="en-US" altLang="ja-JP" dirty="0" smtClean="0"/>
          </a:p>
          <a:p>
            <a:r>
              <a:rPr kumimoji="1" lang="ja-JP" altLang="en-US" dirty="0" smtClean="0"/>
              <a:t>「教育科学省は核研究を怠っている」、</a:t>
            </a:r>
            <a:endParaRPr kumimoji="1" lang="en-US" altLang="ja-JP" dirty="0" smtClean="0"/>
          </a:p>
          <a:p>
            <a:r>
              <a:rPr kumimoji="1" lang="ja-JP" altLang="en-US" dirty="0" smtClean="0"/>
              <a:t>「資金と資材、不足」、</a:t>
            </a:r>
            <a:endParaRPr kumimoji="1" lang="en-US" altLang="ja-JP" dirty="0" smtClean="0"/>
          </a:p>
          <a:p>
            <a:r>
              <a:rPr kumimoji="1" lang="ja-JP" altLang="en-US" dirty="0" smtClean="0"/>
              <a:t>「科学助手が兵役にとられ、ドイツは、</a:t>
            </a:r>
            <a:r>
              <a:rPr kumimoji="1" lang="en-US" altLang="ja-JP" dirty="0" smtClean="0"/>
              <a:t>2</a:t>
            </a:r>
            <a:r>
              <a:rPr kumimoji="1" lang="ja-JP" altLang="en-US" dirty="0" err="1" smtClean="0"/>
              <a:t>，</a:t>
            </a:r>
            <a:r>
              <a:rPr kumimoji="1" lang="en-US" altLang="ja-JP" dirty="0" smtClean="0"/>
              <a:t>3</a:t>
            </a:r>
            <a:r>
              <a:rPr kumimoji="1" lang="ja-JP" altLang="en-US" dirty="0" smtClean="0"/>
              <a:t>年前まで支配的であった分野でもすっかり追い抜かれてしまった」</a:t>
            </a:r>
            <a:endParaRPr kumimoji="1" lang="en-US" altLang="ja-JP" dirty="0" smtClean="0"/>
          </a:p>
          <a:p>
            <a:endParaRPr kumimoji="1" lang="en-US" altLang="ja-JP" dirty="0" smtClean="0"/>
          </a:p>
        </p:txBody>
      </p:sp>
    </p:spTree>
    <p:extLst>
      <p:ext uri="{BB962C8B-B14F-4D97-AF65-F5344CB8AC3E}">
        <p14:creationId xmlns:p14="http://schemas.microsoft.com/office/powerpoint/2010/main" val="37512406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ハイゼンベルクのアメリカ認識</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「専門雑誌の概要を見ると、核研究に技術的手段と資金が豊富に提供されている」</a:t>
            </a:r>
            <a:endParaRPr lang="en-US" altLang="ja-JP" dirty="0" smtClean="0"/>
          </a:p>
          <a:p>
            <a:r>
              <a:rPr lang="ja-JP" altLang="en-US" dirty="0"/>
              <a:t>「アメリカ</a:t>
            </a:r>
            <a:r>
              <a:rPr lang="ja-JP" altLang="en-US" dirty="0" smtClean="0"/>
              <a:t>はおそらくすでに現時点でも核分裂の革命的可能性に関</a:t>
            </a:r>
            <a:r>
              <a:rPr lang="ja-JP" altLang="en-US" dirty="0"/>
              <a:t>して</a:t>
            </a:r>
            <a:r>
              <a:rPr lang="ja-JP" altLang="en-US" dirty="0" smtClean="0"/>
              <a:t>優位</a:t>
            </a:r>
            <a:r>
              <a:rPr lang="ja-JP" altLang="en-US" dirty="0"/>
              <a:t>に立って</a:t>
            </a:r>
            <a:r>
              <a:rPr lang="ja-JP" altLang="en-US" dirty="0" smtClean="0"/>
              <a:t>いる」</a:t>
            </a:r>
            <a:endParaRPr lang="en-US" altLang="ja-JP" dirty="0" smtClean="0"/>
          </a:p>
          <a:p>
            <a:endParaRPr lang="en-US" altLang="ja-JP" dirty="0" smtClean="0"/>
          </a:p>
          <a:p>
            <a:r>
              <a:rPr lang="ja-JP" altLang="en-US" dirty="0" smtClean="0"/>
              <a:t>「</a:t>
            </a:r>
            <a:r>
              <a:rPr lang="ja-JP" altLang="en-US" dirty="0"/>
              <a:t>アメリカは数年後には原爆開発・・・・」</a:t>
            </a:r>
            <a:endParaRPr lang="en-US" altLang="ja-JP" dirty="0"/>
          </a:p>
          <a:p>
            <a:endParaRPr lang="en-US" altLang="ja-JP" dirty="0"/>
          </a:p>
          <a:p>
            <a:r>
              <a:rPr lang="ja-JP" altLang="en-US" dirty="0"/>
              <a:t>「数年後」？？</a:t>
            </a:r>
          </a:p>
          <a:p>
            <a:endParaRPr kumimoji="1" lang="ja-JP" altLang="en-US" dirty="0"/>
          </a:p>
        </p:txBody>
      </p:sp>
    </p:spTree>
    <p:extLst>
      <p:ext uri="{BB962C8B-B14F-4D97-AF65-F5344CB8AC3E}">
        <p14:creationId xmlns:p14="http://schemas.microsoft.com/office/powerpoint/2010/main" val="34074077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ドイツでは？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拙稿</a:t>
            </a:r>
            <a:r>
              <a:rPr kumimoji="1" lang="en-US" altLang="ja-JP" dirty="0" smtClean="0"/>
              <a:t>7</a:t>
            </a:r>
            <a:r>
              <a:rPr kumimoji="1" lang="ja-JP" altLang="en-US" dirty="0" smtClean="0"/>
              <a:t>ページ</a:t>
            </a:r>
            <a:endParaRPr kumimoji="1" lang="en-US" altLang="ja-JP" dirty="0" smtClean="0"/>
          </a:p>
          <a:p>
            <a:r>
              <a:rPr lang="ja-JP" altLang="en-US" dirty="0" smtClean="0"/>
              <a:t>爆弾</a:t>
            </a:r>
            <a:r>
              <a:rPr lang="ja-JP" altLang="en-US" dirty="0"/>
              <a:t>の製造</a:t>
            </a:r>
            <a:r>
              <a:rPr lang="ja-JP" altLang="en-US" dirty="0" smtClean="0"/>
              <a:t>には「理論的には」何の障害もない</a:t>
            </a:r>
            <a:endParaRPr lang="en-US" altLang="ja-JP" dirty="0" smtClean="0"/>
          </a:p>
          <a:p>
            <a:r>
              <a:rPr kumimoji="1" lang="ja-JP" altLang="en-US" dirty="0"/>
              <a:t>生産技術的</a:t>
            </a:r>
            <a:r>
              <a:rPr kumimoji="1" lang="ja-JP" altLang="en-US" dirty="0" smtClean="0"/>
              <a:t>な前提条件を作り出すには、今後</a:t>
            </a:r>
            <a:r>
              <a:rPr kumimoji="1" lang="ja-JP" altLang="en-US" dirty="0" smtClean="0">
                <a:solidFill>
                  <a:srgbClr val="FF0000"/>
                </a:solidFill>
              </a:rPr>
              <a:t>必要なあらゆる援助が提供されるとして</a:t>
            </a:r>
            <a:r>
              <a:rPr kumimoji="1" lang="ja-JP" altLang="en-US" dirty="0" smtClean="0"/>
              <a:t>も、「早くても</a:t>
            </a:r>
            <a:r>
              <a:rPr kumimoji="1" lang="en-US" altLang="ja-JP" dirty="0" smtClean="0"/>
              <a:t>2</a:t>
            </a:r>
            <a:r>
              <a:rPr kumimoji="1" lang="ja-JP" altLang="en-US" dirty="0" smtClean="0"/>
              <a:t>年はかかる」と。</a:t>
            </a:r>
            <a:endParaRPr kumimoji="1" lang="en-US" altLang="ja-JP" dirty="0" smtClean="0"/>
          </a:p>
          <a:p>
            <a:endParaRPr lang="en-US" altLang="ja-JP" dirty="0"/>
          </a:p>
          <a:p>
            <a:r>
              <a:rPr kumimoji="1" lang="ja-JP" altLang="en-US" dirty="0" smtClean="0"/>
              <a:t>サイクロトロンの欠如、サイクロトロンの性能</a:t>
            </a:r>
            <a:endParaRPr kumimoji="1" lang="ja-JP" altLang="en-US" dirty="0"/>
          </a:p>
        </p:txBody>
      </p:sp>
    </p:spTree>
    <p:extLst>
      <p:ext uri="{BB962C8B-B14F-4D97-AF65-F5344CB8AC3E}">
        <p14:creationId xmlns:p14="http://schemas.microsoft.com/office/powerpoint/2010/main" val="18546633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ハイゼンベルクの予算要求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シュペーアが驚くほどわずか</a:t>
            </a:r>
            <a:r>
              <a:rPr kumimoji="1" lang="en-US" altLang="ja-JP" dirty="0" smtClean="0"/>
              <a:t>(</a:t>
            </a:r>
            <a:r>
              <a:rPr kumimoji="1" lang="ja-JP" altLang="en-US" dirty="0" smtClean="0"/>
              <a:t>拙稿</a:t>
            </a:r>
            <a:r>
              <a:rPr kumimoji="1" lang="en-US" altLang="ja-JP" dirty="0" smtClean="0"/>
              <a:t>8</a:t>
            </a:r>
            <a:r>
              <a:rPr kumimoji="1" lang="ja-JP" altLang="en-US" dirty="0" smtClean="0"/>
              <a:t>ページ）。</a:t>
            </a:r>
            <a:endParaRPr kumimoji="1" lang="en-US" altLang="ja-JP" dirty="0" smtClean="0"/>
          </a:p>
          <a:p>
            <a:endParaRPr lang="en-US" altLang="ja-JP" dirty="0"/>
          </a:p>
          <a:p>
            <a:r>
              <a:rPr kumimoji="1" lang="ja-JP" altLang="en-US" dirty="0" smtClean="0"/>
              <a:t>ハイゼンベルクは、理論的な実験段階、との認識。</a:t>
            </a:r>
            <a:endParaRPr kumimoji="1" lang="en-US" altLang="ja-JP" dirty="0" smtClean="0"/>
          </a:p>
          <a:p>
            <a:endParaRPr lang="en-US" altLang="ja-JP" dirty="0"/>
          </a:p>
          <a:p>
            <a:r>
              <a:rPr kumimoji="1" lang="ja-JP" altLang="en-US" dirty="0" smtClean="0"/>
              <a:t>シュペーアは、「原子爆弾は今後予想される戦争の展開にとって重要性を持たないとの印象を持った」</a:t>
            </a:r>
            <a:endParaRPr kumimoji="1" lang="ja-JP" altLang="en-US" dirty="0"/>
          </a:p>
        </p:txBody>
      </p:sp>
    </p:spTree>
    <p:extLst>
      <p:ext uri="{BB962C8B-B14F-4D97-AF65-F5344CB8AC3E}">
        <p14:creationId xmlns:p14="http://schemas.microsoft.com/office/powerpoint/2010/main" val="3345595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シュペーアのヒトラーへの報告</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42</a:t>
            </a:r>
            <a:r>
              <a:rPr kumimoji="1" lang="ja-JP" altLang="en-US" dirty="0" smtClean="0"/>
              <a:t>年</a:t>
            </a:r>
            <a:r>
              <a:rPr kumimoji="1" lang="en-US" altLang="ja-JP" dirty="0" smtClean="0"/>
              <a:t>6</a:t>
            </a:r>
            <a:r>
              <a:rPr kumimoji="1" lang="ja-JP" altLang="en-US" dirty="0" smtClean="0"/>
              <a:t>月</a:t>
            </a:r>
            <a:r>
              <a:rPr kumimoji="1" lang="en-US" altLang="ja-JP" dirty="0" smtClean="0"/>
              <a:t>23</a:t>
            </a:r>
            <a:r>
              <a:rPr lang="ja-JP" altLang="en-US" dirty="0" smtClean="0"/>
              <a:t>日、</a:t>
            </a:r>
            <a:endParaRPr kumimoji="1" lang="en-US" altLang="ja-JP" dirty="0" smtClean="0"/>
          </a:p>
          <a:p>
            <a:r>
              <a:rPr kumimoji="1" lang="ja-JP" altLang="en-US" dirty="0" smtClean="0"/>
              <a:t>ヒトラーが、「空想的な計画を無意味な要求で駆り立てる性向を持っていることを考慮して」、「簡単に報告するにとどめた」。</a:t>
            </a:r>
            <a:endParaRPr kumimoji="1" lang="ja-JP" altLang="en-US" dirty="0"/>
          </a:p>
        </p:txBody>
      </p:sp>
    </p:spTree>
    <p:extLst>
      <p:ext uri="{BB962C8B-B14F-4D97-AF65-F5344CB8AC3E}">
        <p14:creationId xmlns:p14="http://schemas.microsoft.com/office/powerpoint/2010/main" val="391154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シュペーアとヒトラーの軍需問題会談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拙稿</a:t>
            </a:r>
            <a:r>
              <a:rPr kumimoji="1" lang="en-US" altLang="ja-JP" dirty="0" smtClean="0"/>
              <a:t>8</a:t>
            </a:r>
            <a:r>
              <a:rPr kumimoji="1" lang="ja-JP" altLang="en-US" dirty="0" smtClean="0"/>
              <a:t>ページ</a:t>
            </a:r>
            <a:endParaRPr kumimoji="1" lang="en-US" altLang="ja-JP" dirty="0" smtClean="0"/>
          </a:p>
          <a:p>
            <a:r>
              <a:rPr lang="en-US" altLang="ja-JP" dirty="0"/>
              <a:t>2</a:t>
            </a:r>
            <a:r>
              <a:rPr lang="ja-JP" altLang="en-US" dirty="0" smtClean="0"/>
              <a:t>千</a:t>
            </a:r>
            <a:r>
              <a:rPr lang="ja-JP" altLang="en-US" dirty="0"/>
              <a:t>数百</a:t>
            </a:r>
            <a:r>
              <a:rPr lang="ja-JP" altLang="en-US" dirty="0" smtClean="0"/>
              <a:t>種類</a:t>
            </a:r>
            <a:r>
              <a:rPr lang="ja-JP" altLang="en-US" dirty="0"/>
              <a:t>にも上る軍需問題</a:t>
            </a:r>
            <a:r>
              <a:rPr lang="ja-JP" altLang="en-US" dirty="0" smtClean="0"/>
              <a:t>の会談テーマのうち、</a:t>
            </a:r>
            <a:endParaRPr lang="en-US" altLang="ja-JP" dirty="0" smtClean="0"/>
          </a:p>
          <a:p>
            <a:r>
              <a:rPr kumimoji="1" lang="ja-JP" altLang="en-US" dirty="0"/>
              <a:t>「たった一回</a:t>
            </a:r>
            <a:r>
              <a:rPr kumimoji="1" lang="ja-JP" altLang="en-US" dirty="0" smtClean="0"/>
              <a:t>だけ」、「それもごく簡単に」、核分裂が話題に上ったに過ぎない。</a:t>
            </a:r>
            <a:endParaRPr kumimoji="1" lang="ja-JP" altLang="en-US" dirty="0"/>
          </a:p>
        </p:txBody>
      </p:sp>
    </p:spTree>
    <p:extLst>
      <p:ext uri="{BB962C8B-B14F-4D97-AF65-F5344CB8AC3E}">
        <p14:creationId xmlns:p14="http://schemas.microsoft.com/office/powerpoint/2010/main" val="11590664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42</a:t>
            </a:r>
            <a:r>
              <a:rPr kumimoji="1" lang="ja-JP" altLang="en-US" dirty="0" smtClean="0"/>
              <a:t>年秋、再度、「質問」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拙稿</a:t>
            </a:r>
            <a:r>
              <a:rPr kumimoji="1" lang="en-US" altLang="ja-JP" dirty="0" smtClean="0"/>
              <a:t>9</a:t>
            </a:r>
            <a:r>
              <a:rPr kumimoji="1" lang="ja-JP" altLang="en-US" dirty="0" smtClean="0"/>
              <a:t>ページ</a:t>
            </a:r>
            <a:endParaRPr kumimoji="1" lang="en-US" altLang="ja-JP" dirty="0" smtClean="0"/>
          </a:p>
          <a:p>
            <a:r>
              <a:rPr lang="ja-JP" altLang="en-US" dirty="0" smtClean="0"/>
              <a:t>原爆開発の期限について、「改めて」質問。</a:t>
            </a:r>
            <a:endParaRPr lang="en-US" altLang="ja-JP" dirty="0" smtClean="0"/>
          </a:p>
          <a:p>
            <a:endParaRPr lang="en-US" altLang="ja-JP" dirty="0"/>
          </a:p>
          <a:p>
            <a:r>
              <a:rPr lang="ja-JP" altLang="en-US" dirty="0" smtClean="0"/>
              <a:t>「</a:t>
            </a:r>
            <a:r>
              <a:rPr lang="en-US" altLang="ja-JP" dirty="0" smtClean="0"/>
              <a:t>3</a:t>
            </a:r>
            <a:r>
              <a:rPr lang="ja-JP" altLang="en-US" dirty="0" smtClean="0"/>
              <a:t>年から</a:t>
            </a:r>
            <a:r>
              <a:rPr lang="en-US" altLang="ja-JP" dirty="0" smtClean="0"/>
              <a:t>4</a:t>
            </a:r>
            <a:r>
              <a:rPr lang="ja-JP" altLang="en-US" dirty="0" smtClean="0"/>
              <a:t>年よりも前には考えられない」と。</a:t>
            </a:r>
            <a:endParaRPr lang="en-US" altLang="ja-JP" dirty="0" smtClean="0"/>
          </a:p>
          <a:p>
            <a:endParaRPr lang="en-US" altLang="ja-JP" dirty="0"/>
          </a:p>
          <a:p>
            <a:r>
              <a:rPr lang="ja-JP" altLang="en-US" dirty="0" smtClean="0"/>
              <a:t>断念・・・・なぜなら、</a:t>
            </a:r>
            <a:r>
              <a:rPr lang="en-US" altLang="ja-JP" dirty="0" smtClean="0"/>
              <a:t>3-4</a:t>
            </a:r>
            <a:r>
              <a:rPr lang="ja-JP" altLang="en-US" dirty="0" smtClean="0"/>
              <a:t>年もすれば戦争はとっくに終わっているはずと。</a:t>
            </a:r>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33889820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シュペーア、原爆開発挫折理由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「数十億の資金」が原爆製造のために支出されたと</a:t>
            </a:r>
            <a:r>
              <a:rPr lang="ja-JP" altLang="en-US" dirty="0"/>
              <a:t>しても</a:t>
            </a:r>
            <a:r>
              <a:rPr lang="ja-JP" altLang="en-US" dirty="0" smtClean="0"/>
              <a:t>、この金額に相応する資材・配給・専門労働者を動員することは、</a:t>
            </a:r>
            <a:endParaRPr lang="en-US" altLang="ja-JP" dirty="0" smtClean="0"/>
          </a:p>
          <a:p>
            <a:r>
              <a:rPr kumimoji="1" lang="ja-JP" altLang="en-US" dirty="0"/>
              <a:t>「当時</a:t>
            </a:r>
            <a:r>
              <a:rPr kumimoji="1" lang="ja-JP" altLang="en-US" dirty="0" smtClean="0"/>
              <a:t>の</a:t>
            </a:r>
            <a:r>
              <a:rPr kumimoji="1" lang="ja-JP" altLang="en-US" dirty="0"/>
              <a:t>緊迫</a:t>
            </a:r>
            <a:r>
              <a:rPr kumimoji="1" lang="ja-JP" altLang="en-US" dirty="0" smtClean="0"/>
              <a:t>した戦争経済の状況では不可能だったであろう」と。</a:t>
            </a:r>
            <a:endParaRPr kumimoji="1" lang="ja-JP" altLang="en-US" dirty="0"/>
          </a:p>
        </p:txBody>
      </p:sp>
    </p:spTree>
    <p:extLst>
      <p:ext uri="{BB962C8B-B14F-4D97-AF65-F5344CB8AC3E}">
        <p14:creationId xmlns:p14="http://schemas.microsoft.com/office/powerpoint/2010/main" val="3306591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a:t>
            </a:r>
            <a:r>
              <a:rPr kumimoji="1" lang="en-US" altLang="ja-JP" dirty="0" smtClean="0"/>
              <a:t>1942</a:t>
            </a:r>
            <a:r>
              <a:rPr kumimoji="1" lang="ja-JP" altLang="en-US" dirty="0" smtClean="0"/>
              <a:t>年前半のドイツ軍需生産</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課題は何か</a:t>
            </a:r>
            <a:r>
              <a:rPr kumimoji="1" lang="en-US" altLang="ja-JP" dirty="0" smtClean="0"/>
              <a:t>―</a:t>
            </a:r>
            <a:r>
              <a:rPr kumimoji="1" lang="ja-JP" altLang="en-US" dirty="0" smtClean="0"/>
              <a:t>シュペーア軍需省文書の検討</a:t>
            </a:r>
            <a:r>
              <a:rPr kumimoji="1" lang="en-US" altLang="ja-JP" dirty="0" smtClean="0"/>
              <a:t>―</a:t>
            </a:r>
          </a:p>
          <a:p>
            <a:r>
              <a:rPr lang="ja-JP" altLang="en-US" dirty="0" smtClean="0"/>
              <a:t>拙稿</a:t>
            </a:r>
            <a:r>
              <a:rPr lang="en-US" altLang="ja-JP" dirty="0" smtClean="0"/>
              <a:t>10</a:t>
            </a:r>
            <a:r>
              <a:rPr lang="ja-JP" altLang="en-US" dirty="0" smtClean="0"/>
              <a:t>ページ</a:t>
            </a:r>
            <a:endParaRPr lang="en-US" altLang="ja-JP" dirty="0" smtClean="0"/>
          </a:p>
          <a:p>
            <a:endParaRPr kumimoji="1" lang="en-US" altLang="ja-JP" dirty="0"/>
          </a:p>
          <a:p>
            <a:r>
              <a:rPr lang="ja-JP" altLang="en-US" dirty="0" smtClean="0"/>
              <a:t>総力戦のための軍需</a:t>
            </a:r>
            <a:r>
              <a:rPr lang="en-US" altLang="ja-JP" dirty="0" smtClean="0"/>
              <a:t>(</a:t>
            </a:r>
            <a:r>
              <a:rPr lang="ja-JP" altLang="en-US" dirty="0" smtClean="0">
                <a:solidFill>
                  <a:srgbClr val="FF0000"/>
                </a:solidFill>
              </a:rPr>
              <a:t>対ソ戦</a:t>
            </a:r>
            <a:r>
              <a:rPr lang="ja-JP" altLang="en-US" dirty="0" smtClean="0"/>
              <a:t>・東部戦線）への資源集中</a:t>
            </a:r>
            <a:endParaRPr lang="en-US" altLang="ja-JP" dirty="0" smtClean="0"/>
          </a:p>
          <a:p>
            <a:endParaRPr kumimoji="1" lang="en-US" altLang="ja-JP" dirty="0"/>
          </a:p>
          <a:p>
            <a:r>
              <a:rPr kumimoji="1" lang="en-US" altLang="ja-JP" dirty="0" smtClean="0"/>
              <a:t>41</a:t>
            </a:r>
            <a:r>
              <a:rPr kumimoji="1" lang="ja-JP" altLang="en-US" dirty="0" smtClean="0"/>
              <a:t>年まではまだ続けていたベルリン改造計画の中止・・・技術者も含めた全労働者を</a:t>
            </a:r>
            <a:r>
              <a:rPr kumimoji="1" lang="ja-JP" altLang="en-US" dirty="0" smtClean="0">
                <a:solidFill>
                  <a:srgbClr val="FF0000"/>
                </a:solidFill>
              </a:rPr>
              <a:t>「東部に提供する」</a:t>
            </a:r>
            <a:endParaRPr kumimoji="1" lang="ja-JP" altLang="en-US" dirty="0">
              <a:solidFill>
                <a:srgbClr val="FF0000"/>
              </a:solidFill>
            </a:endParaRPr>
          </a:p>
        </p:txBody>
      </p:sp>
    </p:spTree>
    <p:extLst>
      <p:ext uri="{BB962C8B-B14F-4D97-AF65-F5344CB8AC3E}">
        <p14:creationId xmlns:p14="http://schemas.microsoft.com/office/powerpoint/2010/main" val="186937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１９３９年１月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核分裂</a:t>
            </a:r>
            <a:r>
              <a:rPr lang="ja-JP" altLang="en-US" dirty="0"/>
              <a:t>発見の</a:t>
            </a:r>
            <a:r>
              <a:rPr lang="ja-JP" altLang="en-US" dirty="0" smtClean="0"/>
              <a:t>大ニュース</a:t>
            </a:r>
            <a:endParaRPr lang="en-US" altLang="ja-JP" dirty="0" smtClean="0"/>
          </a:p>
          <a:p>
            <a:endParaRPr lang="en-US" altLang="ja-JP" dirty="0" smtClean="0"/>
          </a:p>
          <a:p>
            <a:r>
              <a:rPr lang="ja-JP" altLang="en-US" dirty="0" smtClean="0"/>
              <a:t>世界</a:t>
            </a:r>
            <a:r>
              <a:rPr lang="ja-JP" altLang="en-US" dirty="0"/>
              <a:t>の物理学者</a:t>
            </a:r>
            <a:r>
              <a:rPr lang="ja-JP" altLang="en-US" dirty="0" smtClean="0"/>
              <a:t>に。</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23568301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アウトバーン建設の中止</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11</a:t>
            </a:r>
            <a:r>
              <a:rPr kumimoji="1" lang="ja-JP" altLang="en-US" dirty="0" smtClean="0"/>
              <a:t>ページ</a:t>
            </a:r>
            <a:endParaRPr kumimoji="1" lang="en-US" altLang="ja-JP" dirty="0" smtClean="0"/>
          </a:p>
          <a:p>
            <a:r>
              <a:rPr kumimoji="1" lang="ja-JP" altLang="en-US" dirty="0" smtClean="0"/>
              <a:t>そこで浮いた全労働者と技術者を</a:t>
            </a:r>
            <a:endParaRPr kumimoji="1" lang="en-US" altLang="ja-JP" dirty="0" smtClean="0"/>
          </a:p>
          <a:p>
            <a:pPr marL="0" indent="0">
              <a:buNone/>
            </a:pPr>
            <a:r>
              <a:rPr lang="ja-JP" altLang="en-US" dirty="0"/>
              <a:t>　</a:t>
            </a:r>
            <a:r>
              <a:rPr lang="ja-JP" altLang="en-US" dirty="0" smtClean="0"/>
              <a:t>　　　</a:t>
            </a:r>
            <a:r>
              <a:rPr kumimoji="1" lang="ja-JP" altLang="en-US" dirty="0" smtClean="0"/>
              <a:t>「</a:t>
            </a:r>
            <a:r>
              <a:rPr kumimoji="1" lang="ja-JP" altLang="en-US" dirty="0" smtClean="0">
                <a:solidFill>
                  <a:srgbClr val="FF0000"/>
                </a:solidFill>
              </a:rPr>
              <a:t>東部の鉄道建設</a:t>
            </a:r>
            <a:r>
              <a:rPr kumimoji="1" lang="ja-JP" altLang="en-US" dirty="0" smtClean="0"/>
              <a:t>」に提供。</a:t>
            </a:r>
            <a:endParaRPr kumimoji="1" lang="en-US" altLang="ja-JP" dirty="0" smtClean="0"/>
          </a:p>
          <a:p>
            <a:pPr marL="0" indent="0">
              <a:buNone/>
            </a:pPr>
            <a:endParaRPr lang="en-US" altLang="ja-JP" dirty="0"/>
          </a:p>
          <a:p>
            <a:pPr marL="0" indent="0">
              <a:buNone/>
            </a:pPr>
            <a:r>
              <a:rPr kumimoji="1" lang="ja-JP" altLang="en-US" dirty="0" smtClean="0"/>
              <a:t>土木建築関係</a:t>
            </a:r>
            <a:endParaRPr kumimoji="1" lang="en-US" altLang="ja-JP" dirty="0" smtClean="0"/>
          </a:p>
          <a:p>
            <a:pPr marL="0" indent="0">
              <a:buNone/>
            </a:pPr>
            <a:r>
              <a:rPr lang="ja-JP" altLang="en-US" dirty="0"/>
              <a:t>　</a:t>
            </a:r>
            <a:r>
              <a:rPr lang="ja-JP" altLang="en-US" dirty="0" smtClean="0"/>
              <a:t>　「東部およびノルウェーへの配置」</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984995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３．軍需生産拡大の重点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en-US" altLang="ja-JP" dirty="0" smtClean="0"/>
              <a:t>―</a:t>
            </a:r>
            <a:r>
              <a:rPr kumimoji="1" lang="ja-JP" altLang="en-US" dirty="0" smtClean="0"/>
              <a:t>シュペーア軍需省とヒトラーの会議録</a:t>
            </a:r>
            <a:r>
              <a:rPr kumimoji="1" lang="en-US" altLang="ja-JP" dirty="0" smtClean="0"/>
              <a:t>―</a:t>
            </a:r>
          </a:p>
          <a:p>
            <a:pPr marL="0" indent="0">
              <a:buNone/>
            </a:pPr>
            <a:endParaRPr lang="en-US" altLang="ja-JP" dirty="0"/>
          </a:p>
          <a:p>
            <a:pPr marL="0" indent="0">
              <a:buNone/>
            </a:pPr>
            <a:r>
              <a:rPr kumimoji="1" lang="ja-JP" altLang="en-US" dirty="0" smtClean="0"/>
              <a:t>「シュペーアの奇跡」</a:t>
            </a:r>
            <a:endParaRPr kumimoji="1" lang="en-US" altLang="ja-JP" dirty="0" smtClean="0"/>
          </a:p>
          <a:p>
            <a:pPr marL="0" indent="0">
              <a:buNone/>
            </a:pPr>
            <a:endParaRPr lang="en-US" altLang="ja-JP" dirty="0"/>
          </a:p>
          <a:p>
            <a:pPr marL="0" indent="0">
              <a:buNone/>
            </a:pPr>
            <a:r>
              <a:rPr kumimoji="1" lang="ja-JP" altLang="en-US" dirty="0" smtClean="0"/>
              <a:t>配布資料の統計、参照。</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19652874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「奇跡」実現のために</a:t>
            </a:r>
            <a:r>
              <a:rPr kumimoji="1" lang="ja-JP" altLang="en-US" dirty="0" err="1" smtClean="0"/>
              <a:t>の</a:t>
            </a:r>
            <a:r>
              <a:rPr kumimoji="1" lang="ja-JP" altLang="en-US" dirty="0" smtClean="0"/>
              <a:t>条件は？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endParaRPr kumimoji="1" lang="en-US" altLang="ja-JP" dirty="0" smtClean="0"/>
          </a:p>
          <a:p>
            <a:r>
              <a:rPr lang="ja-JP" altLang="en-US" dirty="0" smtClean="0"/>
              <a:t>例示：アウシュヴィッツ指令長官ルドルフ・ヘース（</a:t>
            </a:r>
            <a:r>
              <a:rPr lang="en-US" altLang="ja-JP" dirty="0" err="1" smtClean="0"/>
              <a:t>Rudorf</a:t>
            </a:r>
            <a:r>
              <a:rPr lang="ja-JP" altLang="en-US" dirty="0" smtClean="0"/>
              <a:t>　</a:t>
            </a:r>
            <a:r>
              <a:rPr lang="en-US" altLang="ja-JP" dirty="0" smtClean="0"/>
              <a:t>H</a:t>
            </a:r>
            <a:r>
              <a:rPr lang="de-DE" altLang="ja-JP" dirty="0" smtClean="0"/>
              <a:t>öss)</a:t>
            </a:r>
          </a:p>
          <a:p>
            <a:r>
              <a:rPr lang="en-US" altLang="ja-JP" dirty="0" err="1"/>
              <a:t>Höss</a:t>
            </a:r>
            <a:r>
              <a:rPr lang="en-US" altLang="ja-JP" dirty="0"/>
              <a:t>, </a:t>
            </a:r>
            <a:r>
              <a:rPr lang="en-US" altLang="ja-JP" dirty="0" err="1">
                <a:hlinkClick r:id="rId3" action="ppaction://hlinkfile"/>
              </a:rPr>
              <a:t>Kommandant</a:t>
            </a:r>
            <a:r>
              <a:rPr lang="en-US" altLang="ja-JP" dirty="0">
                <a:hlinkClick r:id="rId3" action="ppaction://hlinkfile"/>
              </a:rPr>
              <a:t> in </a:t>
            </a:r>
            <a:r>
              <a:rPr lang="en-US" altLang="ja-JP" dirty="0" err="1">
                <a:hlinkClick r:id="rId3" action="ppaction://hlinkfile"/>
              </a:rPr>
              <a:t>Auschwitz</a:t>
            </a:r>
            <a:r>
              <a:rPr lang="en-US" altLang="ja-JP" dirty="0" err="1"/>
              <a:t>ヘス</a:t>
            </a:r>
            <a:r>
              <a:rPr lang="en-US" altLang="ja-JP" dirty="0"/>
              <a:t>(</a:t>
            </a:r>
            <a:r>
              <a:rPr lang="en-US" altLang="ja-JP" dirty="0" err="1"/>
              <a:t>ヘース</a:t>
            </a:r>
            <a:r>
              <a:rPr lang="en-US" altLang="ja-JP" dirty="0"/>
              <a:t>）</a:t>
            </a:r>
            <a:r>
              <a:rPr lang="en-US" altLang="ja-JP" dirty="0">
                <a:hlinkClick r:id="rId4" action="ppaction://hlinkfile"/>
              </a:rPr>
              <a:t>『</a:t>
            </a:r>
            <a:r>
              <a:rPr lang="en-US" altLang="ja-JP" dirty="0" err="1">
                <a:hlinkClick r:id="rId4" action="ppaction://hlinkfile"/>
              </a:rPr>
              <a:t>アウシュヴィッツ収容所</a:t>
            </a:r>
            <a:r>
              <a:rPr lang="en-US" altLang="ja-JP" dirty="0">
                <a:hlinkClick r:id="rId4" action="ppaction://hlinkfile"/>
              </a:rPr>
              <a:t>』</a:t>
            </a:r>
            <a:r>
              <a:rPr lang="en-US" altLang="ja-JP" dirty="0"/>
              <a:t/>
            </a:r>
            <a:br>
              <a:rPr lang="en-US" altLang="ja-JP" dirty="0"/>
            </a:br>
            <a:endParaRPr lang="en-US" altLang="ja-JP" dirty="0" smtClean="0"/>
          </a:p>
          <a:p>
            <a:r>
              <a:rPr lang="ja-JP" altLang="en-US" dirty="0" smtClean="0"/>
              <a:t>副総統</a:t>
            </a:r>
            <a:r>
              <a:rPr lang="ja-JP" altLang="en-US" dirty="0"/>
              <a:t>で</a:t>
            </a:r>
            <a:r>
              <a:rPr lang="en-US" altLang="ja-JP" dirty="0"/>
              <a:t>1940</a:t>
            </a:r>
            <a:r>
              <a:rPr lang="ja-JP" altLang="en-US" dirty="0" smtClean="0"/>
              <a:t>年</a:t>
            </a:r>
            <a:r>
              <a:rPr lang="en-US" altLang="ja-JP" dirty="0" smtClean="0"/>
              <a:t>5</a:t>
            </a:r>
            <a:r>
              <a:rPr lang="ja-JP" altLang="en-US" dirty="0" smtClean="0"/>
              <a:t>月にイギリスへ「和平工作」のために飛んだ「ルドルフ・</a:t>
            </a:r>
            <a:r>
              <a:rPr lang="ja-JP" altLang="en-US" dirty="0" smtClean="0">
                <a:hlinkClick r:id="rId5" action="ppaction://hlinkfile"/>
              </a:rPr>
              <a:t>ヘス</a:t>
            </a:r>
            <a:r>
              <a:rPr lang="en-US" altLang="ja-JP" dirty="0" smtClean="0">
                <a:hlinkClick r:id="rId5" action="ppaction://hlinkfile"/>
              </a:rPr>
              <a:t>He</a:t>
            </a:r>
            <a:r>
              <a:rPr lang="de-DE" altLang="ja-JP" dirty="0" smtClean="0">
                <a:hlinkClick r:id="rId5" action="ppaction://hlinkfile"/>
              </a:rPr>
              <a:t>ß</a:t>
            </a:r>
            <a:r>
              <a:rPr lang="ja-JP" altLang="en-US" dirty="0" smtClean="0"/>
              <a:t>」とは別人物</a:t>
            </a:r>
            <a:endParaRPr kumimoji="1" lang="ja-JP" altLang="en-US" dirty="0"/>
          </a:p>
        </p:txBody>
      </p:sp>
    </p:spTree>
    <p:extLst>
      <p:ext uri="{BB962C8B-B14F-4D97-AF65-F5344CB8AC3E}">
        <p14:creationId xmlns:p14="http://schemas.microsoft.com/office/powerpoint/2010/main" val="65065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１９３９年１月と</a:t>
            </a:r>
            <a:r>
              <a:rPr kumimoji="1" lang="ja-JP" altLang="en-US" dirty="0" smtClean="0"/>
              <a:t>は？</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1</a:t>
            </a:r>
            <a:r>
              <a:rPr kumimoji="1" lang="ja-JP" altLang="en-US" dirty="0" smtClean="0"/>
              <a:t>月３</a:t>
            </a:r>
            <a:r>
              <a:rPr kumimoji="1" lang="en-US" altLang="ja-JP" dirty="0" smtClean="0"/>
              <a:t>0</a:t>
            </a:r>
            <a:r>
              <a:rPr kumimoji="1" lang="ja-JP" altLang="en-US" dirty="0" smtClean="0"/>
              <a:t>日ヒトラー政権掌握の記念日・・ヒトラー</a:t>
            </a:r>
            <a:r>
              <a:rPr kumimoji="1" lang="ja-JP" altLang="en-US" dirty="0" smtClean="0"/>
              <a:t>の</a:t>
            </a:r>
            <a:r>
              <a:rPr kumimoji="1" lang="ja-JP" altLang="en-US" dirty="0" smtClean="0">
                <a:solidFill>
                  <a:srgbClr val="FF0000"/>
                </a:solidFill>
              </a:rPr>
              <a:t>国会</a:t>
            </a:r>
            <a:r>
              <a:rPr kumimoji="1" lang="ja-JP" altLang="en-US" dirty="0" smtClean="0"/>
              <a:t>演説（ラジオ放送・録音）</a:t>
            </a:r>
            <a:endParaRPr kumimoji="1" lang="en-US" altLang="ja-JP" dirty="0" smtClean="0"/>
          </a:p>
          <a:p>
            <a:endParaRPr lang="en-US" altLang="ja-JP" dirty="0"/>
          </a:p>
          <a:p>
            <a:r>
              <a:rPr kumimoji="1" lang="ja-JP" altLang="en-US" dirty="0" smtClean="0"/>
              <a:t>チェコスロバキアの一部だったズデーテン地域の割譲・ドイツへの併合を</a:t>
            </a:r>
            <a:r>
              <a:rPr kumimoji="1" lang="ja-JP" altLang="en-US" dirty="0" smtClean="0"/>
              <a:t>誇ると同時に</a:t>
            </a:r>
            <a:r>
              <a:rPr kumimoji="1" lang="ja-JP" altLang="en-US" dirty="0" smtClean="0"/>
              <a:t>、</a:t>
            </a:r>
            <a:endParaRPr kumimoji="1" lang="en-US" altLang="ja-JP" dirty="0" smtClean="0"/>
          </a:p>
          <a:p>
            <a:endParaRPr lang="en-US" altLang="ja-JP" dirty="0"/>
          </a:p>
          <a:p>
            <a:r>
              <a:rPr kumimoji="1" lang="ja-JP" altLang="en-US" dirty="0" smtClean="0"/>
              <a:t>「ユダヤ人が</a:t>
            </a:r>
            <a:r>
              <a:rPr kumimoji="1" lang="ja-JP" altLang="en-US" dirty="0" smtClean="0">
                <a:solidFill>
                  <a:srgbClr val="0070C0"/>
                </a:solidFill>
              </a:rPr>
              <a:t>再び</a:t>
            </a:r>
            <a:r>
              <a:rPr kumimoji="1" lang="ja-JP" altLang="en-US" dirty="0" smtClean="0">
                <a:solidFill>
                  <a:srgbClr val="FF0000"/>
                </a:solidFill>
              </a:rPr>
              <a:t>世界戦争</a:t>
            </a:r>
            <a:r>
              <a:rPr kumimoji="1" lang="ja-JP" altLang="en-US" dirty="0" smtClean="0"/>
              <a:t>を挑発すれば、今度は、</a:t>
            </a:r>
            <a:r>
              <a:rPr kumimoji="1" lang="ja-JP" altLang="en-US" dirty="0" smtClean="0">
                <a:solidFill>
                  <a:srgbClr val="0070C0"/>
                </a:solidFill>
              </a:rPr>
              <a:t>ボルシェヴィズムの勝利</a:t>
            </a:r>
            <a:r>
              <a:rPr kumimoji="1" lang="ja-JP" altLang="en-US" dirty="0" smtClean="0"/>
              <a:t>、すなわち</a:t>
            </a:r>
            <a:r>
              <a:rPr kumimoji="1" lang="ja-JP" altLang="en-US" dirty="0" smtClean="0">
                <a:solidFill>
                  <a:srgbClr val="0070C0"/>
                </a:solidFill>
              </a:rPr>
              <a:t>ユダヤ人の勝利</a:t>
            </a:r>
            <a:r>
              <a:rPr kumimoji="1" lang="ja-JP" altLang="en-US" dirty="0" smtClean="0"/>
              <a:t>、ではなくて、</a:t>
            </a:r>
            <a:r>
              <a:rPr kumimoji="1" lang="ja-JP" altLang="en-US" dirty="0" smtClean="0">
                <a:solidFill>
                  <a:srgbClr val="FF0000"/>
                </a:solidFill>
              </a:rPr>
              <a:t>ヨーロッパ・ユダヤ人の絶滅</a:t>
            </a:r>
            <a:r>
              <a:rPr kumimoji="1" lang="ja-JP" altLang="en-US" dirty="0" smtClean="0"/>
              <a:t>だ」と。</a:t>
            </a:r>
            <a:endParaRPr kumimoji="1" lang="ja-JP" altLang="en-US" dirty="0"/>
          </a:p>
        </p:txBody>
      </p:sp>
    </p:spTree>
    <p:extLst>
      <p:ext uri="{BB962C8B-B14F-4D97-AF65-F5344CB8AC3E}">
        <p14:creationId xmlns:p14="http://schemas.microsoft.com/office/powerpoint/2010/main" val="137192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再び世界戦争を・・・の含意は？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第一次世界大戦の結果は、</a:t>
            </a:r>
            <a:endParaRPr kumimoji="1" lang="en-US" altLang="ja-JP" dirty="0" smtClean="0"/>
          </a:p>
          <a:p>
            <a:r>
              <a:rPr lang="ja-JP" altLang="en-US" dirty="0"/>
              <a:t>　</a:t>
            </a:r>
            <a:r>
              <a:rPr lang="ja-JP" altLang="en-US" dirty="0" smtClean="0"/>
              <a:t>１９１７年１１月（ロシア歴１０月）・・・ロシアにおける社会主義革命（</a:t>
            </a:r>
            <a:r>
              <a:rPr lang="ja-JP" altLang="en-US" dirty="0" smtClean="0">
                <a:solidFill>
                  <a:srgbClr val="0070C0"/>
                </a:solidFill>
              </a:rPr>
              <a:t>ボルシェヴィキ</a:t>
            </a:r>
            <a:r>
              <a:rPr lang="ja-JP" altLang="en-US" dirty="0" smtClean="0"/>
              <a:t>革命）</a:t>
            </a:r>
            <a:endParaRPr lang="en-US" altLang="ja-JP" dirty="0" smtClean="0"/>
          </a:p>
          <a:p>
            <a:endParaRPr kumimoji="1" lang="en-US" altLang="ja-JP" dirty="0" smtClean="0"/>
          </a:p>
          <a:p>
            <a:r>
              <a:rPr kumimoji="1" lang="ja-JP" altLang="en-US" dirty="0" smtClean="0"/>
              <a:t>ナチス正式な党の名称・・・国民</a:t>
            </a:r>
            <a:r>
              <a:rPr kumimoji="1" lang="ja-JP" altLang="en-US" dirty="0" smtClean="0">
                <a:solidFill>
                  <a:srgbClr val="C00000"/>
                </a:solidFill>
              </a:rPr>
              <a:t>社会主義</a:t>
            </a:r>
            <a:r>
              <a:rPr kumimoji="1" lang="ja-JP" altLang="en-US" dirty="0" smtClean="0"/>
              <a:t>ドイツ労働者党（</a:t>
            </a:r>
            <a:r>
              <a:rPr kumimoji="1" lang="en-US" altLang="ja-JP" dirty="0" err="1" smtClean="0"/>
              <a:t>National</a:t>
            </a:r>
            <a:r>
              <a:rPr kumimoji="1" lang="en-US" altLang="ja-JP" dirty="0" err="1" smtClean="0">
                <a:solidFill>
                  <a:srgbClr val="C00000"/>
                </a:solidFill>
              </a:rPr>
              <a:t>sozialistische</a:t>
            </a:r>
            <a:r>
              <a:rPr kumimoji="1" lang="en-US" altLang="ja-JP" dirty="0" smtClean="0"/>
              <a:t> Deutsche </a:t>
            </a:r>
            <a:r>
              <a:rPr kumimoji="1" lang="en-US" altLang="ja-JP" dirty="0" err="1" smtClean="0"/>
              <a:t>Arbeiterpartei</a:t>
            </a:r>
            <a:r>
              <a:rPr kumimoji="1" lang="ja-JP" altLang="en-US" dirty="0" smtClean="0"/>
              <a:t>）</a:t>
            </a:r>
            <a:endParaRPr kumimoji="1" lang="en-US" altLang="ja-JP" dirty="0" smtClean="0"/>
          </a:p>
          <a:p>
            <a:r>
              <a:rPr lang="ja-JP" altLang="en-US" dirty="0" smtClean="0"/>
              <a:t>自分の党の名称にも含まれている</a:t>
            </a:r>
            <a:r>
              <a:rPr lang="ja-JP" altLang="en-US" dirty="0" smtClean="0">
                <a:solidFill>
                  <a:srgbClr val="C00000"/>
                </a:solidFill>
              </a:rPr>
              <a:t>社会主義</a:t>
            </a:r>
            <a:r>
              <a:rPr lang="ja-JP" altLang="en-US" dirty="0" smtClean="0"/>
              <a:t>ではなく、</a:t>
            </a:r>
            <a:r>
              <a:rPr lang="ja-JP" altLang="en-US" dirty="0" smtClean="0">
                <a:solidFill>
                  <a:srgbClr val="002060"/>
                </a:solidFill>
              </a:rPr>
              <a:t>ボルシェヴィキ</a:t>
            </a:r>
            <a:r>
              <a:rPr lang="ja-JP" altLang="en-US" dirty="0" smtClean="0"/>
              <a:t>革命、と。</a:t>
            </a:r>
            <a:endParaRPr kumimoji="1" lang="en-US" altLang="ja-JP" dirty="0"/>
          </a:p>
          <a:p>
            <a:endParaRPr kumimoji="1" lang="ja-JP" altLang="en-US" dirty="0"/>
          </a:p>
        </p:txBody>
      </p:sp>
    </p:spTree>
    <p:extLst>
      <p:ext uri="{BB962C8B-B14F-4D97-AF65-F5344CB8AC3E}">
        <p14:creationId xmlns:p14="http://schemas.microsoft.com/office/powerpoint/2010/main" val="225270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反革命・反ユダヤ主義</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ボルシェヴィズム＝マルクス主義＝ユダヤ人の思想・主義・・・</a:t>
            </a:r>
            <a:r>
              <a:rPr lang="ja-JP" altLang="en-US" dirty="0" smtClean="0">
                <a:solidFill>
                  <a:srgbClr val="C00000"/>
                </a:solidFill>
              </a:rPr>
              <a:t>反ボルシェヴィズム＝反ユダヤ主義の結合</a:t>
            </a:r>
            <a:endParaRPr lang="en-US" altLang="ja-JP" dirty="0" smtClean="0">
              <a:solidFill>
                <a:srgbClr val="C00000"/>
              </a:solidFill>
            </a:endParaRPr>
          </a:p>
          <a:p>
            <a:endParaRPr kumimoji="1" lang="en-US" altLang="ja-JP" dirty="0"/>
          </a:p>
          <a:p>
            <a:r>
              <a:rPr kumimoji="1" lang="ja-JP" altLang="en-US" dirty="0" smtClean="0"/>
              <a:t>ドイツにおいても、１９１８年１１月、「</a:t>
            </a:r>
            <a:r>
              <a:rPr kumimoji="1" lang="ja-JP" altLang="en-US" dirty="0" smtClean="0">
                <a:solidFill>
                  <a:srgbClr val="0070C0"/>
                </a:solidFill>
              </a:rPr>
              <a:t>水兵の反乱</a:t>
            </a:r>
            <a:r>
              <a:rPr kumimoji="1" lang="ja-JP" altLang="en-US" dirty="0" smtClean="0"/>
              <a:t>」から、社会民主党・社会主義政党による革命</a:t>
            </a:r>
            <a:endParaRPr kumimoji="1" lang="en-US" altLang="ja-JP" dirty="0" smtClean="0"/>
          </a:p>
          <a:p>
            <a:endParaRPr lang="en-US" altLang="ja-JP" dirty="0"/>
          </a:p>
          <a:p>
            <a:r>
              <a:rPr kumimoji="1" lang="ja-JP" altLang="en-US" dirty="0" smtClean="0"/>
              <a:t>ヒトラーをはじめとする右翼勢力は、マルクス主義勢力が革命を起こしたから、</a:t>
            </a:r>
            <a:r>
              <a:rPr kumimoji="1" lang="ja-JP" altLang="en-US" dirty="0" smtClean="0">
                <a:solidFill>
                  <a:srgbClr val="C00000"/>
                </a:solidFill>
              </a:rPr>
              <a:t>戦争に負けた</a:t>
            </a:r>
            <a:r>
              <a:rPr kumimoji="1" lang="ja-JP" altLang="en-US" dirty="0" smtClean="0"/>
              <a:t>、と主張（「</a:t>
            </a:r>
            <a:r>
              <a:rPr kumimoji="1" lang="ja-JP" altLang="en-US" dirty="0" smtClean="0">
                <a:solidFill>
                  <a:srgbClr val="C00000"/>
                </a:solidFill>
              </a:rPr>
              <a:t>背後の匕首</a:t>
            </a:r>
            <a:r>
              <a:rPr kumimoji="1" lang="ja-JP" altLang="en-US" dirty="0" smtClean="0"/>
              <a:t>」）</a:t>
            </a:r>
            <a:endParaRPr kumimoji="1" lang="ja-JP" altLang="en-US" dirty="0"/>
          </a:p>
        </p:txBody>
      </p:sp>
    </p:spTree>
    <p:extLst>
      <p:ext uri="{BB962C8B-B14F-4D97-AF65-F5344CB8AC3E}">
        <p14:creationId xmlns:p14="http://schemas.microsoft.com/office/powerpoint/2010/main" val="39593725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2719</Words>
  <Application>Microsoft Office PowerPoint</Application>
  <PresentationFormat>画面に合わせる (4:3)</PresentationFormat>
  <Paragraphs>361</Paragraphs>
  <Slides>62</Slides>
  <Notes>2</Notes>
  <HiddenSlides>0</HiddenSlides>
  <MMClips>0</MMClips>
  <ScaleCrop>false</ScaleCrop>
  <HeadingPairs>
    <vt:vector size="4" baseType="variant">
      <vt:variant>
        <vt:lpstr>テーマ</vt:lpstr>
      </vt:variant>
      <vt:variant>
        <vt:i4>1</vt:i4>
      </vt:variant>
      <vt:variant>
        <vt:lpstr>スライド タイトル</vt:lpstr>
      </vt:variant>
      <vt:variant>
        <vt:i4>62</vt:i4>
      </vt:variant>
    </vt:vector>
  </HeadingPairs>
  <TitlesOfParts>
    <vt:vector size="63" baseType="lpstr">
      <vt:lpstr>Office ​​テーマ</vt:lpstr>
      <vt:lpstr>ホロコーストと原爆開発問題</vt:lpstr>
      <vt:lpstr>はじめに</vt:lpstr>
      <vt:lpstr>どこで、誰が、いつ？</vt:lpstr>
      <vt:lpstr>1938年12月とは</vt:lpstr>
      <vt:lpstr>「帝国水晶の夜」</vt:lpstr>
      <vt:lpstr>１９３９年１月</vt:lpstr>
      <vt:lpstr>１９３９年１月とは？</vt:lpstr>
      <vt:lpstr>再び世界戦争を・・・の含意は？</vt:lpstr>
      <vt:lpstr>反革命・反ユダヤ主義</vt:lpstr>
      <vt:lpstr>反ソ連・反ボルシェヴィズム</vt:lpstr>
      <vt:lpstr>『わが闘争』の一節(1)</vt:lpstr>
      <vt:lpstr>『わが闘争』の一節(2)</vt:lpstr>
      <vt:lpstr>ヒトラー『第二の書』の一節</vt:lpstr>
      <vt:lpstr>ちょっと横道(１)</vt:lpstr>
      <vt:lpstr>ちょっと横道(２)</vt:lpstr>
      <vt:lpstr>ヴァン・デル・リュッベ</vt:lpstr>
      <vt:lpstr>戦争への危機の段階的昂進</vt:lpstr>
      <vt:lpstr>シラード・アインシュタインの進言</vt:lpstr>
      <vt:lpstr>科学者と戦争</vt:lpstr>
      <vt:lpstr>世界のドイツ自然科学を見る目</vt:lpstr>
      <vt:lpstr>第三帝国の自然科学の実情は？</vt:lpstr>
      <vt:lpstr>ハイゼンベルクの危機</vt:lpstr>
      <vt:lpstr>ハイゼンベルク、危機脱出</vt:lpstr>
      <vt:lpstr>ゾンマーフェルトの思想</vt:lpstr>
      <vt:lpstr>マックス・プランクの政治的立場</vt:lpstr>
      <vt:lpstr>開戦</vt:lpstr>
      <vt:lpstr>ポーランド攻撃開始・科学者の動員</vt:lpstr>
      <vt:lpstr>1939年末のハイゼンベルク報告</vt:lpstr>
      <vt:lpstr>原爆開発・秘密文書Geheimdokumente</vt:lpstr>
      <vt:lpstr>ナチス・ドイツ旗の原子力開発</vt:lpstr>
      <vt:lpstr>ウィーン、ハイデルベルク、シュトラスブルク</vt:lpstr>
      <vt:lpstr>ライプツィヒ</vt:lpstr>
      <vt:lpstr>ベルリン</vt:lpstr>
      <vt:lpstr>ハンブルク</vt:lpstr>
      <vt:lpstr>ゴットフ</vt:lpstr>
      <vt:lpstr>重要原料の不足</vt:lpstr>
      <vt:lpstr>原子力開発の到達点は(戦後評価）</vt:lpstr>
      <vt:lpstr>決定的転換点・1942年とは？</vt:lpstr>
      <vt:lpstr>前提としての独ソ戦の情勢</vt:lpstr>
      <vt:lpstr>総督府ポーランドの危機的状況</vt:lpstr>
      <vt:lpstr>ドイツ支配下・占領下のヨーロッパ</vt:lpstr>
      <vt:lpstr>ヒトラーの国会演説</vt:lpstr>
      <vt:lpstr>ヒトラー・ヒムラー会談</vt:lpstr>
      <vt:lpstr>根本的な政策の飛躍</vt:lpstr>
      <vt:lpstr>短期的にソ連撃破・征服</vt:lpstr>
      <vt:lpstr>学界も抜本的提言</vt:lpstr>
      <vt:lpstr>学界(物理学界)の危機意識</vt:lpstr>
      <vt:lpstr>フリッツ・トット軍需大臣の事故死</vt:lpstr>
      <vt:lpstr>42年春から6月</vt:lpstr>
      <vt:lpstr>１．シュペーア『回想録』</vt:lpstr>
      <vt:lpstr>6月4日ハルナックハウス</vt:lpstr>
      <vt:lpstr>ハイゼンベルクのアメリカ認識</vt:lpstr>
      <vt:lpstr>ドイツでは？</vt:lpstr>
      <vt:lpstr>ハイゼンベルクの予算要求</vt:lpstr>
      <vt:lpstr>シュペーアのヒトラーへの報告</vt:lpstr>
      <vt:lpstr>シュペーアとヒトラーの軍需問題会談</vt:lpstr>
      <vt:lpstr>42年秋、再度、「質問」</vt:lpstr>
      <vt:lpstr>シュペーア、原爆開発挫折理由</vt:lpstr>
      <vt:lpstr>２．1942年前半のドイツ軍需生産</vt:lpstr>
      <vt:lpstr>アウトバーン建設の中止</vt:lpstr>
      <vt:lpstr>３．軍需生産拡大の重点</vt:lpstr>
      <vt:lpstr>「奇跡」実現のためにの条件は？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ホロコーストと原爆開発問題</dc:title>
  <dc:creator>YCU-Nagamine</dc:creator>
  <cp:lastModifiedBy>YCU-Nagamine</cp:lastModifiedBy>
  <cp:revision>78</cp:revision>
  <cp:lastPrinted>2013-01-31T03:11:38Z</cp:lastPrinted>
  <dcterms:created xsi:type="dcterms:W3CDTF">2013-01-29T02:42:51Z</dcterms:created>
  <dcterms:modified xsi:type="dcterms:W3CDTF">2013-02-04T07:50:39Z</dcterms:modified>
</cp:coreProperties>
</file>