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72" r:id="rId4"/>
    <p:sldId id="273" r:id="rId5"/>
    <p:sldId id="258" r:id="rId6"/>
    <p:sldId id="262" r:id="rId7"/>
    <p:sldId id="259" r:id="rId8"/>
    <p:sldId id="264" r:id="rId9"/>
    <p:sldId id="304" r:id="rId10"/>
    <p:sldId id="265" r:id="rId11"/>
    <p:sldId id="308" r:id="rId12"/>
    <p:sldId id="306" r:id="rId13"/>
    <p:sldId id="309" r:id="rId14"/>
    <p:sldId id="274" r:id="rId15"/>
    <p:sldId id="276" r:id="rId16"/>
    <p:sldId id="266" r:id="rId17"/>
    <p:sldId id="307" r:id="rId18"/>
    <p:sldId id="310" r:id="rId19"/>
    <p:sldId id="277" r:id="rId20"/>
    <p:sldId id="278" r:id="rId21"/>
    <p:sldId id="279" r:id="rId22"/>
    <p:sldId id="263" r:id="rId23"/>
    <p:sldId id="271" r:id="rId24"/>
    <p:sldId id="280" r:id="rId25"/>
    <p:sldId id="281" r:id="rId26"/>
    <p:sldId id="282" r:id="rId27"/>
    <p:sldId id="283" r:id="rId28"/>
    <p:sldId id="284" r:id="rId29"/>
    <p:sldId id="285" r:id="rId30"/>
    <p:sldId id="289" r:id="rId31"/>
    <p:sldId id="286" r:id="rId32"/>
    <p:sldId id="293" r:id="rId33"/>
    <p:sldId id="287" r:id="rId34"/>
    <p:sldId id="288" r:id="rId35"/>
    <p:sldId id="290" r:id="rId36"/>
    <p:sldId id="291" r:id="rId37"/>
    <p:sldId id="294" r:id="rId38"/>
    <p:sldId id="311" r:id="rId39"/>
    <p:sldId id="295" r:id="rId40"/>
    <p:sldId id="296" r:id="rId41"/>
    <p:sldId id="297" r:id="rId42"/>
    <p:sldId id="298" r:id="rId43"/>
    <p:sldId id="299" r:id="rId44"/>
    <p:sldId id="300" r:id="rId45"/>
    <p:sldId id="301" r:id="rId46"/>
    <p:sldId id="302" r:id="rId47"/>
    <p:sldId id="303" r:id="rId48"/>
    <p:sldId id="261" r:id="rId49"/>
    <p:sldId id="267" r:id="rId50"/>
    <p:sldId id="268" r:id="rId51"/>
    <p:sldId id="269" r:id="rId5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42D1A2-A6B7-4BE5-93B1-0C798ADDB2EB}" type="datetimeFigureOut">
              <a:rPr kumimoji="1" lang="ja-JP" altLang="en-US" smtClean="0"/>
              <a:t>2018/12/10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60B7F-759A-4360-8AA2-E901F658C3EE}" type="slidenum">
              <a:rPr kumimoji="1" lang="ja-JP" altLang="en-US" smtClean="0"/>
              <a:t>‹#›</a:t>
            </a:fld>
            <a:endParaRPr kumimoji="1" lang="ja-JP" altLang="en-US"/>
          </a:p>
        </p:txBody>
      </p:sp>
    </p:spTree>
    <p:extLst>
      <p:ext uri="{BB962C8B-B14F-4D97-AF65-F5344CB8AC3E}">
        <p14:creationId xmlns:p14="http://schemas.microsoft.com/office/powerpoint/2010/main" val="37308926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AB60B7F-759A-4360-8AA2-E901F658C3EE}" type="slidenum">
              <a:rPr kumimoji="1" lang="ja-JP" altLang="en-US" smtClean="0"/>
              <a:t>37</a:t>
            </a:fld>
            <a:endParaRPr kumimoji="1" lang="ja-JP" altLang="en-US"/>
          </a:p>
        </p:txBody>
      </p:sp>
    </p:spTree>
    <p:extLst>
      <p:ext uri="{BB962C8B-B14F-4D97-AF65-F5344CB8AC3E}">
        <p14:creationId xmlns:p14="http://schemas.microsoft.com/office/powerpoint/2010/main" val="1214776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408E456-2CA6-463D-A226-03DC8A2AE2BC}" type="datetimeFigureOut">
              <a:rPr kumimoji="1" lang="ja-JP" altLang="en-US" smtClean="0"/>
              <a:t>2018/12/10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5A4E3D-EE6A-4065-9A08-54288E232911}" type="slidenum">
              <a:rPr kumimoji="1" lang="ja-JP" altLang="en-US" smtClean="0"/>
              <a:t>‹#›</a:t>
            </a:fld>
            <a:endParaRPr kumimoji="1" lang="ja-JP" altLang="en-US"/>
          </a:p>
        </p:txBody>
      </p:sp>
    </p:spTree>
    <p:extLst>
      <p:ext uri="{BB962C8B-B14F-4D97-AF65-F5344CB8AC3E}">
        <p14:creationId xmlns:p14="http://schemas.microsoft.com/office/powerpoint/2010/main" val="2636373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08E456-2CA6-463D-A226-03DC8A2AE2BC}" type="datetimeFigureOut">
              <a:rPr kumimoji="1" lang="ja-JP" altLang="en-US" smtClean="0"/>
              <a:t>2018/12/10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5A4E3D-EE6A-4065-9A08-54288E232911}" type="slidenum">
              <a:rPr kumimoji="1" lang="ja-JP" altLang="en-US" smtClean="0"/>
              <a:t>‹#›</a:t>
            </a:fld>
            <a:endParaRPr kumimoji="1" lang="ja-JP" altLang="en-US"/>
          </a:p>
        </p:txBody>
      </p:sp>
    </p:spTree>
    <p:extLst>
      <p:ext uri="{BB962C8B-B14F-4D97-AF65-F5344CB8AC3E}">
        <p14:creationId xmlns:p14="http://schemas.microsoft.com/office/powerpoint/2010/main" val="154973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08E456-2CA6-463D-A226-03DC8A2AE2BC}" type="datetimeFigureOut">
              <a:rPr kumimoji="1" lang="ja-JP" altLang="en-US" smtClean="0"/>
              <a:t>2018/12/10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5A4E3D-EE6A-4065-9A08-54288E232911}" type="slidenum">
              <a:rPr kumimoji="1" lang="ja-JP" altLang="en-US" smtClean="0"/>
              <a:t>‹#›</a:t>
            </a:fld>
            <a:endParaRPr kumimoji="1" lang="ja-JP" altLang="en-US"/>
          </a:p>
        </p:txBody>
      </p:sp>
    </p:spTree>
    <p:extLst>
      <p:ext uri="{BB962C8B-B14F-4D97-AF65-F5344CB8AC3E}">
        <p14:creationId xmlns:p14="http://schemas.microsoft.com/office/powerpoint/2010/main" val="283941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408E456-2CA6-463D-A226-03DC8A2AE2BC}" type="datetimeFigureOut">
              <a:rPr kumimoji="1" lang="ja-JP" altLang="en-US" smtClean="0"/>
              <a:t>2018/12/10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5A4E3D-EE6A-4065-9A08-54288E232911}" type="slidenum">
              <a:rPr kumimoji="1" lang="ja-JP" altLang="en-US" smtClean="0"/>
              <a:t>‹#›</a:t>
            </a:fld>
            <a:endParaRPr kumimoji="1" lang="ja-JP" altLang="en-US"/>
          </a:p>
        </p:txBody>
      </p:sp>
    </p:spTree>
    <p:extLst>
      <p:ext uri="{BB962C8B-B14F-4D97-AF65-F5344CB8AC3E}">
        <p14:creationId xmlns:p14="http://schemas.microsoft.com/office/powerpoint/2010/main" val="247283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408E456-2CA6-463D-A226-03DC8A2AE2BC}" type="datetimeFigureOut">
              <a:rPr kumimoji="1" lang="ja-JP" altLang="en-US" smtClean="0"/>
              <a:t>2018/12/10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5A4E3D-EE6A-4065-9A08-54288E232911}" type="slidenum">
              <a:rPr kumimoji="1" lang="ja-JP" altLang="en-US" smtClean="0"/>
              <a:t>‹#›</a:t>
            </a:fld>
            <a:endParaRPr kumimoji="1" lang="ja-JP" altLang="en-US"/>
          </a:p>
        </p:txBody>
      </p:sp>
    </p:spTree>
    <p:extLst>
      <p:ext uri="{BB962C8B-B14F-4D97-AF65-F5344CB8AC3E}">
        <p14:creationId xmlns:p14="http://schemas.microsoft.com/office/powerpoint/2010/main" val="299465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408E456-2CA6-463D-A226-03DC8A2AE2BC}" type="datetimeFigureOut">
              <a:rPr kumimoji="1" lang="ja-JP" altLang="en-US" smtClean="0"/>
              <a:t>2018/12/10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5A4E3D-EE6A-4065-9A08-54288E232911}" type="slidenum">
              <a:rPr kumimoji="1" lang="ja-JP" altLang="en-US" smtClean="0"/>
              <a:t>‹#›</a:t>
            </a:fld>
            <a:endParaRPr kumimoji="1" lang="ja-JP" altLang="en-US"/>
          </a:p>
        </p:txBody>
      </p:sp>
    </p:spTree>
    <p:extLst>
      <p:ext uri="{BB962C8B-B14F-4D97-AF65-F5344CB8AC3E}">
        <p14:creationId xmlns:p14="http://schemas.microsoft.com/office/powerpoint/2010/main" val="887067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408E456-2CA6-463D-A226-03DC8A2AE2BC}" type="datetimeFigureOut">
              <a:rPr kumimoji="1" lang="ja-JP" altLang="en-US" smtClean="0"/>
              <a:t>2018/12/10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5A4E3D-EE6A-4065-9A08-54288E232911}" type="slidenum">
              <a:rPr kumimoji="1" lang="ja-JP" altLang="en-US" smtClean="0"/>
              <a:t>‹#›</a:t>
            </a:fld>
            <a:endParaRPr kumimoji="1" lang="ja-JP" altLang="en-US"/>
          </a:p>
        </p:txBody>
      </p:sp>
    </p:spTree>
    <p:extLst>
      <p:ext uri="{BB962C8B-B14F-4D97-AF65-F5344CB8AC3E}">
        <p14:creationId xmlns:p14="http://schemas.microsoft.com/office/powerpoint/2010/main" val="432166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408E456-2CA6-463D-A226-03DC8A2AE2BC}" type="datetimeFigureOut">
              <a:rPr kumimoji="1" lang="ja-JP" altLang="en-US" smtClean="0"/>
              <a:t>2018/12/10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5A4E3D-EE6A-4065-9A08-54288E232911}" type="slidenum">
              <a:rPr kumimoji="1" lang="ja-JP" altLang="en-US" smtClean="0"/>
              <a:t>‹#›</a:t>
            </a:fld>
            <a:endParaRPr kumimoji="1" lang="ja-JP" altLang="en-US"/>
          </a:p>
        </p:txBody>
      </p:sp>
    </p:spTree>
    <p:extLst>
      <p:ext uri="{BB962C8B-B14F-4D97-AF65-F5344CB8AC3E}">
        <p14:creationId xmlns:p14="http://schemas.microsoft.com/office/powerpoint/2010/main" val="84325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08E456-2CA6-463D-A226-03DC8A2AE2BC}" type="datetimeFigureOut">
              <a:rPr kumimoji="1" lang="ja-JP" altLang="en-US" smtClean="0"/>
              <a:t>2018/12/10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5A4E3D-EE6A-4065-9A08-54288E232911}" type="slidenum">
              <a:rPr kumimoji="1" lang="ja-JP" altLang="en-US" smtClean="0"/>
              <a:t>‹#›</a:t>
            </a:fld>
            <a:endParaRPr kumimoji="1" lang="ja-JP" altLang="en-US"/>
          </a:p>
        </p:txBody>
      </p:sp>
    </p:spTree>
    <p:extLst>
      <p:ext uri="{BB962C8B-B14F-4D97-AF65-F5344CB8AC3E}">
        <p14:creationId xmlns:p14="http://schemas.microsoft.com/office/powerpoint/2010/main" val="3272871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08E456-2CA6-463D-A226-03DC8A2AE2BC}" type="datetimeFigureOut">
              <a:rPr kumimoji="1" lang="ja-JP" altLang="en-US" smtClean="0"/>
              <a:t>2018/12/10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5A4E3D-EE6A-4065-9A08-54288E232911}" type="slidenum">
              <a:rPr kumimoji="1" lang="ja-JP" altLang="en-US" smtClean="0"/>
              <a:t>‹#›</a:t>
            </a:fld>
            <a:endParaRPr kumimoji="1" lang="ja-JP" altLang="en-US"/>
          </a:p>
        </p:txBody>
      </p:sp>
    </p:spTree>
    <p:extLst>
      <p:ext uri="{BB962C8B-B14F-4D97-AF65-F5344CB8AC3E}">
        <p14:creationId xmlns:p14="http://schemas.microsoft.com/office/powerpoint/2010/main" val="164053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08E456-2CA6-463D-A226-03DC8A2AE2BC}" type="datetimeFigureOut">
              <a:rPr kumimoji="1" lang="ja-JP" altLang="en-US" smtClean="0"/>
              <a:t>2018/12/10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5A4E3D-EE6A-4065-9A08-54288E232911}" type="slidenum">
              <a:rPr kumimoji="1" lang="ja-JP" altLang="en-US" smtClean="0"/>
              <a:t>‹#›</a:t>
            </a:fld>
            <a:endParaRPr kumimoji="1" lang="ja-JP" altLang="en-US"/>
          </a:p>
        </p:txBody>
      </p:sp>
    </p:spTree>
    <p:extLst>
      <p:ext uri="{BB962C8B-B14F-4D97-AF65-F5344CB8AC3E}">
        <p14:creationId xmlns:p14="http://schemas.microsoft.com/office/powerpoint/2010/main" val="3562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8E456-2CA6-463D-A226-03DC8A2AE2BC}" type="datetimeFigureOut">
              <a:rPr kumimoji="1" lang="ja-JP" altLang="en-US" smtClean="0"/>
              <a:t>2018/12/10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A4E3D-EE6A-4065-9A08-54288E232911}" type="slidenum">
              <a:rPr kumimoji="1" lang="ja-JP" altLang="en-US" smtClean="0"/>
              <a:t>‹#›</a:t>
            </a:fld>
            <a:endParaRPr kumimoji="1" lang="ja-JP" altLang="en-US"/>
          </a:p>
        </p:txBody>
      </p:sp>
    </p:spTree>
    <p:extLst>
      <p:ext uri="{BB962C8B-B14F-4D97-AF65-F5344CB8AC3E}">
        <p14:creationId xmlns:p14="http://schemas.microsoft.com/office/powerpoint/2010/main" val="3532229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ja-JP" dirty="0"/>
              <a:t>書評：川瀬泰史著『シャハト―ナチスドイツのテクノクラートの経済政策とその構想―』</a:t>
            </a:r>
            <a:br>
              <a:rPr lang="ja-JP" altLang="ja-JP" dirty="0"/>
            </a:br>
            <a:endParaRPr kumimoji="1" lang="ja-JP" altLang="en-US" dirty="0"/>
          </a:p>
        </p:txBody>
      </p:sp>
      <p:sp>
        <p:nvSpPr>
          <p:cNvPr id="3" name="サブタイトル 2"/>
          <p:cNvSpPr>
            <a:spLocks noGrp="1"/>
          </p:cNvSpPr>
          <p:nvPr>
            <p:ph type="subTitle" idx="1"/>
          </p:nvPr>
        </p:nvSpPr>
        <p:spPr/>
        <p:txBody>
          <a:bodyPr>
            <a:normAutofit fontScale="92500" lnSpcReduction="20000"/>
          </a:bodyPr>
          <a:lstStyle/>
          <a:p>
            <a:r>
              <a:rPr kumimoji="1" lang="en-US" altLang="ja-JP" dirty="0" smtClean="0">
                <a:solidFill>
                  <a:schemeClr val="tx1"/>
                </a:solidFill>
              </a:rPr>
              <a:t>『</a:t>
            </a:r>
            <a:r>
              <a:rPr kumimoji="1" lang="ja-JP" altLang="en-US" dirty="0" smtClean="0">
                <a:solidFill>
                  <a:schemeClr val="tx1"/>
                </a:solidFill>
              </a:rPr>
              <a:t>社会経済史学</a:t>
            </a:r>
            <a:r>
              <a:rPr kumimoji="1" lang="en-US" altLang="ja-JP" dirty="0" smtClean="0">
                <a:solidFill>
                  <a:schemeClr val="tx1"/>
                </a:solidFill>
              </a:rPr>
              <a:t>』</a:t>
            </a:r>
            <a:r>
              <a:rPr kumimoji="1" lang="ja-JP" altLang="en-US" dirty="0" smtClean="0">
                <a:solidFill>
                  <a:schemeClr val="tx1"/>
                </a:solidFill>
              </a:rPr>
              <a:t>に投稿（</a:t>
            </a:r>
            <a:r>
              <a:rPr kumimoji="1" lang="en-US" altLang="ja-JP" dirty="0" smtClean="0">
                <a:solidFill>
                  <a:schemeClr val="tx1"/>
                </a:solidFill>
              </a:rPr>
              <a:t>2018</a:t>
            </a:r>
            <a:r>
              <a:rPr kumimoji="1" lang="ja-JP" altLang="en-US" dirty="0" smtClean="0">
                <a:solidFill>
                  <a:schemeClr val="tx1"/>
                </a:solidFill>
              </a:rPr>
              <a:t>年</a:t>
            </a:r>
            <a:r>
              <a:rPr kumimoji="1" lang="en-US" altLang="ja-JP" dirty="0" smtClean="0">
                <a:solidFill>
                  <a:schemeClr val="tx1"/>
                </a:solidFill>
              </a:rPr>
              <a:t>2</a:t>
            </a:r>
            <a:r>
              <a:rPr kumimoji="1" lang="ja-JP" altLang="en-US" dirty="0" smtClean="0">
                <a:solidFill>
                  <a:schemeClr val="tx1"/>
                </a:solidFill>
              </a:rPr>
              <a:t>月）（</a:t>
            </a:r>
            <a:r>
              <a:rPr kumimoji="1" lang="en-US" altLang="ja-JP" dirty="0" smtClean="0">
                <a:solidFill>
                  <a:schemeClr val="tx1"/>
                </a:solidFill>
              </a:rPr>
              <a:t>84</a:t>
            </a:r>
            <a:r>
              <a:rPr kumimoji="1" lang="ja-JP" altLang="en-US" dirty="0" smtClean="0">
                <a:solidFill>
                  <a:schemeClr val="tx1"/>
                </a:solidFill>
              </a:rPr>
              <a:t>－</a:t>
            </a:r>
            <a:r>
              <a:rPr kumimoji="1" lang="en-US" altLang="ja-JP" dirty="0" smtClean="0">
                <a:solidFill>
                  <a:schemeClr val="tx1"/>
                </a:solidFill>
              </a:rPr>
              <a:t>2</a:t>
            </a:r>
            <a:r>
              <a:rPr kumimoji="1" lang="ja-JP" altLang="en-US" dirty="0" smtClean="0">
                <a:solidFill>
                  <a:schemeClr val="tx1"/>
                </a:solidFill>
              </a:rPr>
              <a:t>号に掲載）を基礎に</a:t>
            </a:r>
            <a:endParaRPr kumimoji="1" lang="en-US" altLang="ja-JP" dirty="0" smtClean="0">
              <a:solidFill>
                <a:schemeClr val="tx1"/>
              </a:solidFill>
            </a:endParaRPr>
          </a:p>
          <a:p>
            <a:endParaRPr lang="en-US" altLang="ja-JP" dirty="0"/>
          </a:p>
          <a:p>
            <a:r>
              <a:rPr lang="ja-JP" altLang="en-US" dirty="0"/>
              <a:t>永岑三千輝</a:t>
            </a:r>
            <a:endParaRPr kumimoji="1" lang="ja-JP" altLang="en-US" dirty="0"/>
          </a:p>
        </p:txBody>
      </p:sp>
    </p:spTree>
    <p:extLst>
      <p:ext uri="{BB962C8B-B14F-4D97-AF65-F5344CB8AC3E}">
        <p14:creationId xmlns:p14="http://schemas.microsoft.com/office/powerpoint/2010/main" val="1358013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ワイマール期のシャハト</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ドイツ民主党創立に関与。ワイマール</a:t>
            </a:r>
            <a:r>
              <a:rPr lang="ja-JP" altLang="en-US" dirty="0" smtClean="0">
                <a:solidFill>
                  <a:srgbClr val="FF0000"/>
                </a:solidFill>
              </a:rPr>
              <a:t>共和制の創設</a:t>
            </a:r>
            <a:r>
              <a:rPr lang="ja-JP" altLang="en-US" dirty="0" smtClean="0"/>
              <a:t>にかかわる。</a:t>
            </a:r>
            <a:endParaRPr lang="en-US" altLang="ja-JP" dirty="0" smtClean="0"/>
          </a:p>
          <a:p>
            <a:r>
              <a:rPr lang="en-US" altLang="ja-JP" dirty="0" smtClean="0"/>
              <a:t>1923</a:t>
            </a:r>
            <a:r>
              <a:rPr lang="ja-JP" altLang="ja-JP" dirty="0" smtClean="0"/>
              <a:t>年ハイパーインフレーションの「終息者」</a:t>
            </a:r>
            <a:r>
              <a:rPr lang="ja-JP" altLang="en-US" dirty="0" smtClean="0"/>
              <a:t>・・・</a:t>
            </a:r>
            <a:r>
              <a:rPr lang="ja-JP" altLang="en-US" dirty="0" smtClean="0">
                <a:solidFill>
                  <a:srgbClr val="FF0000"/>
                </a:solidFill>
              </a:rPr>
              <a:t>政治</a:t>
            </a:r>
            <a:r>
              <a:rPr lang="ja-JP" altLang="en-US" dirty="0" smtClean="0"/>
              <a:t>とのかかわり・・・党派闘争とのかかわり</a:t>
            </a:r>
            <a:endParaRPr lang="en-US" altLang="ja-JP" dirty="0" smtClean="0"/>
          </a:p>
          <a:p>
            <a:r>
              <a:rPr lang="ja-JP" altLang="en-US" dirty="0" smtClean="0"/>
              <a:t>ライヒスバンク総裁</a:t>
            </a:r>
            <a:endParaRPr lang="en-US" altLang="ja-JP" dirty="0" smtClean="0"/>
          </a:p>
          <a:p>
            <a:r>
              <a:rPr lang="ja-JP" altLang="en-US" dirty="0" smtClean="0"/>
              <a:t>相対的安定期の国際金融の一人の代表的人物</a:t>
            </a:r>
            <a:endParaRPr kumimoji="1" lang="ja-JP" altLang="en-US" dirty="0"/>
          </a:p>
        </p:txBody>
      </p:sp>
    </p:spTree>
    <p:extLst>
      <p:ext uri="{BB962C8B-B14F-4D97-AF65-F5344CB8AC3E}">
        <p14:creationId xmlns:p14="http://schemas.microsoft.com/office/powerpoint/2010/main" val="4141047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ドイツ民主党に所属の政治的闘士</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en-US" altLang="ja-JP" dirty="0" smtClean="0"/>
              <a:t>11</a:t>
            </a:r>
            <a:r>
              <a:rPr lang="ja-JP" altLang="en-US" dirty="0" smtClean="0"/>
              <a:t>月革命からの</a:t>
            </a:r>
            <a:r>
              <a:rPr lang="ja-JP" altLang="ja-JP" dirty="0" smtClean="0"/>
              <a:t>政治的</a:t>
            </a:r>
            <a:r>
              <a:rPr lang="ja-JP" altLang="ja-JP" dirty="0"/>
              <a:t>闘士としての</a:t>
            </a:r>
            <a:r>
              <a:rPr lang="ja-JP" altLang="ja-JP" dirty="0" smtClean="0"/>
              <a:t>要素。</a:t>
            </a:r>
            <a:endParaRPr lang="en-US" altLang="ja-JP" dirty="0" smtClean="0"/>
          </a:p>
          <a:p>
            <a:r>
              <a:rPr lang="ja-JP" altLang="ja-JP" dirty="0" smtClean="0"/>
              <a:t>当時</a:t>
            </a:r>
            <a:r>
              <a:rPr lang="ja-JP" altLang="ja-JP" dirty="0"/>
              <a:t>のシャハトは</a:t>
            </a:r>
            <a:r>
              <a:rPr lang="ja-JP" altLang="ja-JP" dirty="0">
                <a:solidFill>
                  <a:srgbClr val="FF0000"/>
                </a:solidFill>
              </a:rPr>
              <a:t>リベラル左派の民主党</a:t>
            </a:r>
            <a:r>
              <a:rPr lang="ja-JP" altLang="ja-JP" dirty="0"/>
              <a:t>に属し、</a:t>
            </a:r>
            <a:r>
              <a:rPr lang="ja-JP" altLang="ja-JP" dirty="0">
                <a:solidFill>
                  <a:srgbClr val="FF0000"/>
                </a:solidFill>
              </a:rPr>
              <a:t>中道左翼・社会民主党のヒルファディングと共和国擁護で同じ陣営</a:t>
            </a:r>
            <a:r>
              <a:rPr lang="ja-JP" altLang="ja-JP" dirty="0"/>
              <a:t>に属し、「恐るべきデマゴーグ（煽動政治家）」だった（有澤廣巳『ワイマール共和国物語』上、</a:t>
            </a:r>
            <a:r>
              <a:rPr lang="en-US" altLang="ja-JP" dirty="0"/>
              <a:t>1994: 363</a:t>
            </a:r>
            <a:r>
              <a:rPr lang="ja-JP" altLang="ja-JP" dirty="0"/>
              <a:t>）極右の「ドイツ国家国民党の国会議員ヘルフェリッヒ」と対決した</a:t>
            </a:r>
            <a:r>
              <a:rPr lang="ja-JP" altLang="ja-JP" dirty="0" smtClean="0"/>
              <a:t>。</a:t>
            </a:r>
            <a:endParaRPr lang="en-US" altLang="ja-JP" dirty="0" smtClean="0"/>
          </a:p>
          <a:p>
            <a:r>
              <a:rPr lang="ja-JP" altLang="ja-JP" dirty="0" smtClean="0"/>
              <a:t>ヘルフェリッヒ</a:t>
            </a:r>
            <a:r>
              <a:rPr lang="ja-JP" altLang="ja-JP" dirty="0"/>
              <a:t>がインフレ収束のための総裁シャハトの金銀行割引案について「ライヒスバンクをイングランド銀行に従属させるものだ」と批判すると、論理明晰に反論し、彼を「沈黙に追い込む」闘士であった</a:t>
            </a:r>
            <a:r>
              <a:rPr lang="ja-JP" altLang="ja-JP" dirty="0" smtClean="0"/>
              <a:t>。</a:t>
            </a:r>
            <a:endParaRPr lang="en-US" altLang="ja-JP" dirty="0" smtClean="0"/>
          </a:p>
          <a:p>
            <a:r>
              <a:rPr lang="ja-JP" altLang="ja-JP" dirty="0" smtClean="0"/>
              <a:t>そもそも</a:t>
            </a:r>
            <a:r>
              <a:rPr lang="ja-JP" altLang="ja-JP" dirty="0"/>
              <a:t>総裁就任は</a:t>
            </a:r>
            <a:r>
              <a:rPr lang="ja-JP" altLang="ja-JP" dirty="0">
                <a:solidFill>
                  <a:srgbClr val="FF0000"/>
                </a:solidFill>
              </a:rPr>
              <a:t>社会民主党の支援</a:t>
            </a:r>
            <a:r>
              <a:rPr lang="ja-JP" altLang="ja-JP" dirty="0"/>
              <a:t>があって実現したことであり、エーベルト大統領（社会民主党）とは「夫婦ぐるみで親密な関係」を築いていた</a:t>
            </a:r>
            <a:r>
              <a:rPr lang="ja-JP" altLang="ja-JP" dirty="0" smtClean="0"/>
              <a:t>。</a:t>
            </a:r>
            <a:endParaRPr lang="en-US" altLang="ja-JP" dirty="0" smtClean="0"/>
          </a:p>
          <a:p>
            <a:r>
              <a:rPr lang="ja-JP" altLang="ja-JP" dirty="0" smtClean="0"/>
              <a:t>また</a:t>
            </a:r>
            <a:r>
              <a:rPr lang="ja-JP" altLang="ja-JP" dirty="0"/>
              <a:t>、ヴェルサイユ条約</a:t>
            </a:r>
            <a:r>
              <a:rPr lang="ja-JP" altLang="ja-JP" dirty="0">
                <a:solidFill>
                  <a:srgbClr val="FF0000"/>
                </a:solidFill>
              </a:rPr>
              <a:t>履行政策のシュトレーゼマン外相</a:t>
            </a:r>
            <a:r>
              <a:rPr lang="ja-JP" altLang="ja-JP" dirty="0"/>
              <a:t>とも親しかった。</a:t>
            </a:r>
          </a:p>
          <a:p>
            <a:endParaRPr kumimoji="1" lang="ja-JP" altLang="en-US" dirty="0"/>
          </a:p>
        </p:txBody>
      </p:sp>
    </p:spTree>
    <p:extLst>
      <p:ext uri="{BB962C8B-B14F-4D97-AF65-F5344CB8AC3E}">
        <p14:creationId xmlns:p14="http://schemas.microsoft.com/office/powerpoint/2010/main" val="4283786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de-DE" altLang="ja-JP" dirty="0" smtClean="0"/>
              <a:t>Schacht 1923-1930</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endParaRPr lang="de-DE" altLang="ja-JP" dirty="0"/>
          </a:p>
          <a:p>
            <a:r>
              <a:rPr lang="de-DE" altLang="ja-JP" dirty="0" smtClean="0"/>
              <a:t>Bin </a:t>
            </a:r>
            <a:r>
              <a:rPr lang="de-DE" altLang="ja-JP" dirty="0"/>
              <a:t>im </a:t>
            </a:r>
            <a:r>
              <a:rPr lang="de-DE" altLang="ja-JP" dirty="0">
                <a:solidFill>
                  <a:srgbClr val="FF0000"/>
                </a:solidFill>
              </a:rPr>
              <a:t>Jahre 1923 </a:t>
            </a:r>
            <a:r>
              <a:rPr lang="de-DE" altLang="ja-JP" dirty="0"/>
              <a:t>aus dem Privatleben ausgeschieden und </a:t>
            </a:r>
            <a:endParaRPr lang="de-DE" altLang="ja-JP" dirty="0" smtClean="0"/>
          </a:p>
          <a:p>
            <a:pPr lvl="1"/>
            <a:r>
              <a:rPr lang="de-DE" altLang="ja-JP" dirty="0" smtClean="0"/>
              <a:t>in </a:t>
            </a:r>
            <a:r>
              <a:rPr lang="de-DE" altLang="ja-JP" dirty="0"/>
              <a:t>den öffentlichen Dienst gegangen als </a:t>
            </a:r>
            <a:r>
              <a:rPr lang="de-DE" altLang="ja-JP" dirty="0">
                <a:solidFill>
                  <a:srgbClr val="FF0000"/>
                </a:solidFill>
              </a:rPr>
              <a:t>Reichswährungskommissar </a:t>
            </a:r>
            <a:r>
              <a:rPr lang="de-DE" altLang="ja-JP" dirty="0"/>
              <a:t>und wurde </a:t>
            </a:r>
            <a:r>
              <a:rPr lang="de-DE" altLang="ja-JP" dirty="0">
                <a:solidFill>
                  <a:srgbClr val="FF0000"/>
                </a:solidFill>
              </a:rPr>
              <a:t>bald darauf Reichsbankpräsident </a:t>
            </a:r>
            <a:r>
              <a:rPr lang="de-DE" altLang="ja-JP" dirty="0"/>
              <a:t>und habe bis 1930 das Amt des Reichsbankpräsidenten versehen, worauf ich meinen Rücktritt erklärte</a:t>
            </a:r>
            <a:r>
              <a:rPr lang="de-DE" altLang="ja-JP" dirty="0" smtClean="0"/>
              <a:t>.</a:t>
            </a:r>
          </a:p>
          <a:p>
            <a:pPr lvl="1"/>
            <a:endParaRPr lang="de-DE" altLang="ja-JP" dirty="0"/>
          </a:p>
          <a:p>
            <a:r>
              <a:rPr lang="de-DE" altLang="ja-JP" dirty="0" smtClean="0"/>
              <a:t>[</a:t>
            </a:r>
            <a:r>
              <a:rPr lang="de-DE" altLang="ja-JP" dirty="0"/>
              <a:t>Der Nürnberger Prozeß: Einhundertsiebzehnter Tag. Dienstag, 30. April 1946. Der Nürnberger Prozeß, S. 14972 (vgl. NP Bd. 12, S. 454 ff.)]</a:t>
            </a:r>
          </a:p>
        </p:txBody>
      </p:sp>
    </p:spTree>
    <p:extLst>
      <p:ext uri="{BB962C8B-B14F-4D97-AF65-F5344CB8AC3E}">
        <p14:creationId xmlns:p14="http://schemas.microsoft.com/office/powerpoint/2010/main" val="2968235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fontScale="90000"/>
          </a:bodyPr>
          <a:lstStyle/>
          <a:p>
            <a:r>
              <a:rPr kumimoji="1" lang="en-US" altLang="ja-JP" dirty="0" smtClean="0"/>
              <a:t>1926-1930</a:t>
            </a:r>
            <a:r>
              <a:rPr kumimoji="1" lang="ja-JP" altLang="en-US" dirty="0" smtClean="0"/>
              <a:t>のシャハト</a:t>
            </a:r>
            <a:endParaRPr kumimoji="1" lang="ja-JP" altLang="en-US" dirty="0"/>
          </a:p>
        </p:txBody>
      </p:sp>
      <p:sp>
        <p:nvSpPr>
          <p:cNvPr id="3" name="コンテンツ プレースホルダー 2"/>
          <p:cNvSpPr>
            <a:spLocks noGrp="1"/>
          </p:cNvSpPr>
          <p:nvPr>
            <p:ph idx="1"/>
          </p:nvPr>
        </p:nvSpPr>
        <p:spPr>
          <a:xfrm>
            <a:off x="457200" y="1268760"/>
            <a:ext cx="8229600" cy="5184576"/>
          </a:xfrm>
        </p:spPr>
        <p:txBody>
          <a:bodyPr>
            <a:normAutofit fontScale="70000" lnSpcReduction="20000"/>
          </a:bodyPr>
          <a:lstStyle/>
          <a:p>
            <a:r>
              <a:rPr lang="en-US" altLang="ja-JP" dirty="0"/>
              <a:t>1926</a:t>
            </a:r>
            <a:r>
              <a:rPr lang="ja-JP" altLang="ja-JP" dirty="0"/>
              <a:t>年の王侯財産無償没収に対する態度で民主党を</a:t>
            </a:r>
            <a:r>
              <a:rPr lang="ja-JP" altLang="ja-JP" dirty="0" smtClean="0"/>
              <a:t>離党</a:t>
            </a:r>
            <a:endParaRPr lang="en-US" altLang="ja-JP" dirty="0" smtClean="0"/>
          </a:p>
          <a:p>
            <a:r>
              <a:rPr lang="ja-JP" altLang="ja-JP" dirty="0" smtClean="0"/>
              <a:t>フランス軍</a:t>
            </a:r>
            <a:r>
              <a:rPr lang="ja-JP" altLang="ja-JP" dirty="0"/>
              <a:t>のルール地帯からの早期撤退を実現させるための政策で、シュトレーゼマンとの</a:t>
            </a:r>
            <a:r>
              <a:rPr lang="ja-JP" altLang="ja-JP" dirty="0" smtClean="0"/>
              <a:t>関係悪化</a:t>
            </a:r>
            <a:r>
              <a:rPr lang="ja-JP" altLang="en-US" dirty="0" smtClean="0"/>
              <a:t>。</a:t>
            </a:r>
            <a:endParaRPr lang="en-US" altLang="ja-JP" dirty="0" smtClean="0"/>
          </a:p>
          <a:p>
            <a:r>
              <a:rPr lang="en-US" altLang="ja-JP" dirty="0" smtClean="0"/>
              <a:t>28</a:t>
            </a:r>
            <a:r>
              <a:rPr lang="ja-JP" altLang="ja-JP" dirty="0"/>
              <a:t>年以降は「極右反動派・ドイツ国家国民党に接近</a:t>
            </a:r>
            <a:r>
              <a:rPr lang="ja-JP" altLang="ja-JP" dirty="0" smtClean="0"/>
              <a:t>」。</a:t>
            </a:r>
            <a:endParaRPr lang="en-US" altLang="ja-JP" dirty="0" smtClean="0"/>
          </a:p>
          <a:p>
            <a:endParaRPr lang="en-US" altLang="ja-JP" dirty="0" smtClean="0"/>
          </a:p>
          <a:p>
            <a:r>
              <a:rPr lang="en-US" altLang="ja-JP" dirty="0" smtClean="0"/>
              <a:t>29</a:t>
            </a:r>
            <a:r>
              <a:rPr lang="ja-JP" altLang="ja-JP" dirty="0"/>
              <a:t>年</a:t>
            </a:r>
            <a:r>
              <a:rPr lang="en-US" altLang="ja-JP" dirty="0"/>
              <a:t>10</a:t>
            </a:r>
            <a:r>
              <a:rPr lang="ja-JP" altLang="ja-JP" dirty="0"/>
              <a:t>月の国庫危機に際しては</a:t>
            </a:r>
            <a:r>
              <a:rPr lang="ja-JP" altLang="ja-JP" dirty="0">
                <a:solidFill>
                  <a:srgbClr val="FF0000"/>
                </a:solidFill>
              </a:rPr>
              <a:t>財務大臣ヒルファディング</a:t>
            </a:r>
            <a:r>
              <a:rPr lang="ja-JP" altLang="ja-JP" dirty="0"/>
              <a:t>のアメリカの銀行から</a:t>
            </a:r>
            <a:r>
              <a:rPr lang="ja-JP" altLang="ja-JP" dirty="0">
                <a:solidFill>
                  <a:srgbClr val="FF0000"/>
                </a:solidFill>
              </a:rPr>
              <a:t>短期信用借り入れ策を妨害</a:t>
            </a:r>
            <a:r>
              <a:rPr lang="ja-JP" altLang="ja-JP" dirty="0"/>
              <a:t>し、ついにはヒルファディングを辞任に追い込んだ。「シャハトがヒルファディングを倒した」（有澤、前掲、下、</a:t>
            </a:r>
            <a:r>
              <a:rPr lang="en-US" altLang="ja-JP" dirty="0"/>
              <a:t>484</a:t>
            </a:r>
            <a:r>
              <a:rPr lang="ja-JP" altLang="ja-JP" dirty="0"/>
              <a:t>）</a:t>
            </a:r>
            <a:r>
              <a:rPr lang="ja-JP" altLang="ja-JP" dirty="0" smtClean="0"/>
              <a:t>。</a:t>
            </a:r>
            <a:endParaRPr lang="en-US" altLang="ja-JP" dirty="0" smtClean="0"/>
          </a:p>
          <a:p>
            <a:endParaRPr lang="en-US" altLang="ja-JP" dirty="0" smtClean="0"/>
          </a:p>
          <a:p>
            <a:r>
              <a:rPr lang="ja-JP" altLang="ja-JP" dirty="0" smtClean="0"/>
              <a:t>さらに</a:t>
            </a:r>
            <a:r>
              <a:rPr lang="ja-JP" altLang="ja-JP" dirty="0"/>
              <a:t>、</a:t>
            </a:r>
            <a:r>
              <a:rPr lang="en-US" altLang="ja-JP" dirty="0"/>
              <a:t>30</a:t>
            </a:r>
            <a:r>
              <a:rPr lang="ja-JP" altLang="ja-JP" dirty="0"/>
              <a:t>年以降のシャハトの右傾化とヒトラーと財界人の仲介がワイマール共和国解体への重要なプッシュ要因となったが、それはまさに政権・政治選択を巡る政治家としての機能の発揮であって、単なる「政策的技術」の問題ではない。</a:t>
            </a:r>
            <a:endParaRPr kumimoji="1" lang="ja-JP" altLang="en-US" dirty="0"/>
          </a:p>
        </p:txBody>
      </p:sp>
    </p:spTree>
    <p:extLst>
      <p:ext uri="{BB962C8B-B14F-4D97-AF65-F5344CB8AC3E}">
        <p14:creationId xmlns:p14="http://schemas.microsoft.com/office/powerpoint/2010/main" val="287336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60648"/>
            <a:ext cx="8229600" cy="490066"/>
          </a:xfrm>
        </p:spPr>
        <p:txBody>
          <a:bodyPr>
            <a:noAutofit/>
          </a:bodyPr>
          <a:lstStyle/>
          <a:p>
            <a:r>
              <a:rPr kumimoji="1" lang="en-US" altLang="ja-JP" sz="2400" dirty="0" smtClean="0"/>
              <a:t>1930</a:t>
            </a:r>
            <a:r>
              <a:rPr kumimoji="1" lang="ja-JP" altLang="en-US" sz="2400" dirty="0" smtClean="0"/>
              <a:t>年のライヒスバンク総裁辞任</a:t>
            </a:r>
            <a:r>
              <a:rPr kumimoji="1" lang="en-US" altLang="ja-JP" sz="2400" dirty="0" smtClean="0"/>
              <a:t/>
            </a:r>
            <a:br>
              <a:rPr kumimoji="1" lang="en-US" altLang="ja-JP" sz="2400" dirty="0" smtClean="0"/>
            </a:br>
            <a:r>
              <a:rPr kumimoji="1" lang="de-DE" altLang="ja-JP" sz="2400" dirty="0" smtClean="0"/>
              <a:t>(</a:t>
            </a:r>
            <a:r>
              <a:rPr kumimoji="1" lang="ja-JP" altLang="en-US" sz="2400" dirty="0" smtClean="0"/>
              <a:t>法廷で、シャハトが挙げた二つの理由）</a:t>
            </a:r>
            <a:endParaRPr kumimoji="1" lang="ja-JP" altLang="en-US" sz="2400" dirty="0"/>
          </a:p>
        </p:txBody>
      </p:sp>
      <p:sp>
        <p:nvSpPr>
          <p:cNvPr id="3" name="コンテンツ プレースホルダー 2"/>
          <p:cNvSpPr>
            <a:spLocks noGrp="1"/>
          </p:cNvSpPr>
          <p:nvPr>
            <p:ph idx="1"/>
          </p:nvPr>
        </p:nvSpPr>
        <p:spPr>
          <a:xfrm>
            <a:off x="457200" y="980728"/>
            <a:ext cx="8229600" cy="5328592"/>
          </a:xfrm>
        </p:spPr>
        <p:txBody>
          <a:bodyPr>
            <a:normAutofit fontScale="77500" lnSpcReduction="20000"/>
          </a:bodyPr>
          <a:lstStyle/>
          <a:p>
            <a:pPr marL="0" indent="0">
              <a:buNone/>
            </a:pPr>
            <a:r>
              <a:rPr lang="ja-JP" altLang="en-US" dirty="0" smtClean="0"/>
              <a:t>①ワイマール連合政府批判・・・「軽率な」財政政策</a:t>
            </a:r>
            <a:endParaRPr lang="de-DE" altLang="ja-JP" dirty="0"/>
          </a:p>
          <a:p>
            <a:r>
              <a:rPr lang="de-DE" altLang="ja-JP" dirty="0"/>
              <a:t>SCHACHT: Ich befand mich mit der Regierung auf </a:t>
            </a:r>
            <a:r>
              <a:rPr lang="de-DE" altLang="ja-JP" dirty="0">
                <a:solidFill>
                  <a:srgbClr val="FF0000"/>
                </a:solidFill>
              </a:rPr>
              <a:t>zwei wesentlichen Gebieten in Meinungsverschiedenheit</a:t>
            </a:r>
            <a:r>
              <a:rPr lang="de-DE" altLang="ja-JP" dirty="0"/>
              <a:t>. Das eine war </a:t>
            </a:r>
            <a:r>
              <a:rPr lang="de-DE" altLang="ja-JP" dirty="0">
                <a:solidFill>
                  <a:srgbClr val="FF0000"/>
                </a:solidFill>
              </a:rPr>
              <a:t>die innere Finanzpolitik der Regierung</a:t>
            </a:r>
            <a:r>
              <a:rPr lang="de-DE" altLang="ja-JP" dirty="0"/>
              <a:t>. Nachdem die entsetzliche Katastrophe des verlorenen Krieges und des Versailler Diktates hinter uns war, war es nach meiner Auffassung notwendig, daß die deutsche Politik sich </a:t>
            </a:r>
            <a:r>
              <a:rPr lang="de-DE" altLang="ja-JP" dirty="0">
                <a:solidFill>
                  <a:srgbClr val="FF0000"/>
                </a:solidFill>
              </a:rPr>
              <a:t>einer sehr sparsamen und bescheidenen Methode </a:t>
            </a:r>
            <a:r>
              <a:rPr lang="de-DE" altLang="ja-JP" dirty="0"/>
              <a:t>bediente. </a:t>
            </a:r>
            <a:endParaRPr lang="de-DE" altLang="ja-JP" dirty="0" smtClean="0"/>
          </a:p>
          <a:p>
            <a:endParaRPr lang="de-DE" altLang="ja-JP" dirty="0" smtClean="0"/>
          </a:p>
          <a:p>
            <a:r>
              <a:rPr lang="de-DE" altLang="ja-JP" dirty="0" smtClean="0"/>
              <a:t>Die </a:t>
            </a:r>
            <a:r>
              <a:rPr lang="de-DE" altLang="ja-JP" dirty="0">
                <a:solidFill>
                  <a:srgbClr val="FF0000"/>
                </a:solidFill>
              </a:rPr>
              <a:t>demokratischen</a:t>
            </a:r>
            <a:r>
              <a:rPr lang="de-DE" altLang="ja-JP" dirty="0"/>
              <a:t> Regierungen und die</a:t>
            </a:r>
            <a:r>
              <a:rPr lang="de-DE" altLang="ja-JP" dirty="0">
                <a:solidFill>
                  <a:srgbClr val="FF0000"/>
                </a:solidFill>
              </a:rPr>
              <a:t> sozialistischen </a:t>
            </a:r>
            <a:r>
              <a:rPr lang="de-DE" altLang="ja-JP" dirty="0"/>
              <a:t>Regierungen jener Zeit konnten sich dazu nicht verstehen, sondern haben </a:t>
            </a:r>
            <a:r>
              <a:rPr lang="de-DE" altLang="ja-JP" dirty="0">
                <a:solidFill>
                  <a:srgbClr val="FF0000"/>
                </a:solidFill>
              </a:rPr>
              <a:t>eine sehr leichtfertige Finanzpolitik </a:t>
            </a:r>
            <a:r>
              <a:rPr lang="de-DE" altLang="ja-JP" dirty="0"/>
              <a:t>betrieben, </a:t>
            </a:r>
            <a:r>
              <a:rPr lang="de-DE" altLang="ja-JP" dirty="0" smtClean="0"/>
              <a:t>[</a:t>
            </a:r>
            <a:r>
              <a:rPr lang="de-DE" altLang="ja-JP" dirty="0"/>
              <a:t>Der Nürnberger Prozeß: Einhundertsiebzehnter Tag. Dienstag, 30. April 1946. Der Nürnberger Prozeß, S. 14972 (vgl. NP Bd. 12, S. 454 ff.)]</a:t>
            </a:r>
          </a:p>
          <a:p>
            <a:endParaRPr kumimoji="1" lang="ja-JP" altLang="en-US" dirty="0"/>
          </a:p>
        </p:txBody>
      </p:sp>
    </p:spTree>
    <p:extLst>
      <p:ext uri="{BB962C8B-B14F-4D97-AF65-F5344CB8AC3E}">
        <p14:creationId xmlns:p14="http://schemas.microsoft.com/office/powerpoint/2010/main" val="2375193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a:bodyPr>
          <a:lstStyle/>
          <a:p>
            <a:r>
              <a:rPr lang="ja-JP" altLang="en-US" sz="2800" dirty="0"/>
              <a:t>第二</a:t>
            </a:r>
            <a:r>
              <a:rPr lang="ja-JP" altLang="en-US" sz="2800" dirty="0" smtClean="0"/>
              <a:t>の辞任理由</a:t>
            </a:r>
            <a:r>
              <a:rPr lang="en-US" altLang="ja-JP" sz="2800" dirty="0"/>
              <a:t>…</a:t>
            </a:r>
            <a:r>
              <a:rPr lang="ja-JP" altLang="en-US" sz="2800" dirty="0"/>
              <a:t>ヤング</a:t>
            </a:r>
            <a:r>
              <a:rPr lang="ja-JP" altLang="en-US" sz="2800" dirty="0" smtClean="0"/>
              <a:t>案の処理問題</a:t>
            </a:r>
            <a:endParaRPr kumimoji="1" lang="ja-JP" altLang="en-US" sz="2800" dirty="0"/>
          </a:p>
        </p:txBody>
      </p:sp>
      <p:sp>
        <p:nvSpPr>
          <p:cNvPr id="3" name="コンテンツ プレースホルダー 2"/>
          <p:cNvSpPr>
            <a:spLocks noGrp="1"/>
          </p:cNvSpPr>
          <p:nvPr>
            <p:ph idx="1"/>
          </p:nvPr>
        </p:nvSpPr>
        <p:spPr/>
        <p:txBody>
          <a:bodyPr>
            <a:normAutofit fontScale="62500" lnSpcReduction="20000"/>
          </a:bodyPr>
          <a:lstStyle/>
          <a:p>
            <a:r>
              <a:rPr lang="de-DE" altLang="ja-JP" dirty="0" smtClean="0"/>
              <a:t> Das war der eine Grund; der andere Grund lag auf außenpolitischem Gebiet. Ich hatte nicht nur am Zustandekommen des </a:t>
            </a:r>
            <a:r>
              <a:rPr lang="de-DE" altLang="ja-JP" dirty="0" smtClean="0">
                <a:solidFill>
                  <a:srgbClr val="FF0000"/>
                </a:solidFill>
              </a:rPr>
              <a:t>Young-Planes</a:t>
            </a:r>
            <a:r>
              <a:rPr lang="de-DE" altLang="ja-JP" dirty="0" smtClean="0"/>
              <a:t>, sondern auch im Jahre 1929 am Zustandekommen des </a:t>
            </a:r>
            <a:r>
              <a:rPr lang="de-DE" altLang="ja-JP" dirty="0" smtClean="0">
                <a:solidFill>
                  <a:srgbClr val="FF0000"/>
                </a:solidFill>
              </a:rPr>
              <a:t>Young-Komitee</a:t>
            </a:r>
            <a:r>
              <a:rPr lang="de-DE" altLang="ja-JP" dirty="0" smtClean="0"/>
              <a:t>s mitgearbeitet; </a:t>
            </a:r>
          </a:p>
          <a:p>
            <a:r>
              <a:rPr lang="ja-JP" altLang="en-US" dirty="0"/>
              <a:t>ヤング</a:t>
            </a:r>
            <a:r>
              <a:rPr lang="ja-JP" altLang="en-US" dirty="0" smtClean="0"/>
              <a:t>案</a:t>
            </a:r>
            <a:r>
              <a:rPr lang="ja-JP" altLang="en-US" dirty="0"/>
              <a:t>は</a:t>
            </a:r>
            <a:r>
              <a:rPr lang="ja-JP" altLang="en-US" dirty="0" smtClean="0"/>
              <a:t>良かった、悪くしたのが政府。</a:t>
            </a:r>
            <a:r>
              <a:rPr lang="de-DE" altLang="ja-JP" dirty="0" smtClean="0"/>
              <a:t>der sogenannte Young-Plan hatte </a:t>
            </a:r>
            <a:r>
              <a:rPr lang="de-DE" altLang="ja-JP" dirty="0" smtClean="0">
                <a:solidFill>
                  <a:srgbClr val="FF0000"/>
                </a:solidFill>
              </a:rPr>
              <a:t>eine Reihe von Verbesserungen für Deutschland </a:t>
            </a:r>
            <a:r>
              <a:rPr lang="de-DE" altLang="ja-JP" dirty="0" smtClean="0"/>
              <a:t>gebracht, die nun </a:t>
            </a:r>
            <a:r>
              <a:rPr lang="de-DE" altLang="ja-JP" dirty="0" smtClean="0">
                <a:solidFill>
                  <a:srgbClr val="FF0000"/>
                </a:solidFill>
              </a:rPr>
              <a:t>von der Deutschen Regierung </a:t>
            </a:r>
            <a:r>
              <a:rPr lang="de-DE" altLang="ja-JP" dirty="0" smtClean="0"/>
              <a:t>in den nachfolgenden Verhandlungen in Den Haag </a:t>
            </a:r>
            <a:r>
              <a:rPr lang="de-DE" altLang="ja-JP" dirty="0" smtClean="0">
                <a:solidFill>
                  <a:srgbClr val="FF0000"/>
                </a:solidFill>
              </a:rPr>
              <a:t>Schritt für Schritt preisgegeben wurden</a:t>
            </a:r>
            <a:r>
              <a:rPr lang="de-DE" altLang="ja-JP" dirty="0" smtClean="0"/>
              <a:t>; dadurch wurde die wirtschaftliche und finanzielle Lage des Landes wieder verschlechtert.</a:t>
            </a:r>
          </a:p>
          <a:p>
            <a:r>
              <a:rPr lang="ja-JP" altLang="en-US" dirty="0"/>
              <a:t>そこで</a:t>
            </a:r>
            <a:r>
              <a:rPr lang="ja-JP" altLang="en-US" dirty="0" smtClean="0"/>
              <a:t>「反乱を起こした」と。</a:t>
            </a:r>
            <a:endParaRPr lang="en-US" altLang="ja-JP" dirty="0" smtClean="0"/>
          </a:p>
          <a:p>
            <a:r>
              <a:rPr lang="de-DE" altLang="ja-JP" dirty="0" smtClean="0"/>
              <a:t> Ich habe infolgedessen hiergegen </a:t>
            </a:r>
            <a:r>
              <a:rPr lang="de-DE" altLang="ja-JP" dirty="0" smtClean="0">
                <a:solidFill>
                  <a:srgbClr val="FF0000"/>
                </a:solidFill>
              </a:rPr>
              <a:t>revoltiert</a:t>
            </a:r>
            <a:r>
              <a:rPr lang="de-DE" altLang="ja-JP" dirty="0" smtClean="0"/>
              <a:t> und aus diesen beiden Gründen im </a:t>
            </a:r>
            <a:r>
              <a:rPr lang="de-DE" altLang="ja-JP" dirty="0" smtClean="0">
                <a:solidFill>
                  <a:srgbClr val="FF0000"/>
                </a:solidFill>
              </a:rPr>
              <a:t>März 1930 </a:t>
            </a:r>
            <a:r>
              <a:rPr lang="de-DE" altLang="ja-JP" dirty="0" smtClean="0"/>
              <a:t>mein Amt als Reichsbankpräsident aus Protest niedergelegt.</a:t>
            </a:r>
            <a:endParaRPr lang="de-DE" altLang="ja-JP" dirty="0"/>
          </a:p>
          <a:p>
            <a:r>
              <a:rPr lang="de-DE" altLang="ja-JP" dirty="0" smtClean="0"/>
              <a:t> [Der Nürnberger Prozeß: Einhundertsiebzehnter Tag. Dienstag, 30. April 1946. Der Nürnberger Prozeß, S. 14974 (vgl. NP Bd. 12, S. 455 ff.)]</a:t>
            </a:r>
            <a:endParaRPr lang="de-DE" altLang="ja-JP" dirty="0"/>
          </a:p>
        </p:txBody>
      </p:sp>
    </p:spTree>
    <p:extLst>
      <p:ext uri="{BB962C8B-B14F-4D97-AF65-F5344CB8AC3E}">
        <p14:creationId xmlns:p14="http://schemas.microsoft.com/office/powerpoint/2010/main" val="1558421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ナチ体制下・・・</a:t>
            </a:r>
            <a:r>
              <a:rPr kumimoji="1" lang="en-US" altLang="ja-JP" dirty="0" smtClean="0"/>
              <a:t>1933</a:t>
            </a:r>
            <a:r>
              <a:rPr kumimoji="1" lang="ja-JP" altLang="en-US" dirty="0" smtClean="0"/>
              <a:t>－</a:t>
            </a:r>
            <a:r>
              <a:rPr kumimoji="1" lang="en-US" altLang="ja-JP" dirty="0" smtClean="0"/>
              <a:t>39</a:t>
            </a:r>
            <a:r>
              <a:rPr kumimoji="1" lang="ja-JP" altLang="en-US" dirty="0" smtClean="0"/>
              <a:t>とその後</a:t>
            </a:r>
            <a:endParaRPr kumimoji="1" lang="ja-JP" altLang="en-US" dirty="0"/>
          </a:p>
        </p:txBody>
      </p:sp>
      <p:sp>
        <p:nvSpPr>
          <p:cNvPr id="3" name="コンテンツ プレースホルダー 2"/>
          <p:cNvSpPr>
            <a:spLocks noGrp="1"/>
          </p:cNvSpPr>
          <p:nvPr>
            <p:ph idx="1"/>
          </p:nvPr>
        </p:nvSpPr>
        <p:spPr/>
        <p:txBody>
          <a:bodyPr/>
          <a:lstStyle/>
          <a:p>
            <a:r>
              <a:rPr lang="ja-JP" altLang="ja-JP" dirty="0" smtClean="0"/>
              <a:t>ナチス政権誕生とともにライヒスバンク総裁</a:t>
            </a:r>
            <a:r>
              <a:rPr lang="de-DE" altLang="ja-JP" dirty="0" smtClean="0"/>
              <a:t>(33-3)</a:t>
            </a:r>
            <a:r>
              <a:rPr lang="ja-JP" altLang="ja-JP" dirty="0" smtClean="0"/>
              <a:t>に返り咲き、</a:t>
            </a:r>
            <a:endParaRPr lang="en-US" altLang="ja-JP" dirty="0" smtClean="0"/>
          </a:p>
          <a:p>
            <a:endParaRPr lang="en-US" altLang="ja-JP" dirty="0" smtClean="0"/>
          </a:p>
          <a:p>
            <a:r>
              <a:rPr lang="ja-JP" altLang="en-US" dirty="0">
                <a:solidFill>
                  <a:srgbClr val="FF0000"/>
                </a:solidFill>
              </a:rPr>
              <a:t>メフォ</a:t>
            </a:r>
            <a:r>
              <a:rPr lang="ja-JP" altLang="en-US" dirty="0" smtClean="0">
                <a:solidFill>
                  <a:srgbClr val="FF0000"/>
                </a:solidFill>
              </a:rPr>
              <a:t>手形</a:t>
            </a:r>
            <a:r>
              <a:rPr lang="ja-JP" altLang="en-US" dirty="0" smtClean="0"/>
              <a:t>を考案し、秘密再軍備を支援。</a:t>
            </a:r>
            <a:endParaRPr lang="en-US" altLang="ja-JP" dirty="0" smtClean="0"/>
          </a:p>
          <a:p>
            <a:endParaRPr lang="en-US" altLang="ja-JP" dirty="0" smtClean="0"/>
          </a:p>
          <a:p>
            <a:r>
              <a:rPr lang="ja-JP" altLang="ja-JP" dirty="0" smtClean="0"/>
              <a:t>さらには経済大臣</a:t>
            </a:r>
            <a:r>
              <a:rPr lang="de-DE" altLang="ja-JP" dirty="0" smtClean="0"/>
              <a:t>(34-8)</a:t>
            </a:r>
            <a:r>
              <a:rPr lang="ja-JP" altLang="en-US" dirty="0" smtClean="0"/>
              <a:t>・戦争経済全権</a:t>
            </a:r>
            <a:r>
              <a:rPr lang="de-DE" altLang="ja-JP" dirty="0" smtClean="0"/>
              <a:t>(35-5)</a:t>
            </a:r>
            <a:r>
              <a:rPr lang="ja-JP" altLang="en-US" dirty="0" smtClean="0"/>
              <a:t>・・・再軍備推進</a:t>
            </a:r>
            <a:r>
              <a:rPr lang="en-US" altLang="ja-JP" dirty="0" smtClean="0"/>
              <a:t>…</a:t>
            </a:r>
            <a:r>
              <a:rPr lang="ja-JP" altLang="en-US" dirty="0" smtClean="0">
                <a:solidFill>
                  <a:srgbClr val="FF0000"/>
                </a:solidFill>
              </a:rPr>
              <a:t>政治的行動</a:t>
            </a:r>
            <a:endParaRPr lang="en-US" altLang="ja-JP" dirty="0"/>
          </a:p>
          <a:p>
            <a:endParaRPr kumimoji="1" lang="ja-JP" altLang="en-US" dirty="0"/>
          </a:p>
        </p:txBody>
      </p:sp>
    </p:spTree>
    <p:extLst>
      <p:ext uri="{BB962C8B-B14F-4D97-AF65-F5344CB8AC3E}">
        <p14:creationId xmlns:p14="http://schemas.microsoft.com/office/powerpoint/2010/main" val="2400678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648072"/>
          </a:xfrm>
        </p:spPr>
        <p:txBody>
          <a:bodyPr>
            <a:normAutofit fontScale="90000"/>
          </a:bodyPr>
          <a:lstStyle/>
          <a:p>
            <a:r>
              <a:rPr kumimoji="1" lang="de-DE" altLang="ja-JP" dirty="0" smtClean="0"/>
              <a:t>Schacht 1933-1939, 1943</a:t>
            </a:r>
            <a:endParaRPr kumimoji="1" lang="ja-JP" altLang="en-US" dirty="0"/>
          </a:p>
        </p:txBody>
      </p:sp>
      <p:sp>
        <p:nvSpPr>
          <p:cNvPr id="3" name="コンテンツ プレースホルダー 2"/>
          <p:cNvSpPr>
            <a:spLocks noGrp="1"/>
          </p:cNvSpPr>
          <p:nvPr>
            <p:ph idx="1"/>
          </p:nvPr>
        </p:nvSpPr>
        <p:spPr>
          <a:xfrm>
            <a:off x="467544" y="1124744"/>
            <a:ext cx="8229600" cy="5112568"/>
          </a:xfrm>
        </p:spPr>
        <p:txBody>
          <a:bodyPr>
            <a:normAutofit fontScale="62500" lnSpcReduction="20000"/>
          </a:bodyPr>
          <a:lstStyle/>
          <a:p>
            <a:r>
              <a:rPr lang="de-DE" altLang="ja-JP" dirty="0" smtClean="0">
                <a:solidFill>
                  <a:srgbClr val="FF0000"/>
                </a:solidFill>
              </a:rPr>
              <a:t>Am </a:t>
            </a:r>
            <a:r>
              <a:rPr lang="de-DE" altLang="ja-JP" dirty="0">
                <a:solidFill>
                  <a:srgbClr val="FF0000"/>
                </a:solidFill>
              </a:rPr>
              <a:t>17. März 1933 </a:t>
            </a:r>
            <a:r>
              <a:rPr lang="de-DE" altLang="ja-JP" dirty="0"/>
              <a:t>wurde er von neuem zum Präsidenten der Reichsbank ernannt, </a:t>
            </a:r>
            <a:endParaRPr lang="de-DE" altLang="ja-JP" dirty="0" smtClean="0"/>
          </a:p>
          <a:p>
            <a:r>
              <a:rPr lang="de-DE" altLang="ja-JP" dirty="0" smtClean="0">
                <a:solidFill>
                  <a:srgbClr val="FF0000"/>
                </a:solidFill>
              </a:rPr>
              <a:t>im </a:t>
            </a:r>
            <a:r>
              <a:rPr lang="de-DE" altLang="ja-JP" dirty="0">
                <a:solidFill>
                  <a:srgbClr val="FF0000"/>
                </a:solidFill>
              </a:rPr>
              <a:t>August 1934 </a:t>
            </a:r>
            <a:r>
              <a:rPr lang="de-DE" altLang="ja-JP" dirty="0"/>
              <a:t>zum Wirtschaftsminister und </a:t>
            </a:r>
            <a:endParaRPr lang="de-DE" altLang="ja-JP" dirty="0" smtClean="0"/>
          </a:p>
          <a:p>
            <a:r>
              <a:rPr lang="de-DE" altLang="ja-JP" dirty="0" smtClean="0">
                <a:solidFill>
                  <a:srgbClr val="FF0000"/>
                </a:solidFill>
              </a:rPr>
              <a:t>im </a:t>
            </a:r>
            <a:r>
              <a:rPr lang="de-DE" altLang="ja-JP" dirty="0">
                <a:solidFill>
                  <a:srgbClr val="FF0000"/>
                </a:solidFill>
              </a:rPr>
              <a:t>Mai 1935 </a:t>
            </a:r>
            <a:r>
              <a:rPr lang="de-DE" altLang="ja-JP" dirty="0"/>
              <a:t>zum Generalbevollmächtigten für die Kriegswirtschaft. </a:t>
            </a:r>
            <a:endParaRPr lang="de-DE" altLang="ja-JP" dirty="0" smtClean="0"/>
          </a:p>
          <a:p>
            <a:r>
              <a:rPr lang="de-DE" altLang="ja-JP" dirty="0" smtClean="0"/>
              <a:t>Im </a:t>
            </a:r>
            <a:r>
              <a:rPr lang="de-DE" altLang="ja-JP" dirty="0"/>
              <a:t>November 1937 trat er von diesen zwei Ämtern </a:t>
            </a:r>
            <a:r>
              <a:rPr lang="de-DE" altLang="ja-JP" dirty="0">
                <a:solidFill>
                  <a:srgbClr val="FF0000"/>
                </a:solidFill>
              </a:rPr>
              <a:t>zurück</a:t>
            </a:r>
            <a:r>
              <a:rPr lang="de-DE" altLang="ja-JP" dirty="0"/>
              <a:t> und wurde zum Minister ohne Geschäftsbereich ernannt. </a:t>
            </a:r>
            <a:endParaRPr lang="de-DE" altLang="ja-JP" dirty="0" smtClean="0"/>
          </a:p>
          <a:p>
            <a:pPr marL="0" indent="0">
              <a:buNone/>
            </a:pPr>
            <a:r>
              <a:rPr lang="ja-JP" altLang="en-US" dirty="0">
                <a:solidFill>
                  <a:srgbClr val="FF0000"/>
                </a:solidFill>
              </a:rPr>
              <a:t>ライヒスバンク</a:t>
            </a:r>
            <a:r>
              <a:rPr lang="ja-JP" altLang="en-US" dirty="0" smtClean="0">
                <a:solidFill>
                  <a:srgbClr val="FF0000"/>
                </a:solidFill>
              </a:rPr>
              <a:t>総裁、再任（任期１年）、</a:t>
            </a:r>
            <a:endParaRPr lang="de-DE" altLang="ja-JP" dirty="0" smtClean="0">
              <a:solidFill>
                <a:srgbClr val="FF0000"/>
              </a:solidFill>
            </a:endParaRPr>
          </a:p>
          <a:p>
            <a:r>
              <a:rPr lang="de-DE" altLang="ja-JP" dirty="0" smtClean="0">
                <a:solidFill>
                  <a:srgbClr val="FF0000"/>
                </a:solidFill>
              </a:rPr>
              <a:t>Am </a:t>
            </a:r>
            <a:r>
              <a:rPr lang="de-DE" altLang="ja-JP" dirty="0">
                <a:solidFill>
                  <a:srgbClr val="FF0000"/>
                </a:solidFill>
              </a:rPr>
              <a:t>16. März 1937 </a:t>
            </a:r>
            <a:r>
              <a:rPr lang="de-DE" altLang="ja-JP" dirty="0"/>
              <a:t>wurde er wiederum zum Reichsbankpräsidenten auf ein Jahr bestellt, und </a:t>
            </a:r>
            <a:endParaRPr lang="de-DE" altLang="ja-JP" dirty="0" smtClean="0"/>
          </a:p>
          <a:p>
            <a:pPr marL="0" indent="0">
              <a:buNone/>
            </a:pPr>
            <a:r>
              <a:rPr lang="ja-JP" altLang="en-US" dirty="0"/>
              <a:t>さらに、</a:t>
            </a:r>
            <a:r>
              <a:rPr lang="ja-JP" altLang="en-US" dirty="0" smtClean="0"/>
              <a:t>任期</a:t>
            </a:r>
            <a:r>
              <a:rPr lang="en-US" altLang="ja-JP" dirty="0" smtClean="0"/>
              <a:t>4</a:t>
            </a:r>
            <a:r>
              <a:rPr lang="ja-JP" altLang="en-US" dirty="0" smtClean="0"/>
              <a:t>年で再任。</a:t>
            </a:r>
            <a:endParaRPr lang="de-DE" altLang="ja-JP" dirty="0" smtClean="0"/>
          </a:p>
          <a:p>
            <a:r>
              <a:rPr lang="de-DE" altLang="ja-JP" dirty="0" smtClean="0">
                <a:solidFill>
                  <a:srgbClr val="FF0000"/>
                </a:solidFill>
              </a:rPr>
              <a:t>am </a:t>
            </a:r>
            <a:r>
              <a:rPr lang="de-DE" altLang="ja-JP" dirty="0">
                <a:solidFill>
                  <a:srgbClr val="FF0000"/>
                </a:solidFill>
              </a:rPr>
              <a:t>9. März 1938 auf vier Jahre</a:t>
            </a:r>
            <a:r>
              <a:rPr lang="de-DE" altLang="ja-JP" dirty="0"/>
              <a:t>; </a:t>
            </a:r>
            <a:endParaRPr lang="de-DE" altLang="ja-JP" dirty="0" smtClean="0"/>
          </a:p>
          <a:p>
            <a:r>
              <a:rPr lang="de-DE" altLang="ja-JP" dirty="0" smtClean="0"/>
              <a:t>er </a:t>
            </a:r>
            <a:r>
              <a:rPr lang="de-DE" altLang="ja-JP" dirty="0"/>
              <a:t>ist jedoch am 20. Januar 1939 entlassen worden. </a:t>
            </a:r>
            <a:endParaRPr lang="de-DE" altLang="ja-JP" dirty="0" smtClean="0"/>
          </a:p>
          <a:p>
            <a:pPr marL="0" indent="0">
              <a:buNone/>
            </a:pPr>
            <a:endParaRPr lang="en-US" altLang="ja-JP" dirty="0" smtClean="0"/>
          </a:p>
          <a:p>
            <a:pPr marL="0" indent="0">
              <a:buNone/>
            </a:pPr>
            <a:r>
              <a:rPr lang="ja-JP" altLang="en-US" dirty="0" smtClean="0"/>
              <a:t>無任所大臣としては、</a:t>
            </a:r>
            <a:r>
              <a:rPr lang="en-US" altLang="ja-JP" dirty="0" smtClean="0"/>
              <a:t>1943</a:t>
            </a:r>
            <a:r>
              <a:rPr lang="ja-JP" altLang="en-US" dirty="0" smtClean="0"/>
              <a:t>年</a:t>
            </a:r>
            <a:r>
              <a:rPr lang="en-US" altLang="ja-JP" dirty="0" smtClean="0"/>
              <a:t>1</a:t>
            </a:r>
            <a:r>
              <a:rPr lang="ja-JP" altLang="en-US" dirty="0" smtClean="0"/>
              <a:t>月</a:t>
            </a:r>
            <a:r>
              <a:rPr lang="en-US" altLang="ja-JP" dirty="0" smtClean="0"/>
              <a:t>22</a:t>
            </a:r>
            <a:r>
              <a:rPr lang="ja-JP" altLang="en-US" dirty="0" smtClean="0"/>
              <a:t>日まで</a:t>
            </a:r>
            <a:endParaRPr lang="de-DE" altLang="ja-JP" dirty="0" smtClean="0"/>
          </a:p>
          <a:p>
            <a:r>
              <a:rPr lang="de-DE" altLang="ja-JP" dirty="0" smtClean="0">
                <a:solidFill>
                  <a:srgbClr val="FF0000"/>
                </a:solidFill>
              </a:rPr>
              <a:t>Als </a:t>
            </a:r>
            <a:r>
              <a:rPr lang="de-DE" altLang="ja-JP" dirty="0">
                <a:solidFill>
                  <a:srgbClr val="FF0000"/>
                </a:solidFill>
              </a:rPr>
              <a:t>Minister ohne Geschäftsbereich </a:t>
            </a:r>
            <a:r>
              <a:rPr lang="de-DE" altLang="ja-JP" dirty="0"/>
              <a:t>wurde er am 22. Januar 1943 entlassen</a:t>
            </a:r>
            <a:r>
              <a:rPr lang="de-DE" altLang="ja-JP" dirty="0" smtClean="0"/>
              <a:t>.[</a:t>
            </a:r>
            <a:r>
              <a:rPr lang="de-DE" altLang="ja-JP" dirty="0"/>
              <a:t>Der Nürnberger Prozeß: Zweihundertachtzehnter Tag. Dienstag, 1. Oktober 1946. Der Nürnberger Prozeß, S. 29394 (vgl. NP Bd. 22, S. 629)]</a:t>
            </a:r>
          </a:p>
        </p:txBody>
      </p:sp>
    </p:spTree>
    <p:extLst>
      <p:ext uri="{BB962C8B-B14F-4D97-AF65-F5344CB8AC3E}">
        <p14:creationId xmlns:p14="http://schemas.microsoft.com/office/powerpoint/2010/main" val="902998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メフォ手形</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ja-JP" dirty="0"/>
              <a:t>そもそもメフォ手形は、古典的なシュヴァイツァー（</a:t>
            </a:r>
            <a:r>
              <a:rPr lang="en-US" altLang="ja-JP" dirty="0"/>
              <a:t>1964</a:t>
            </a:r>
            <a:r>
              <a:rPr lang="ja-JP" altLang="ja-JP" dirty="0"/>
              <a:t>）の研究―ナチ体制権力構造論における全体主義論の批判と同盟理論の提唱者―に依拠して紹介しているようにヒトラー政権発足時の保守派との連立政権段階の政策目標、そのうち特に</a:t>
            </a:r>
            <a:r>
              <a:rPr lang="ja-JP" altLang="ja-JP" dirty="0">
                <a:solidFill>
                  <a:srgbClr val="FF0000"/>
                </a:solidFill>
              </a:rPr>
              <a:t>「外国との軍備均衡」、「経済動員による軍事力の再構築」を目指す政策の実現のための手段</a:t>
            </a:r>
            <a:r>
              <a:rPr lang="ja-JP" altLang="ja-JP" dirty="0"/>
              <a:t>であった。しかも、その政策目標を政権発足後の国際的にまだ軟弱な権力基盤のもとで達成するための</a:t>
            </a:r>
            <a:r>
              <a:rPr lang="ja-JP" altLang="ja-JP" dirty="0">
                <a:solidFill>
                  <a:srgbClr val="FF0000"/>
                </a:solidFill>
              </a:rPr>
              <a:t>秘密再軍備の手段</a:t>
            </a:r>
            <a:r>
              <a:rPr lang="ja-JP" altLang="ja-JP" dirty="0"/>
              <a:t>であった</a:t>
            </a:r>
            <a:r>
              <a:rPr lang="ja-JP" altLang="ja-JP" dirty="0" smtClean="0"/>
              <a:t>。</a:t>
            </a:r>
            <a:endParaRPr lang="en-US" altLang="ja-JP" dirty="0" smtClean="0"/>
          </a:p>
          <a:p>
            <a:r>
              <a:rPr lang="ja-JP" altLang="ja-JP" dirty="0" smtClean="0"/>
              <a:t>まさ</a:t>
            </a:r>
            <a:r>
              <a:rPr lang="ja-JP" altLang="ja-JP" dirty="0"/>
              <a:t>に、この秘密再軍備という政治目的での同盟こそはシャハトの重大な役割であり、シャハトは単なる一介のテクノクラートではなかった。だからこそ、ニュルンベルク裁判で主要戦犯の一人として訴追されたのである。</a:t>
            </a:r>
            <a:endParaRPr kumimoji="1" lang="ja-JP" altLang="en-US" dirty="0"/>
          </a:p>
        </p:txBody>
      </p:sp>
    </p:spTree>
    <p:extLst>
      <p:ext uri="{BB962C8B-B14F-4D97-AF65-F5344CB8AC3E}">
        <p14:creationId xmlns:p14="http://schemas.microsoft.com/office/powerpoint/2010/main" val="3856646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kumimoji="1" lang="en-US" altLang="ja-JP" sz="2000" dirty="0" smtClean="0"/>
              <a:t>1935</a:t>
            </a:r>
            <a:r>
              <a:rPr kumimoji="1" lang="ja-JP" altLang="en-US" sz="2000" dirty="0" smtClean="0"/>
              <a:t>年</a:t>
            </a:r>
            <a:r>
              <a:rPr kumimoji="1" lang="en-US" altLang="ja-JP" sz="2000" dirty="0" smtClean="0"/>
              <a:t>5</a:t>
            </a:r>
            <a:r>
              <a:rPr kumimoji="1" lang="ja-JP" altLang="en-US" sz="2000" dirty="0" smtClean="0"/>
              <a:t>月</a:t>
            </a:r>
            <a:r>
              <a:rPr kumimoji="1" lang="en-US" altLang="ja-JP" sz="2000" dirty="0" smtClean="0"/>
              <a:t>3</a:t>
            </a:r>
            <a:r>
              <a:rPr kumimoji="1" lang="ja-JP" altLang="en-US" sz="2000" dirty="0" smtClean="0"/>
              <a:t>日シャハト・メモ：</a:t>
            </a:r>
            <a:r>
              <a:rPr kumimoji="1" lang="en-US" altLang="ja-JP" sz="2000" dirty="0" smtClean="0"/>
              <a:t>PS-1168</a:t>
            </a:r>
            <a:r>
              <a:rPr kumimoji="1" lang="ja-JP" altLang="en-US" sz="2000" dirty="0" smtClean="0"/>
              <a:t>・・・</a:t>
            </a:r>
            <a:r>
              <a:rPr kumimoji="1" lang="en-US" altLang="ja-JP" sz="2000" dirty="0" smtClean="0"/>
              <a:t/>
            </a:r>
            <a:br>
              <a:rPr kumimoji="1" lang="en-US" altLang="ja-JP" sz="2000" dirty="0" smtClean="0"/>
            </a:br>
            <a:r>
              <a:rPr kumimoji="1" lang="ja-JP" altLang="en-US" sz="2000" dirty="0" smtClean="0"/>
              <a:t>再軍備宣言を踏まえた急拡大する軍備金融の課題</a:t>
            </a:r>
            <a:endParaRPr kumimoji="1" lang="ja-JP" altLang="en-US" sz="2000"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12839" y="981075"/>
            <a:ext cx="3318321" cy="5145088"/>
          </a:xfrm>
        </p:spPr>
      </p:pic>
    </p:spTree>
    <p:extLst>
      <p:ext uri="{BB962C8B-B14F-4D97-AF65-F5344CB8AC3E}">
        <p14:creationId xmlns:p14="http://schemas.microsoft.com/office/powerpoint/2010/main" val="3357135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147248" cy="130026"/>
          </a:xfrm>
        </p:spPr>
        <p:txBody>
          <a:bodyPr>
            <a:normAutofit fontScale="90000"/>
          </a:bodyPr>
          <a:lstStyle/>
          <a:p>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44475" y="475634"/>
            <a:ext cx="4331781" cy="5650529"/>
          </a:xfrm>
        </p:spPr>
      </p:pic>
    </p:spTree>
    <p:extLst>
      <p:ext uri="{BB962C8B-B14F-4D97-AF65-F5344CB8AC3E}">
        <p14:creationId xmlns:p14="http://schemas.microsoft.com/office/powerpoint/2010/main" val="2858100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504056"/>
          </a:xfrm>
        </p:spPr>
        <p:txBody>
          <a:bodyPr>
            <a:noAutofit/>
          </a:bodyPr>
          <a:lstStyle/>
          <a:p>
            <a:r>
              <a:rPr kumimoji="1" lang="en-US" altLang="ja-JP" sz="2000" dirty="0" smtClean="0"/>
              <a:t>PS-1168</a:t>
            </a:r>
            <a:r>
              <a:rPr kumimoji="1" lang="ja-JP" altLang="en-US" sz="2000" dirty="0" smtClean="0"/>
              <a:t>　</a:t>
            </a:r>
            <a:r>
              <a:rPr kumimoji="1" lang="en-US" altLang="ja-JP" sz="2000" dirty="0" smtClean="0"/>
              <a:t>1928</a:t>
            </a:r>
            <a:r>
              <a:rPr kumimoji="1" lang="ja-JP" altLang="en-US" sz="2000" dirty="0" smtClean="0"/>
              <a:t>年以降、それに</a:t>
            </a:r>
            <a:r>
              <a:rPr kumimoji="1" lang="en-US" altLang="ja-JP" sz="2000" dirty="0" smtClean="0"/>
              <a:t>33</a:t>
            </a:r>
            <a:r>
              <a:rPr kumimoji="1" lang="ja-JP" altLang="en-US" sz="2000" dirty="0" smtClean="0"/>
              <a:t>年からの秘密再軍備も加わって、</a:t>
            </a:r>
            <a:r>
              <a:rPr kumimoji="1" lang="en-US" altLang="ja-JP" sz="2000" dirty="0" smtClean="0"/>
              <a:t/>
            </a:r>
            <a:br>
              <a:rPr kumimoji="1" lang="en-US" altLang="ja-JP" sz="2000" dirty="0" smtClean="0"/>
            </a:br>
            <a:r>
              <a:rPr kumimoji="1" lang="ja-JP" altLang="en-US" sz="2000" dirty="0" smtClean="0"/>
              <a:t>財政赤字、急拡大</a:t>
            </a:r>
            <a:endParaRPr kumimoji="1" lang="ja-JP" altLang="en-US" sz="2000"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0599" y="908050"/>
            <a:ext cx="3302801" cy="5218113"/>
          </a:xfrm>
        </p:spPr>
      </p:pic>
    </p:spTree>
    <p:extLst>
      <p:ext uri="{BB962C8B-B14F-4D97-AF65-F5344CB8AC3E}">
        <p14:creationId xmlns:p14="http://schemas.microsoft.com/office/powerpoint/2010/main" val="1236424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418058"/>
          </a:xfrm>
        </p:spPr>
        <p:txBody>
          <a:bodyPr>
            <a:noAutofit/>
          </a:bodyPr>
          <a:lstStyle/>
          <a:p>
            <a:r>
              <a:rPr kumimoji="1" lang="en-US" altLang="ja-JP" sz="2400" dirty="0" smtClean="0"/>
              <a:t>PS-1168 2</a:t>
            </a:r>
            <a:r>
              <a:rPr kumimoji="1" lang="ja-JP" altLang="en-US" sz="2400" dirty="0" smtClean="0"/>
              <a:t>年間を肯定し、いかに軍備金融の目標に集中するか</a:t>
            </a:r>
            <a:endParaRPr kumimoji="1" lang="ja-JP" altLang="en-US" sz="2400"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98342" y="981075"/>
            <a:ext cx="3147315" cy="5145088"/>
          </a:xfrm>
        </p:spPr>
      </p:pic>
    </p:spTree>
    <p:extLst>
      <p:ext uri="{BB962C8B-B14F-4D97-AF65-F5344CB8AC3E}">
        <p14:creationId xmlns:p14="http://schemas.microsoft.com/office/powerpoint/2010/main" val="1252205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通貨安定の見地からする再軍備急進への</a:t>
            </a:r>
            <a:r>
              <a:rPr kumimoji="1" lang="ja-JP" altLang="en-US" dirty="0" smtClean="0">
                <a:solidFill>
                  <a:srgbClr val="FF0000"/>
                </a:solidFill>
              </a:rPr>
              <a:t>反対・抵抗</a:t>
            </a:r>
            <a:r>
              <a:rPr kumimoji="1" lang="ja-JP" altLang="en-US" dirty="0" smtClean="0"/>
              <a:t>・・・</a:t>
            </a:r>
            <a:r>
              <a:rPr kumimoji="1" lang="ja-JP" altLang="en-US" dirty="0" smtClean="0">
                <a:solidFill>
                  <a:srgbClr val="FF0000"/>
                </a:solidFill>
              </a:rPr>
              <a:t>辞任・解任</a:t>
            </a:r>
            <a:endParaRPr kumimoji="1" lang="ja-JP" altLang="en-US" dirty="0">
              <a:solidFill>
                <a:srgbClr val="FF0000"/>
              </a:solidFill>
            </a:endParaRPr>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無任所相として、政権の一つの看板として、とどまる・・・政治的役割</a:t>
            </a:r>
            <a:endParaRPr kumimoji="1" lang="en-US" altLang="ja-JP" dirty="0" smtClean="0"/>
          </a:p>
          <a:p>
            <a:endParaRPr kumimoji="1" lang="en-US" altLang="ja-JP" dirty="0" smtClean="0"/>
          </a:p>
          <a:p>
            <a:r>
              <a:rPr lang="ja-JP" altLang="en-US" dirty="0"/>
              <a:t>しかし、そうした行動ゆえ</a:t>
            </a:r>
            <a:r>
              <a:rPr lang="ja-JP" altLang="en-US" dirty="0" smtClean="0"/>
              <a:t>に、ニュルンベルク裁判の主要戦犯の一人として訴追されながら、「侵略戦争の謀議に加わり、侵略戦争を引き起こした」という訴追の点では、無罪を勝ち取る。</a:t>
            </a:r>
            <a:endParaRPr lang="en-US" altLang="ja-JP" dirty="0" smtClean="0"/>
          </a:p>
          <a:p>
            <a:r>
              <a:rPr kumimoji="1" lang="ja-JP" altLang="en-US" dirty="0"/>
              <a:t>しかし、ナチ</a:t>
            </a:r>
            <a:r>
              <a:rPr kumimoji="1" lang="ja-JP" altLang="en-US" dirty="0" smtClean="0"/>
              <a:t>政権</a:t>
            </a:r>
            <a:r>
              <a:rPr lang="ja-JP" altLang="en-US" dirty="0"/>
              <a:t>誕生</a:t>
            </a:r>
            <a:r>
              <a:rPr lang="ja-JP" altLang="en-US" dirty="0" smtClean="0"/>
              <a:t>から再軍備期は？</a:t>
            </a:r>
            <a:endParaRPr kumimoji="1" lang="en-US" altLang="ja-JP" dirty="0" smtClean="0"/>
          </a:p>
          <a:p>
            <a:endParaRPr lang="en-US" altLang="ja-JP" dirty="0"/>
          </a:p>
          <a:p>
            <a:endParaRPr kumimoji="1" lang="ja-JP" altLang="en-US" dirty="0"/>
          </a:p>
        </p:txBody>
      </p:sp>
    </p:spTree>
    <p:extLst>
      <p:ext uri="{BB962C8B-B14F-4D97-AF65-F5344CB8AC3E}">
        <p14:creationId xmlns:p14="http://schemas.microsoft.com/office/powerpoint/2010/main" val="470011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fontScale="90000"/>
          </a:bodyPr>
          <a:lstStyle/>
          <a:p>
            <a:r>
              <a:rPr lang="ja-JP" altLang="en-US" sz="3200" dirty="0" smtClean="0"/>
              <a:t>弁護論・・・「</a:t>
            </a:r>
            <a:r>
              <a:rPr lang="ja-JP" altLang="en-US" sz="3200" dirty="0"/>
              <a:t>通貨</a:t>
            </a:r>
            <a:r>
              <a:rPr lang="ja-JP" altLang="en-US" sz="3200" dirty="0" smtClean="0"/>
              <a:t>安定」（口実）、軍需ストップ（目的）</a:t>
            </a:r>
            <a:endParaRPr kumimoji="1" lang="ja-JP" altLang="en-US" sz="3200" dirty="0"/>
          </a:p>
        </p:txBody>
      </p:sp>
      <p:sp>
        <p:nvSpPr>
          <p:cNvPr id="3" name="コンテンツ プレースホルダー 2"/>
          <p:cNvSpPr>
            <a:spLocks noGrp="1"/>
          </p:cNvSpPr>
          <p:nvPr>
            <p:ph idx="1"/>
          </p:nvPr>
        </p:nvSpPr>
        <p:spPr>
          <a:xfrm>
            <a:off x="467544" y="1052736"/>
            <a:ext cx="8229600" cy="5073427"/>
          </a:xfrm>
        </p:spPr>
        <p:txBody>
          <a:bodyPr>
            <a:normAutofit fontScale="77500" lnSpcReduction="20000"/>
          </a:bodyPr>
          <a:lstStyle/>
          <a:p>
            <a:r>
              <a:rPr lang="de-DE" altLang="ja-JP" dirty="0"/>
              <a:t>VOCKE: Wir hätten, wenn wir frei hätten sprechen können, natürlich gesagt: </a:t>
            </a:r>
            <a:r>
              <a:rPr lang="de-DE" altLang="ja-JP" dirty="0">
                <a:solidFill>
                  <a:srgbClr val="FF0000"/>
                </a:solidFill>
              </a:rPr>
              <a:t>Ihr müßt die Rüstung stoppen</a:t>
            </a:r>
            <a:r>
              <a:rPr lang="de-DE" altLang="ja-JP" dirty="0"/>
              <a:t>. Aber das kam der Reichsbank an sich nicht zu, sondern wir mußten uns auf unsere </a:t>
            </a:r>
            <a:r>
              <a:rPr lang="de-DE" altLang="ja-JP" dirty="0">
                <a:solidFill>
                  <a:srgbClr val="FF0000"/>
                </a:solidFill>
              </a:rPr>
              <a:t>Verantwortung für die Währung </a:t>
            </a:r>
            <a:r>
              <a:rPr lang="de-DE" altLang="ja-JP" dirty="0"/>
              <a:t>beschränken. Infolgedessen arbeitete </a:t>
            </a:r>
            <a:r>
              <a:rPr lang="de-DE" altLang="ja-JP" dirty="0">
                <a:solidFill>
                  <a:srgbClr val="FF0000"/>
                </a:solidFill>
              </a:rPr>
              <a:t>das Memorandum der Reichsbank mit den Währungsargumenten</a:t>
            </a:r>
            <a:r>
              <a:rPr lang="de-DE" altLang="ja-JP" dirty="0"/>
              <a:t>, indem es sagt: </a:t>
            </a:r>
            <a:r>
              <a:rPr lang="de-DE" altLang="ja-JP" dirty="0">
                <a:solidFill>
                  <a:srgbClr val="FF0000"/>
                </a:solidFill>
              </a:rPr>
              <a:t>Die Fortsetzung der Rüstungsfinanzierung ruiniert die deutsche Währung und bringt eine Inflation über Deutschland</a:t>
            </a:r>
            <a:r>
              <a:rPr lang="de-DE" altLang="ja-JP" dirty="0"/>
              <a:t>. Das Memorandum spricht von uferloser Kreditwirtschaft, von hemmungslosen Ausdehnungen der Kredite und </a:t>
            </a:r>
            <a:r>
              <a:rPr lang="de-DE" altLang="ja-JP" dirty="0">
                <a:solidFill>
                  <a:srgbClr val="FF0000"/>
                </a:solidFill>
              </a:rPr>
              <a:t>hemmungsloser Ausgabewirtschaft</a:t>
            </a:r>
            <a:r>
              <a:rPr lang="de-DE" altLang="ja-JP" dirty="0"/>
              <a:t>. Die Ausgabe, die wir meinten, war die Rüstung. Das war ganz klar</a:t>
            </a:r>
            <a:r>
              <a:rPr lang="de-DE" altLang="ja-JP" dirty="0" smtClean="0"/>
              <a:t>. [</a:t>
            </a:r>
            <a:r>
              <a:rPr lang="de-DE" altLang="ja-JP" dirty="0"/>
              <a:t>Der Nürnberger Prozeß: Einhundertzwanzigster Tag. Freitag, 3. Mai 1946. Der Nürnberger Prozeß, S. 15515 (vgl. NP Bd. 13, S. 71 ff.)]</a:t>
            </a:r>
          </a:p>
        </p:txBody>
      </p:sp>
    </p:spTree>
    <p:extLst>
      <p:ext uri="{BB962C8B-B14F-4D97-AF65-F5344CB8AC3E}">
        <p14:creationId xmlns:p14="http://schemas.microsoft.com/office/powerpoint/2010/main" val="2240794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a:bodyPr>
          <a:lstStyle/>
          <a:p>
            <a:r>
              <a:rPr kumimoji="1" lang="ja-JP" altLang="en-US" sz="2400" dirty="0" smtClean="0"/>
              <a:t>ナチ党政権掌握への貢献・・・・検察側が挙げる証拠の数々</a:t>
            </a:r>
            <a:endParaRPr kumimoji="1" lang="ja-JP" altLang="en-US" sz="2400" dirty="0"/>
          </a:p>
        </p:txBody>
      </p:sp>
      <p:sp>
        <p:nvSpPr>
          <p:cNvPr id="3" name="コンテンツ プレースホルダー 2"/>
          <p:cNvSpPr>
            <a:spLocks noGrp="1"/>
          </p:cNvSpPr>
          <p:nvPr>
            <p:ph idx="1"/>
          </p:nvPr>
        </p:nvSpPr>
        <p:spPr>
          <a:xfrm>
            <a:off x="457200" y="980728"/>
            <a:ext cx="8229600" cy="5145435"/>
          </a:xfrm>
        </p:spPr>
        <p:txBody>
          <a:bodyPr>
            <a:normAutofit fontScale="85000" lnSpcReduction="20000"/>
          </a:bodyPr>
          <a:lstStyle/>
          <a:p>
            <a:r>
              <a:rPr lang="en-US" altLang="ja-JP" dirty="0" smtClean="0"/>
              <a:t>1930</a:t>
            </a:r>
            <a:r>
              <a:rPr lang="ja-JP" altLang="en-US" dirty="0" smtClean="0"/>
              <a:t>年</a:t>
            </a:r>
            <a:r>
              <a:rPr lang="en-US" altLang="ja-JP" dirty="0" smtClean="0"/>
              <a:t>12</a:t>
            </a:r>
            <a:r>
              <a:rPr lang="ja-JP" altLang="en-US" dirty="0" smtClean="0"/>
              <a:t>月からゲーリングと、</a:t>
            </a:r>
            <a:r>
              <a:rPr lang="en-US" altLang="ja-JP" dirty="0" smtClean="0"/>
              <a:t>1931</a:t>
            </a:r>
            <a:r>
              <a:rPr lang="ja-JP" altLang="en-US" dirty="0" smtClean="0"/>
              <a:t>年初めからヒトラーとコンタクト。その後、ナチ党幹部と産業界・金融界の代表者たちとのコンタクトを斡旋・仲介</a:t>
            </a:r>
            <a:endParaRPr lang="de-DE" altLang="ja-JP" dirty="0" smtClean="0"/>
          </a:p>
          <a:p>
            <a:r>
              <a:rPr lang="de-DE" altLang="ja-JP" dirty="0" smtClean="0"/>
              <a:t>   </a:t>
            </a:r>
            <a:r>
              <a:rPr lang="de-DE" altLang="ja-JP" dirty="0"/>
              <a:t>a) Schacht nahm mit </a:t>
            </a:r>
            <a:r>
              <a:rPr lang="de-DE" altLang="ja-JP" dirty="0">
                <a:solidFill>
                  <a:srgbClr val="FF0000"/>
                </a:solidFill>
              </a:rPr>
              <a:t>Göring</a:t>
            </a:r>
            <a:r>
              <a:rPr lang="de-DE" altLang="ja-JP" dirty="0"/>
              <a:t> </a:t>
            </a:r>
            <a:r>
              <a:rPr lang="de-DE" altLang="ja-JP" dirty="0">
                <a:solidFill>
                  <a:srgbClr val="FF0000"/>
                </a:solidFill>
              </a:rPr>
              <a:t>seit Dezember 1930 </a:t>
            </a:r>
            <a:r>
              <a:rPr lang="de-DE" altLang="ja-JP" dirty="0"/>
              <a:t>und mit </a:t>
            </a:r>
            <a:r>
              <a:rPr lang="de-DE" altLang="ja-JP" dirty="0">
                <a:solidFill>
                  <a:srgbClr val="FF0000"/>
                </a:solidFill>
              </a:rPr>
              <a:t>Hitler seit Anfang 1931 </a:t>
            </a:r>
            <a:r>
              <a:rPr lang="de-DE" altLang="ja-JP" dirty="0"/>
              <a:t>Verbindung auf. </a:t>
            </a:r>
            <a:endParaRPr lang="de-DE" altLang="ja-JP" dirty="0" smtClean="0"/>
          </a:p>
          <a:p>
            <a:endParaRPr lang="de-DE" altLang="ja-JP" dirty="0" smtClean="0"/>
          </a:p>
          <a:p>
            <a:r>
              <a:rPr lang="ja-JP" altLang="en-US" dirty="0" smtClean="0"/>
              <a:t>ナチ党最高幹部と財界との結合に貢献</a:t>
            </a:r>
            <a:endParaRPr lang="de-DE" altLang="ja-JP" dirty="0" smtClean="0"/>
          </a:p>
          <a:p>
            <a:r>
              <a:rPr lang="de-DE" altLang="ja-JP" dirty="0" smtClean="0"/>
              <a:t>Später </a:t>
            </a:r>
            <a:r>
              <a:rPr lang="de-DE" altLang="ja-JP" dirty="0"/>
              <a:t>setzte er sich mit der </a:t>
            </a:r>
            <a:r>
              <a:rPr lang="de-DE" altLang="ja-JP" dirty="0">
                <a:solidFill>
                  <a:srgbClr val="FF0000"/>
                </a:solidFill>
              </a:rPr>
              <a:t>Führung der Nazi-Partei </a:t>
            </a:r>
            <a:r>
              <a:rPr lang="de-DE" altLang="ja-JP" dirty="0"/>
              <a:t>und den </a:t>
            </a:r>
            <a:r>
              <a:rPr lang="de-DE" altLang="ja-JP" dirty="0">
                <a:solidFill>
                  <a:srgbClr val="FF0000"/>
                </a:solidFill>
              </a:rPr>
              <a:t>bedeutendsten Vertretern der deutschen Industrie und des Finanzwesens </a:t>
            </a:r>
            <a:r>
              <a:rPr lang="de-DE" altLang="ja-JP" dirty="0"/>
              <a:t>in Verbindung. Dies wird unter anderem durch die Aussagen des Zeugen Severing bestätigt (Protokoll der Nachmittagssitzung vom 23. Mai 1946 und Dokument US-615</a:t>
            </a:r>
            <a:r>
              <a:rPr lang="de-DE" altLang="ja-JP" dirty="0" smtClean="0"/>
              <a:t>).</a:t>
            </a:r>
            <a:endParaRPr kumimoji="1" lang="ja-JP" altLang="en-US" dirty="0"/>
          </a:p>
        </p:txBody>
      </p:sp>
    </p:spTree>
    <p:extLst>
      <p:ext uri="{BB962C8B-B14F-4D97-AF65-F5344CB8AC3E}">
        <p14:creationId xmlns:p14="http://schemas.microsoft.com/office/powerpoint/2010/main" val="2725480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395536" y="980728"/>
            <a:ext cx="8229600" cy="5328592"/>
          </a:xfrm>
        </p:spPr>
        <p:txBody>
          <a:bodyPr>
            <a:normAutofit/>
          </a:bodyPr>
          <a:lstStyle/>
          <a:p>
            <a:r>
              <a:rPr lang="en-US" altLang="ja-JP" dirty="0" smtClean="0"/>
              <a:t>1932</a:t>
            </a:r>
            <a:r>
              <a:rPr lang="ja-JP" altLang="en-US" dirty="0" smtClean="0"/>
              <a:t>年</a:t>
            </a:r>
            <a:r>
              <a:rPr lang="en-US" altLang="ja-JP" dirty="0" smtClean="0"/>
              <a:t>7</a:t>
            </a:r>
            <a:r>
              <a:rPr lang="ja-JP" altLang="en-US" dirty="0" smtClean="0"/>
              <a:t>月、パーペンに働きかけ、ヒトラーに首相の座を引き渡すように要求。</a:t>
            </a:r>
            <a:endParaRPr lang="de-DE" altLang="ja-JP" dirty="0" smtClean="0"/>
          </a:p>
          <a:p>
            <a:r>
              <a:rPr lang="de-DE" altLang="ja-JP" dirty="0" smtClean="0"/>
              <a:t>    b) Im Juli 1932 forderte Schacht Franz von Papen auf, daß er den Posten des Reichskanzlers an Hitler abtrete. Diese Tatsache wird durch die Aussagen von Papens während der Voruntersuchung und durch die Aussagen Schachts vor Gericht bestätigt (Protokoll der Nachmittagssitzung vom 2. Mai 1946).</a:t>
            </a:r>
            <a:endParaRPr lang="de-DE" altLang="ja-JP" dirty="0"/>
          </a:p>
        </p:txBody>
      </p:sp>
    </p:spTree>
    <p:extLst>
      <p:ext uri="{BB962C8B-B14F-4D97-AF65-F5344CB8AC3E}">
        <p14:creationId xmlns:p14="http://schemas.microsoft.com/office/powerpoint/2010/main" val="2253473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0648"/>
            <a:ext cx="8229600" cy="1143000"/>
          </a:xfrm>
        </p:spPr>
        <p:txBody>
          <a:bodyPr>
            <a:noAutofit/>
          </a:bodyPr>
          <a:lstStyle/>
          <a:p>
            <a:r>
              <a:rPr kumimoji="1" lang="ja-JP" altLang="en-US" sz="3200" dirty="0" smtClean="0"/>
              <a:t>ドイツ産業家</a:t>
            </a:r>
            <a:r>
              <a:rPr lang="ja-JP" altLang="en-US" sz="3200" dirty="0"/>
              <a:t>たち</a:t>
            </a:r>
            <a:r>
              <a:rPr lang="ja-JP" altLang="en-US" sz="3200" dirty="0" smtClean="0"/>
              <a:t>の署名集め・・・ヒトラーを首相任命にと、ヒンデンブルクに働きかけ</a:t>
            </a:r>
            <a:endParaRPr kumimoji="1" lang="ja-JP" altLang="en-US" sz="3200" dirty="0"/>
          </a:p>
        </p:txBody>
      </p:sp>
      <p:sp>
        <p:nvSpPr>
          <p:cNvPr id="3" name="コンテンツ プレースホルダー 2"/>
          <p:cNvSpPr>
            <a:spLocks noGrp="1"/>
          </p:cNvSpPr>
          <p:nvPr>
            <p:ph idx="1"/>
          </p:nvPr>
        </p:nvSpPr>
        <p:spPr/>
        <p:txBody>
          <a:bodyPr>
            <a:normAutofit fontScale="85000" lnSpcReduction="20000"/>
          </a:bodyPr>
          <a:lstStyle/>
          <a:p>
            <a:r>
              <a:rPr lang="en-US" altLang="ja-JP" dirty="0" smtClean="0"/>
              <a:t>1932</a:t>
            </a:r>
            <a:r>
              <a:rPr lang="ja-JP" altLang="en-US" dirty="0" smtClean="0"/>
              <a:t>年</a:t>
            </a:r>
            <a:r>
              <a:rPr lang="en-US" altLang="ja-JP" dirty="0" smtClean="0"/>
              <a:t>11</a:t>
            </a:r>
            <a:r>
              <a:rPr lang="ja-JP" altLang="en-US" dirty="0" smtClean="0"/>
              <a:t>月</a:t>
            </a:r>
            <a:endParaRPr lang="de-DE" altLang="ja-JP" dirty="0" smtClean="0"/>
          </a:p>
          <a:p>
            <a:r>
              <a:rPr lang="de-DE" altLang="ja-JP" dirty="0" smtClean="0"/>
              <a:t>    c) Im November 1932 befaßte sich Schacht mit dem Sammeln von Unterschriften deutscher Industrieller. Seine Absicht dabei war, sie zu bewegen, für die Ernennung Hitlers zum Reichskanzler einzutreten. Am 12. November 1932 schrieb Schacht an Hitler: «...Es unterliegt für mich gar keinem Zweifel, daß die Entwicklung der Dinge nur das eine Ende haben kann und das ist Ihre Kanzlerschaft. Es scheint, als ob unser Versuch, eine Reihe von Unterschriften aus der Wirtschaft dafür zu bekommen, doch nicht ganz umsonst ist...« (Dokumente EC-456, US-773, 3901-PS, US-837).</a:t>
            </a:r>
            <a:endParaRPr lang="de-DE" altLang="ja-JP" dirty="0"/>
          </a:p>
        </p:txBody>
      </p:sp>
    </p:spTree>
    <p:extLst>
      <p:ext uri="{BB962C8B-B14F-4D97-AF65-F5344CB8AC3E}">
        <p14:creationId xmlns:p14="http://schemas.microsoft.com/office/powerpoint/2010/main" val="695711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88640"/>
            <a:ext cx="8229600" cy="576064"/>
          </a:xfrm>
        </p:spPr>
        <p:txBody>
          <a:bodyPr>
            <a:normAutofit fontScale="90000"/>
          </a:bodyPr>
          <a:lstStyle/>
          <a:p>
            <a:r>
              <a:rPr lang="en-US" altLang="ja-JP" sz="2700" dirty="0" smtClean="0"/>
              <a:t/>
            </a:r>
            <a:br>
              <a:rPr lang="en-US" altLang="ja-JP" sz="2700" dirty="0" smtClean="0"/>
            </a:br>
            <a:r>
              <a:rPr lang="en-US" altLang="ja-JP" sz="2700" dirty="0" smtClean="0"/>
              <a:t/>
            </a:r>
            <a:br>
              <a:rPr lang="en-US" altLang="ja-JP" sz="2700" dirty="0" smtClean="0"/>
            </a:br>
            <a:r>
              <a:rPr lang="en-US" altLang="ja-JP" sz="2700" dirty="0" smtClean="0"/>
              <a:t>1933</a:t>
            </a:r>
            <a:r>
              <a:rPr lang="ja-JP" altLang="en-US" sz="2700" dirty="0" smtClean="0"/>
              <a:t>年</a:t>
            </a:r>
            <a:r>
              <a:rPr lang="en-US" altLang="ja-JP" sz="2700" dirty="0" smtClean="0"/>
              <a:t>2</a:t>
            </a:r>
            <a:r>
              <a:rPr lang="ja-JP" altLang="en-US" sz="2700" dirty="0" smtClean="0"/>
              <a:t>月、「最後の選挙」のための財界からの選挙献金集め</a:t>
            </a:r>
            <a:r>
              <a:rPr lang="de-DE" altLang="ja-JP" dirty="0" smtClean="0"/>
              <a:t/>
            </a:r>
            <a:br>
              <a:rPr lang="de-DE" altLang="ja-JP" dirty="0" smtClean="0"/>
            </a:br>
            <a:endParaRPr kumimoji="1" lang="ja-JP" altLang="en-US" dirty="0"/>
          </a:p>
        </p:txBody>
      </p:sp>
      <p:sp>
        <p:nvSpPr>
          <p:cNvPr id="3" name="コンテンツ プレースホルダー 2"/>
          <p:cNvSpPr>
            <a:spLocks noGrp="1"/>
          </p:cNvSpPr>
          <p:nvPr>
            <p:ph idx="1"/>
          </p:nvPr>
        </p:nvSpPr>
        <p:spPr>
          <a:xfrm>
            <a:off x="395536" y="908720"/>
            <a:ext cx="8229600" cy="5472608"/>
          </a:xfrm>
        </p:spPr>
        <p:txBody>
          <a:bodyPr>
            <a:normAutofit fontScale="85000" lnSpcReduction="20000"/>
          </a:bodyPr>
          <a:lstStyle/>
          <a:p>
            <a:r>
              <a:rPr lang="de-DE" altLang="ja-JP" dirty="0" smtClean="0"/>
              <a:t>d) Im </a:t>
            </a:r>
            <a:r>
              <a:rPr lang="de-DE" altLang="ja-JP" dirty="0" smtClean="0">
                <a:solidFill>
                  <a:srgbClr val="FF0000"/>
                </a:solidFill>
              </a:rPr>
              <a:t>Februar 1933 </a:t>
            </a:r>
            <a:r>
              <a:rPr lang="de-DE" altLang="ja-JP" dirty="0" smtClean="0"/>
              <a:t>organisierte Schacht die </a:t>
            </a:r>
            <a:r>
              <a:rPr lang="de-DE" altLang="ja-JP" dirty="0" smtClean="0">
                <a:solidFill>
                  <a:srgbClr val="FF0000"/>
                </a:solidFill>
              </a:rPr>
              <a:t>Finanzierung des Wahlkampfes</a:t>
            </a:r>
            <a:r>
              <a:rPr lang="de-DE" altLang="ja-JP" dirty="0" smtClean="0"/>
              <a:t>, der von der Nazi-Partei durchgeführt wurde, wobei er bei der </a:t>
            </a:r>
            <a:r>
              <a:rPr lang="de-DE" altLang="ja-JP" dirty="0" smtClean="0">
                <a:solidFill>
                  <a:srgbClr val="FF0000"/>
                </a:solidFill>
              </a:rPr>
              <a:t>Besprechung</a:t>
            </a:r>
            <a:r>
              <a:rPr lang="de-DE" altLang="ja-JP" dirty="0" smtClean="0"/>
              <a:t>, die </a:t>
            </a:r>
            <a:r>
              <a:rPr lang="de-DE" altLang="ja-JP" dirty="0" smtClean="0">
                <a:solidFill>
                  <a:srgbClr val="FF0000"/>
                </a:solidFill>
              </a:rPr>
              <a:t>Hitler und Göring mit den Industriellen </a:t>
            </a:r>
            <a:r>
              <a:rPr lang="de-DE" altLang="ja-JP" dirty="0" smtClean="0"/>
              <a:t>hatten, forderte, daß die Industriellen dazu 3 Millionen Mark zur Verfügung stellen (Dokument D-203). </a:t>
            </a:r>
          </a:p>
          <a:p>
            <a:r>
              <a:rPr lang="de-DE" altLang="ja-JP" dirty="0" smtClean="0"/>
              <a:t>Schacht gestand vor Gericht, daß er auf die Notwendigkeit, diese Summe den Nazi-Führern zur Verfügung zu stellen, hingewiesen habe (Protokoll der Nachmittagssitzung vom 3. Mai 1946), und der Angeklagte Funk und </a:t>
            </a:r>
            <a:r>
              <a:rPr lang="de-DE" altLang="ja-JP" dirty="0" smtClean="0">
                <a:solidFill>
                  <a:srgbClr val="FF0000"/>
                </a:solidFill>
              </a:rPr>
              <a:t>das ehemalige Direktionsmitglied der I. G. Farbenindustrie Schnitzler</a:t>
            </a:r>
            <a:r>
              <a:rPr lang="de-DE" altLang="ja-JP" dirty="0" smtClean="0"/>
              <a:t>, die bei dieser Besprechung zugegen waren, bestätigen, daß gerade Schacht der Urheber der Finanzierung des Wahlkampfes war (Protokoll vom 4. Juli 1946 und das Dokument EC-439, US-618).</a:t>
            </a:r>
            <a:endParaRPr lang="de-DE" altLang="ja-JP" dirty="0"/>
          </a:p>
        </p:txBody>
      </p:sp>
    </p:spTree>
    <p:extLst>
      <p:ext uri="{BB962C8B-B14F-4D97-AF65-F5344CB8AC3E}">
        <p14:creationId xmlns:p14="http://schemas.microsoft.com/office/powerpoint/2010/main" val="3896655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繰り返しナチ党支持の演説等で訴える</a:t>
            </a:r>
            <a:endParaRPr kumimoji="1" lang="ja-JP" altLang="en-US" sz="3200" dirty="0"/>
          </a:p>
        </p:txBody>
      </p:sp>
      <p:sp>
        <p:nvSpPr>
          <p:cNvPr id="3" name="コンテンツ プレースホルダー 2"/>
          <p:cNvSpPr>
            <a:spLocks noGrp="1"/>
          </p:cNvSpPr>
          <p:nvPr>
            <p:ph idx="1"/>
          </p:nvPr>
        </p:nvSpPr>
        <p:spPr>
          <a:xfrm>
            <a:off x="539552" y="1196752"/>
            <a:ext cx="8229600" cy="5112568"/>
          </a:xfrm>
        </p:spPr>
        <p:txBody>
          <a:bodyPr>
            <a:normAutofit fontScale="92500"/>
          </a:bodyPr>
          <a:lstStyle/>
          <a:p>
            <a:endParaRPr lang="de-DE" altLang="ja-JP" dirty="0" smtClean="0"/>
          </a:p>
          <a:p>
            <a:r>
              <a:rPr lang="de-DE" altLang="ja-JP" dirty="0" smtClean="0"/>
              <a:t>    e) Schacht benützte seine Stellung dazu, wie er selbst zugestand, um in seinen wiederholten öffentlichen Ansprachen </a:t>
            </a:r>
            <a:r>
              <a:rPr lang="de-DE" altLang="ja-JP" dirty="0" smtClean="0">
                <a:solidFill>
                  <a:srgbClr val="FF0000"/>
                </a:solidFill>
              </a:rPr>
              <a:t>zur Unterstützung der Nazi-Partei und Hitlers bei den Wahlen </a:t>
            </a:r>
            <a:r>
              <a:rPr lang="de-DE" altLang="ja-JP" dirty="0" smtClean="0"/>
              <a:t>aufzurufen (Dokumente US-615, US-616, Protokoll der Nachmittagssitzung </a:t>
            </a:r>
          </a:p>
          <a:p>
            <a:endParaRPr lang="de-DE" altLang="ja-JP" dirty="0" smtClean="0"/>
          </a:p>
          <a:p>
            <a:r>
              <a:rPr lang="de-DE" altLang="ja-JP" dirty="0" smtClean="0"/>
              <a:t>[Der Nürnberger Prozeß: Urteil. Der Nürnberger Prozeß, S. 1090 (vgl. NP Bd. 1, S. 387 ff.)]</a:t>
            </a:r>
            <a:endParaRPr lang="de-DE" altLang="ja-JP" dirty="0"/>
          </a:p>
        </p:txBody>
      </p:sp>
    </p:spTree>
    <p:extLst>
      <p:ext uri="{BB962C8B-B14F-4D97-AF65-F5344CB8AC3E}">
        <p14:creationId xmlns:p14="http://schemas.microsoft.com/office/powerpoint/2010/main" val="2162288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ヒトラー政権下、秘密再軍備から再軍備宣言までのシャハトの貢献</a:t>
            </a:r>
            <a:endParaRPr kumimoji="1" lang="ja-JP" altLang="en-US" dirty="0"/>
          </a:p>
        </p:txBody>
      </p:sp>
      <p:sp>
        <p:nvSpPr>
          <p:cNvPr id="3" name="コンテンツ プレースホルダー 2"/>
          <p:cNvSpPr>
            <a:spLocks noGrp="1"/>
          </p:cNvSpPr>
          <p:nvPr>
            <p:ph idx="1"/>
          </p:nvPr>
        </p:nvSpPr>
        <p:spPr/>
        <p:txBody>
          <a:bodyPr>
            <a:normAutofit fontScale="55000" lnSpcReduction="20000"/>
          </a:bodyPr>
          <a:lstStyle/>
          <a:p>
            <a:r>
              <a:rPr lang="ja-JP" altLang="en-US" dirty="0" smtClean="0"/>
              <a:t>再軍備への貢献</a:t>
            </a:r>
            <a:endParaRPr lang="de-DE" altLang="ja-JP" dirty="0" smtClean="0"/>
          </a:p>
          <a:p>
            <a:r>
              <a:rPr lang="de-DE" altLang="ja-JP" dirty="0" smtClean="0"/>
              <a:t> Noch vor </a:t>
            </a:r>
            <a:r>
              <a:rPr lang="de-DE" altLang="ja-JP" dirty="0"/>
              <a:t>seiner Ernennung zum Generalbevollmächtigten für die Kriegswirtschaft begann Schacht sofort nach der Machtergreifung durch die Nazisten, die Planung und die Herstellung der deutschen Rüstung zu leiten</a:t>
            </a:r>
            <a:r>
              <a:rPr lang="de-DE" altLang="ja-JP" dirty="0" smtClean="0"/>
              <a:t>.</a:t>
            </a:r>
          </a:p>
          <a:p>
            <a:endParaRPr lang="de-DE" altLang="ja-JP" dirty="0"/>
          </a:p>
          <a:p>
            <a:r>
              <a:rPr lang="de-DE" altLang="ja-JP" dirty="0"/>
              <a:t>    a) Am 17. März 1933 wurde Schacht zum Präsidenten der Reichsbank ernannt (Dokument 3021-PS, US-11), die, wie er selbst in seiner Rede vor den Beamten der Reichsbank am 21. März 1938 ausführte, unter seiner Führung »immer nur eine nationalsozialistische sein wird« (Protokoll der Vormittagssitzung vom 3. Mai 1946</a:t>
            </a:r>
            <a:r>
              <a:rPr lang="de-DE" altLang="ja-JP" dirty="0" smtClean="0"/>
              <a:t>).</a:t>
            </a:r>
          </a:p>
          <a:p>
            <a:endParaRPr lang="de-DE" altLang="ja-JP" dirty="0"/>
          </a:p>
          <a:p>
            <a:r>
              <a:rPr lang="de-DE" altLang="ja-JP" dirty="0"/>
              <a:t>    b) Im August 1934 wurde Schacht zum Reichswirtschaftsminister ernannt (Dokument 3021-PS, US-11). Sein Ministerium »erhielt den Auftrag, den Krieg wirtschaftlich vorzubereiten« (Dokument EC-128, US-623). Durch einen besonderen Erlaß erhielt Schacht als Wirtschaftsminister unbeschränkte Vollmachten auf dem Gebiete der Wirtschaft. (Reichsgesetzblatt 1934, Teil I, Seite 565</a:t>
            </a:r>
            <a:r>
              <a:rPr lang="de-DE" altLang="ja-JP" dirty="0" smtClean="0"/>
              <a:t>).</a:t>
            </a:r>
          </a:p>
        </p:txBody>
      </p:sp>
    </p:spTree>
    <p:extLst>
      <p:ext uri="{BB962C8B-B14F-4D97-AF65-F5344CB8AC3E}">
        <p14:creationId xmlns:p14="http://schemas.microsoft.com/office/powerpoint/2010/main" val="76260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ドイツの政治経済史上での重要人物</a:t>
            </a:r>
            <a:endParaRPr kumimoji="1" lang="ja-JP" altLang="en-US" dirty="0"/>
          </a:p>
        </p:txBody>
      </p:sp>
      <p:sp>
        <p:nvSpPr>
          <p:cNvPr id="3" name="コンテンツ プレースホルダー 2"/>
          <p:cNvSpPr>
            <a:spLocks noGrp="1"/>
          </p:cNvSpPr>
          <p:nvPr>
            <p:ph idx="1"/>
          </p:nvPr>
        </p:nvSpPr>
        <p:spPr>
          <a:xfrm>
            <a:off x="395536" y="1628800"/>
            <a:ext cx="8229600" cy="4525963"/>
          </a:xfrm>
        </p:spPr>
        <p:txBody>
          <a:bodyPr>
            <a:normAutofit fontScale="92500" lnSpcReduction="10000"/>
          </a:bodyPr>
          <a:lstStyle/>
          <a:p>
            <a:endParaRPr kumimoji="1" lang="en-US" altLang="ja-JP" dirty="0" smtClean="0"/>
          </a:p>
          <a:p>
            <a:r>
              <a:rPr kumimoji="1" lang="ja-JP" altLang="en-US" dirty="0" smtClean="0"/>
              <a:t>この重要人物に着目し、研究を積み重ねてきたこと・・・貴重な貢献。</a:t>
            </a:r>
            <a:endParaRPr kumimoji="1" lang="en-US" altLang="ja-JP" dirty="0" smtClean="0"/>
          </a:p>
          <a:p>
            <a:r>
              <a:rPr lang="ja-JP" altLang="en-US" dirty="0"/>
              <a:t>非常に重要な問題提起</a:t>
            </a:r>
            <a:r>
              <a:rPr lang="ja-JP" altLang="en-US" dirty="0" smtClean="0"/>
              <a:t>の本</a:t>
            </a:r>
            <a:endParaRPr kumimoji="1" lang="en-US" altLang="ja-JP" dirty="0" smtClean="0"/>
          </a:p>
          <a:p>
            <a:endParaRPr lang="en-US" altLang="ja-JP" dirty="0"/>
          </a:p>
          <a:p>
            <a:endParaRPr lang="en-US" altLang="ja-JP" dirty="0"/>
          </a:p>
          <a:p>
            <a:r>
              <a:rPr lang="ja-JP" altLang="en-US" dirty="0" smtClean="0"/>
              <a:t>ドイツ民主党に関わったフーゴー・ユンカースとの関係（ワイマール期）・対比でも、考えさせられることがいろいろある。</a:t>
            </a:r>
            <a:endParaRPr lang="en-US" altLang="ja-JP" dirty="0"/>
          </a:p>
          <a:p>
            <a:endParaRPr kumimoji="1" lang="en-US" altLang="ja-JP" dirty="0" smtClean="0"/>
          </a:p>
          <a:p>
            <a:endParaRPr lang="en-US" altLang="ja-JP" dirty="0"/>
          </a:p>
          <a:p>
            <a:endParaRPr kumimoji="1" lang="ja-JP" altLang="en-US" dirty="0"/>
          </a:p>
        </p:txBody>
      </p:sp>
    </p:spTree>
    <p:extLst>
      <p:ext uri="{BB962C8B-B14F-4D97-AF65-F5344CB8AC3E}">
        <p14:creationId xmlns:p14="http://schemas.microsoft.com/office/powerpoint/2010/main" val="3214941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新計画</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ja-JP" altLang="en-US" dirty="0" smtClean="0"/>
              <a:t>軍備増強の達成に貢献</a:t>
            </a:r>
            <a:endParaRPr lang="de-DE" altLang="ja-JP" dirty="0" smtClean="0"/>
          </a:p>
          <a:p>
            <a:r>
              <a:rPr lang="de-DE" altLang="ja-JP" dirty="0" smtClean="0"/>
              <a:t>    c) Auf Grund der von ihm erhaltenen Vollmachten begann Schacht im Jahre </a:t>
            </a:r>
            <a:r>
              <a:rPr lang="de-DE" altLang="ja-JP" dirty="0" smtClean="0">
                <a:solidFill>
                  <a:srgbClr val="FF0000"/>
                </a:solidFill>
              </a:rPr>
              <a:t>1934</a:t>
            </a:r>
            <a:r>
              <a:rPr lang="de-DE" altLang="ja-JP" dirty="0" smtClean="0"/>
              <a:t> den von ihm ausgearbeiteten </a:t>
            </a:r>
            <a:r>
              <a:rPr lang="de-DE" altLang="ja-JP" dirty="0" smtClean="0">
                <a:solidFill>
                  <a:srgbClr val="FF0000"/>
                </a:solidFill>
              </a:rPr>
              <a:t>»Neuen Plan« </a:t>
            </a:r>
            <a:r>
              <a:rPr lang="de-DE" altLang="ja-JP" dirty="0" smtClean="0"/>
              <a:t>zu verwirklichen (Reichsgesetzblatt 1934, Teil I, Seite 826), der, wie Schacht selbst in seiner Rede vom 29. November 1938 hervorhob, </a:t>
            </a:r>
            <a:r>
              <a:rPr lang="de-DE" altLang="ja-JP" dirty="0" smtClean="0">
                <a:solidFill>
                  <a:srgbClr val="FF0000"/>
                </a:solidFill>
              </a:rPr>
              <a:t>zur Durchführung der Aufrüstung</a:t>
            </a:r>
            <a:r>
              <a:rPr lang="de-DE" altLang="ja-JP" dirty="0" smtClean="0"/>
              <a:t> beigetragen hat (Dokument EC-611, US-622).</a:t>
            </a:r>
          </a:p>
          <a:p>
            <a:endParaRPr lang="de-DE" altLang="ja-JP" dirty="0" smtClean="0"/>
          </a:p>
          <a:p>
            <a:r>
              <a:rPr lang="ja-JP" altLang="en-US" dirty="0"/>
              <a:t>新計画のため</a:t>
            </a:r>
            <a:r>
              <a:rPr lang="ja-JP" altLang="en-US" dirty="0" smtClean="0"/>
              <a:t>に、政治的敵対者の財産を利用</a:t>
            </a:r>
            <a:r>
              <a:rPr lang="en-US" altLang="ja-JP" dirty="0" smtClean="0"/>
              <a:t>…</a:t>
            </a:r>
            <a:r>
              <a:rPr lang="ja-JP" altLang="en-US" dirty="0" smtClean="0"/>
              <a:t>政敵は、移住を余儀なくされる。</a:t>
            </a:r>
            <a:endParaRPr lang="de-DE" altLang="ja-JP" dirty="0" smtClean="0"/>
          </a:p>
          <a:p>
            <a:r>
              <a:rPr lang="de-DE" altLang="ja-JP" dirty="0" smtClean="0"/>
              <a:t>    d) Um den »Neuen Plan« möglichst tatkräftig durchzuführen, verwendete Schacht </a:t>
            </a:r>
            <a:r>
              <a:rPr lang="de-DE" altLang="ja-JP" dirty="0" smtClean="0">
                <a:solidFill>
                  <a:srgbClr val="FF0000"/>
                </a:solidFill>
              </a:rPr>
              <a:t>das Vermögen der politischen Gegner des Nazi-Regimes</a:t>
            </a:r>
            <a:r>
              <a:rPr lang="de-DE" altLang="ja-JP" dirty="0" smtClean="0"/>
              <a:t>, die dem Terror zum Opfer fielen oder gezwungen waren, auszuwandern (Memorandum Schachts an Hitler vom 3. Mai 1939, Dokument 1168-PS, US-37).</a:t>
            </a:r>
          </a:p>
          <a:p>
            <a:endParaRPr lang="de-DE" altLang="ja-JP" dirty="0" smtClean="0"/>
          </a:p>
          <a:p>
            <a:endParaRPr kumimoji="1" lang="ja-JP" altLang="en-US" dirty="0"/>
          </a:p>
        </p:txBody>
      </p:sp>
    </p:spTree>
    <p:extLst>
      <p:ext uri="{BB962C8B-B14F-4D97-AF65-F5344CB8AC3E}">
        <p14:creationId xmlns:p14="http://schemas.microsoft.com/office/powerpoint/2010/main" val="3687528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原料・為替取得・確保</a:t>
            </a:r>
            <a:endParaRPr kumimoji="1" lang="ja-JP" altLang="en-US" dirty="0"/>
          </a:p>
        </p:txBody>
      </p:sp>
      <p:sp>
        <p:nvSpPr>
          <p:cNvPr id="3" name="コンテンツ プレースホルダー 2"/>
          <p:cNvSpPr>
            <a:spLocks noGrp="1"/>
          </p:cNvSpPr>
          <p:nvPr>
            <p:ph idx="1"/>
          </p:nvPr>
        </p:nvSpPr>
        <p:spPr/>
        <p:txBody>
          <a:bodyPr>
            <a:normAutofit fontScale="55000" lnSpcReduction="20000"/>
          </a:bodyPr>
          <a:lstStyle/>
          <a:p>
            <a:r>
              <a:rPr lang="ja-JP" altLang="en-US" dirty="0" smtClean="0"/>
              <a:t>再軍備のための原料・外国為替の取得に尽力</a:t>
            </a:r>
            <a:endParaRPr lang="de-DE" altLang="ja-JP" dirty="0" smtClean="0"/>
          </a:p>
          <a:p>
            <a:r>
              <a:rPr lang="de-DE" altLang="ja-JP" dirty="0" smtClean="0"/>
              <a:t> Schacht bediente sich gaunerischer Machenschaften und des Zwanges, </a:t>
            </a:r>
            <a:r>
              <a:rPr lang="de-DE" altLang="ja-JP" dirty="0" smtClean="0">
                <a:solidFill>
                  <a:srgbClr val="FF0000"/>
                </a:solidFill>
              </a:rPr>
              <a:t>um Rohstoffe und Devisen für die Aufrüstung zu bekommen</a:t>
            </a:r>
            <a:r>
              <a:rPr lang="de-DE" altLang="ja-JP" dirty="0" smtClean="0"/>
              <a:t> (eidesstattliche Versicherung des Vizepräsidenten der Reichsbank Puhl, Dokument EC-437, US-624).</a:t>
            </a:r>
          </a:p>
          <a:p>
            <a:endParaRPr lang="de-DE" altLang="ja-JP" dirty="0"/>
          </a:p>
          <a:p>
            <a:r>
              <a:rPr lang="ja-JP" altLang="en-US" dirty="0" smtClean="0"/>
              <a:t>軍備増強のための諸措置</a:t>
            </a:r>
            <a:endParaRPr lang="de-DE" altLang="ja-JP" dirty="0" smtClean="0"/>
          </a:p>
          <a:p>
            <a:r>
              <a:rPr lang="de-DE" altLang="ja-JP" dirty="0" smtClean="0"/>
              <a:t>    e) Schon in den ersten Tagen nach seiner Berufung in die Reichsbank gab Schacht eine Reihe von Verordnungen heraus (</a:t>
            </a:r>
            <a:r>
              <a:rPr lang="de-DE" altLang="ja-JP" dirty="0" smtClean="0">
                <a:solidFill>
                  <a:srgbClr val="FF0000"/>
                </a:solidFill>
              </a:rPr>
              <a:t>vom 27. Oktober 1933, 23. März 1934, 19. Februar 1935</a:t>
            </a:r>
            <a:r>
              <a:rPr lang="de-DE" altLang="ja-JP" dirty="0" smtClean="0"/>
              <a:t>), die es ihm ermöglichten, ein weitgehendes </a:t>
            </a:r>
            <a:r>
              <a:rPr lang="de-DE" altLang="ja-JP" dirty="0" smtClean="0">
                <a:solidFill>
                  <a:srgbClr val="FF0000"/>
                </a:solidFill>
              </a:rPr>
              <a:t>Finanzierungsprogramm der Aufrüstung </a:t>
            </a:r>
            <a:r>
              <a:rPr lang="de-DE" altLang="ja-JP" dirty="0" smtClean="0"/>
              <a:t>zu verwirklichen, das von ihm ausgearbeitet war und mit dessen Hilfe er, wie er aussagte, »einen Weg zur </a:t>
            </a:r>
            <a:r>
              <a:rPr lang="de-DE" altLang="ja-JP" dirty="0" smtClean="0">
                <a:solidFill>
                  <a:srgbClr val="FF0000"/>
                </a:solidFill>
              </a:rPr>
              <a:t>Finanzierung der Rüstungen </a:t>
            </a:r>
            <a:r>
              <a:rPr lang="de-DE" altLang="ja-JP" dirty="0" smtClean="0"/>
              <a:t>fand«.</a:t>
            </a:r>
          </a:p>
          <a:p>
            <a:r>
              <a:rPr lang="ja-JP" altLang="en-US" dirty="0"/>
              <a:t>ヒトラーとの合意の上で</a:t>
            </a:r>
            <a:endParaRPr lang="de-DE" altLang="ja-JP" dirty="0" smtClean="0"/>
          </a:p>
          <a:p>
            <a:r>
              <a:rPr lang="de-DE" altLang="ja-JP" dirty="0" smtClean="0"/>
              <a:t>    In seiner Rede in Leipzig am 4. März 1935 erklärte Schacht, nachdem er </a:t>
            </a:r>
            <a:r>
              <a:rPr lang="de-DE" altLang="ja-JP" dirty="0" smtClean="0">
                <a:solidFill>
                  <a:srgbClr val="FF0000"/>
                </a:solidFill>
              </a:rPr>
              <a:t>das Fazit seiner bisherigen wirtschaftlichen und finanziellen Tätigkeit</a:t>
            </a:r>
            <a:r>
              <a:rPr lang="de-DE" altLang="ja-JP" dirty="0" smtClean="0"/>
              <a:t> gezogen hatte: «...alles, was ich sage und mache, geschieht mit vollem Einverständnis des Führers, und ich sage in der Zukunft nichts und mache nichts, was der Führer nicht billigt«. (Protokoll der Nachmittagssitzung vom 3. Mai 1946.)</a:t>
            </a:r>
          </a:p>
          <a:p>
            <a:endParaRPr lang="de-DE" altLang="ja-JP" dirty="0" smtClean="0"/>
          </a:p>
        </p:txBody>
      </p:sp>
    </p:spTree>
    <p:extLst>
      <p:ext uri="{BB962C8B-B14F-4D97-AF65-F5344CB8AC3E}">
        <p14:creationId xmlns:p14="http://schemas.microsoft.com/office/powerpoint/2010/main" val="486435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60648"/>
            <a:ext cx="8229600" cy="1143000"/>
          </a:xfrm>
        </p:spPr>
        <p:txBody>
          <a:bodyPr>
            <a:noAutofit/>
          </a:bodyPr>
          <a:lstStyle/>
          <a:p>
            <a:r>
              <a:rPr kumimoji="1" lang="de-DE" altLang="ja-JP" sz="2400" dirty="0" smtClean="0"/>
              <a:t>1935</a:t>
            </a:r>
            <a:r>
              <a:rPr kumimoji="1" lang="ja-JP" altLang="en-US" sz="2400" dirty="0" smtClean="0"/>
              <a:t>年</a:t>
            </a:r>
            <a:r>
              <a:rPr kumimoji="1" lang="en-US" altLang="ja-JP" sz="2400" dirty="0" smtClean="0"/>
              <a:t>5</a:t>
            </a:r>
            <a:r>
              <a:rPr kumimoji="1" lang="ja-JP" altLang="en-US" sz="2400" dirty="0" smtClean="0"/>
              <a:t>月</a:t>
            </a:r>
            <a:r>
              <a:rPr kumimoji="1" lang="en-US" altLang="ja-JP" sz="2400" dirty="0" smtClean="0"/>
              <a:t>3</a:t>
            </a:r>
            <a:r>
              <a:rPr kumimoji="1" lang="ja-JP" altLang="en-US" sz="2400" dirty="0" smtClean="0"/>
              <a:t>日のヒトラー宛メモ</a:t>
            </a:r>
            <a:r>
              <a:rPr kumimoji="1" lang="en-US" altLang="ja-JP" sz="2400" dirty="0" smtClean="0"/>
              <a:t/>
            </a:r>
            <a:br>
              <a:rPr kumimoji="1" lang="en-US" altLang="ja-JP" sz="2400" dirty="0" smtClean="0"/>
            </a:br>
            <a:r>
              <a:rPr lang="ja-JP" altLang="en-US" sz="2400" dirty="0" smtClean="0"/>
              <a:t>「軍備金融」・・・軍備計画のテンポと規模、ドイツ政治の課題</a:t>
            </a:r>
            <a:endParaRPr kumimoji="1" lang="ja-JP" altLang="en-US" sz="2400" dirty="0"/>
          </a:p>
        </p:txBody>
      </p:sp>
      <p:sp>
        <p:nvSpPr>
          <p:cNvPr id="3" name="コンテンツ プレースホルダー 2"/>
          <p:cNvSpPr>
            <a:spLocks noGrp="1"/>
          </p:cNvSpPr>
          <p:nvPr>
            <p:ph idx="1"/>
          </p:nvPr>
        </p:nvSpPr>
        <p:spPr/>
        <p:txBody>
          <a:bodyPr>
            <a:normAutofit fontScale="47500" lnSpcReduction="20000"/>
          </a:bodyPr>
          <a:lstStyle/>
          <a:p>
            <a:r>
              <a:rPr lang="de-DE" altLang="ja-JP" dirty="0" smtClean="0"/>
              <a:t>e</a:t>
            </a:r>
            <a:r>
              <a:rPr lang="de-DE" altLang="ja-JP" dirty="0"/>
              <a:t>) Im Memorandum an Hitler vom 3. Mai 1935, das die Überschrift »</a:t>
            </a:r>
            <a:r>
              <a:rPr lang="de-DE" altLang="ja-JP" dirty="0">
                <a:solidFill>
                  <a:srgbClr val="FF0000"/>
                </a:solidFill>
              </a:rPr>
              <a:t>Finanzierung der Rüstung« </a:t>
            </a:r>
            <a:r>
              <a:rPr lang="de-DE" altLang="ja-JP" dirty="0"/>
              <a:t>trug, schrieb Schacht: »Die nachfolgenden Ausführungen gehen davon aus, daß </a:t>
            </a:r>
            <a:r>
              <a:rPr lang="de-DE" altLang="ja-JP" dirty="0">
                <a:solidFill>
                  <a:srgbClr val="FF0000"/>
                </a:solidFill>
              </a:rPr>
              <a:t>die Durchführung des Rüstungsprogramms nach Tempo und Ausmaß die Aufgabe der deutschen Politik ist</a:t>
            </a:r>
            <a:r>
              <a:rPr lang="de-DE" altLang="ja-JP" dirty="0"/>
              <a:t>, daß demnach alles andere diesem Zweck untergeordnet werden muß, soweit nicht durch Vernachlässigung anderer Fragen das eine Hauptziel etwa gefährdet wird...« (Dokument 1168-PS, US-37</a:t>
            </a:r>
            <a:r>
              <a:rPr lang="de-DE" altLang="ja-JP" dirty="0" smtClean="0"/>
              <a:t>).</a:t>
            </a:r>
          </a:p>
          <a:p>
            <a:endParaRPr lang="de-DE" altLang="ja-JP" dirty="0" smtClean="0"/>
          </a:p>
          <a:p>
            <a:r>
              <a:rPr lang="en-US" altLang="ja-JP" dirty="0" smtClean="0"/>
              <a:t>1938</a:t>
            </a:r>
            <a:r>
              <a:rPr lang="ja-JP" altLang="en-US" dirty="0" smtClean="0"/>
              <a:t>年</a:t>
            </a:r>
            <a:r>
              <a:rPr lang="en-US" altLang="ja-JP" dirty="0" smtClean="0"/>
              <a:t>11</a:t>
            </a:r>
            <a:r>
              <a:rPr lang="ja-JP" altLang="en-US" dirty="0" smtClean="0"/>
              <a:t>月</a:t>
            </a:r>
            <a:r>
              <a:rPr lang="en-US" altLang="ja-JP" dirty="0" smtClean="0"/>
              <a:t>29</a:t>
            </a:r>
            <a:r>
              <a:rPr lang="ja-JP" altLang="en-US" dirty="0" smtClean="0"/>
              <a:t>日のシャハト演説・・・</a:t>
            </a:r>
            <a:r>
              <a:rPr lang="ja-JP" altLang="en-US" sz="3400" b="1" dirty="0" smtClean="0">
                <a:solidFill>
                  <a:srgbClr val="FF0000"/>
                </a:solidFill>
              </a:rPr>
              <a:t>信用政策の支援で軍備を創出</a:t>
            </a:r>
            <a:r>
              <a:rPr lang="ja-JP" altLang="en-US" dirty="0" smtClean="0"/>
              <a:t>。軍備がドイツの政策の成功を可能にした。</a:t>
            </a:r>
            <a:endParaRPr lang="de-DE" altLang="ja-JP" dirty="0"/>
          </a:p>
          <a:p>
            <a:r>
              <a:rPr lang="de-DE" altLang="ja-JP" dirty="0"/>
              <a:t>    In seiner Rede vom 29. November 1938 erklärte Schacht, daß »sich Deutschland mit Hilfe dieser </a:t>
            </a:r>
            <a:r>
              <a:rPr lang="de-DE" altLang="ja-JP" dirty="0">
                <a:solidFill>
                  <a:srgbClr val="FF0000"/>
                </a:solidFill>
              </a:rPr>
              <a:t>Kreditpolitik eine Rüstung geschaffen hat</a:t>
            </a:r>
            <a:r>
              <a:rPr lang="de-DE" altLang="ja-JP" dirty="0"/>
              <a:t>, die der keines anderen Staates nachsteht, und diese Rüstung hat wiederum die Erfolge unserer Politik ermöglicht«. (Dokument EC-611, US-622</a:t>
            </a:r>
            <a:r>
              <a:rPr lang="de-DE" altLang="ja-JP" dirty="0" smtClean="0"/>
              <a:t>).</a:t>
            </a:r>
          </a:p>
          <a:p>
            <a:endParaRPr lang="de-DE" altLang="ja-JP" dirty="0"/>
          </a:p>
          <a:p>
            <a:r>
              <a:rPr lang="de-DE" altLang="ja-JP" dirty="0"/>
              <a:t>    Die Annahme, daß Schacht nicht wußte, welcher Politik diese Rüstung dienen sollte - wenn man ihr beispielloses Ausmaß und eine offensichtliche Vorliebe für Angriffswaffen (schwere Panzer, Kampfflugzeuge usw.) in Betracht zieht - muß als vollkommen ausgeschlossen erachtet werden</a:t>
            </a:r>
            <a:r>
              <a:rPr lang="de-DE" altLang="ja-JP" dirty="0" smtClean="0"/>
              <a:t>.</a:t>
            </a:r>
          </a:p>
          <a:p>
            <a:endParaRPr lang="de-DE" altLang="ja-JP" dirty="0"/>
          </a:p>
          <a:p>
            <a:r>
              <a:rPr lang="de-DE" altLang="ja-JP" dirty="0"/>
              <a:t>    Außerdem sah Schacht sehr gut, daß kein Land mit Deutschland Krieg zu führen beabsichtigte und keine Gründe dazu hatte.</a:t>
            </a:r>
          </a:p>
          <a:p>
            <a:r>
              <a:rPr lang="de-DE" altLang="ja-JP" dirty="0"/>
              <a:t>[Der Nürnberger Prozeß: Urteil. Der Nürnberger Prozeß, S. 1097 (vgl. NP Bd. 1, S. 390 ff.)]</a:t>
            </a:r>
          </a:p>
        </p:txBody>
      </p:sp>
    </p:spTree>
    <p:extLst>
      <p:ext uri="{BB962C8B-B14F-4D97-AF65-F5344CB8AC3E}">
        <p14:creationId xmlns:p14="http://schemas.microsoft.com/office/powerpoint/2010/main" val="3912852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戦争経済全権として</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lang="ja-JP" altLang="en-US" dirty="0"/>
              <a:t>全</a:t>
            </a:r>
            <a:r>
              <a:rPr lang="ja-JP" altLang="en-US" dirty="0" smtClean="0"/>
              <a:t>ドイツ経済の指導、ヒトラーの戦争機構の創出に貢献</a:t>
            </a:r>
            <a:r>
              <a:rPr lang="de-DE" altLang="ja-JP" dirty="0" smtClean="0"/>
              <a:t> </a:t>
            </a:r>
          </a:p>
          <a:p>
            <a:r>
              <a:rPr lang="de-DE" altLang="ja-JP" dirty="0" smtClean="0"/>
              <a:t>Nachdem Schacht Generalbevollmächtigter für die Kriegswirtschaft geworden war, vereinigte er in seinen Händen die Führung der gesamten deutschen Wirtschaft, und durch seine Bemühungen wurde </a:t>
            </a:r>
            <a:r>
              <a:rPr lang="de-DE" altLang="ja-JP" dirty="0" smtClean="0">
                <a:solidFill>
                  <a:srgbClr val="FF0000"/>
                </a:solidFill>
              </a:rPr>
              <a:t>die Schaffung der Kriegsmaschine </a:t>
            </a:r>
            <a:r>
              <a:rPr lang="de-DE" altLang="ja-JP" dirty="0" smtClean="0"/>
              <a:t>Hitlers gewährleistet.</a:t>
            </a:r>
          </a:p>
          <a:p>
            <a:endParaRPr lang="de-DE" altLang="ja-JP" dirty="0" smtClean="0"/>
          </a:p>
          <a:p>
            <a:r>
              <a:rPr lang="de-DE" altLang="ja-JP" dirty="0" smtClean="0"/>
              <a:t>    a) In dem geheimen Gesetz vom 21. Mai 1935, nach dem </a:t>
            </a:r>
            <a:r>
              <a:rPr lang="de-DE" altLang="ja-JP" dirty="0" smtClean="0">
                <a:solidFill>
                  <a:srgbClr val="FF0000"/>
                </a:solidFill>
              </a:rPr>
              <a:t>Schacht zum Generalbevollmächtigten für die Kriegswirtschaf</a:t>
            </a:r>
            <a:r>
              <a:rPr lang="de-DE" altLang="ja-JP" dirty="0" smtClean="0"/>
              <a:t>t ernannt wurde, hieß es: »Aufgabe des Generalbevollmächtigten für die Kriegswirtschaft ist es, </a:t>
            </a:r>
            <a:r>
              <a:rPr lang="de-DE" altLang="ja-JP" dirty="0" smtClean="0">
                <a:solidFill>
                  <a:srgbClr val="FF0000"/>
                </a:solidFill>
              </a:rPr>
              <a:t>alle wirtschaftlichen Kräfte in den Dienst der Kriegführung zu stellen</a:t>
            </a:r>
            <a:r>
              <a:rPr lang="de-DE" altLang="ja-JP" dirty="0" smtClean="0"/>
              <a:t>.« Von ihm wird verantwortlich die Finanzierung der Kriegführung im Bereich des Reichsministeriums und der Reichsbank geleitet. (Dokument 2261-PS, US-24.)</a:t>
            </a:r>
          </a:p>
          <a:p>
            <a:r>
              <a:rPr lang="de-DE" altLang="ja-JP" dirty="0" smtClean="0"/>
              <a:t>    </a:t>
            </a:r>
            <a:endParaRPr kumimoji="1" lang="ja-JP" altLang="en-US" dirty="0"/>
          </a:p>
        </p:txBody>
      </p:sp>
    </p:spTree>
    <p:extLst>
      <p:ext uri="{BB962C8B-B14F-4D97-AF65-F5344CB8AC3E}">
        <p14:creationId xmlns:p14="http://schemas.microsoft.com/office/powerpoint/2010/main" val="1864730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Mefo</a:t>
            </a:r>
            <a:r>
              <a:rPr kumimoji="1" lang="ja-JP" altLang="en-US" dirty="0" smtClean="0"/>
              <a:t>手形</a:t>
            </a:r>
            <a:r>
              <a:rPr kumimoji="1" lang="en-US" altLang="ja-JP" dirty="0" smtClean="0"/>
              <a:t>―</a:t>
            </a:r>
            <a:r>
              <a:rPr kumimoji="1" lang="ja-JP" altLang="en-US" dirty="0" smtClean="0"/>
              <a:t>軍需金融</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lang="de-DE" altLang="ja-JP" dirty="0" smtClean="0"/>
              <a:t>b) </a:t>
            </a:r>
            <a:r>
              <a:rPr lang="de-DE" altLang="ja-JP" dirty="0" smtClean="0">
                <a:solidFill>
                  <a:srgbClr val="FF0000"/>
                </a:solidFill>
              </a:rPr>
              <a:t>Schacht finanzierte die deutsche Rüstung </a:t>
            </a:r>
            <a:r>
              <a:rPr lang="de-DE" altLang="ja-JP" dirty="0" smtClean="0"/>
              <a:t>durch das System der »</a:t>
            </a:r>
            <a:r>
              <a:rPr lang="de-DE" altLang="ja-JP" dirty="0" smtClean="0">
                <a:solidFill>
                  <a:srgbClr val="FF0000"/>
                </a:solidFill>
              </a:rPr>
              <a:t>Mefo«-Wechsel</a:t>
            </a:r>
            <a:r>
              <a:rPr lang="de-DE" altLang="ja-JP" dirty="0" smtClean="0"/>
              <a:t>, die ein beispielloses staatliches Gaunerabenteuer darstellte, dessen günsti ger Ausgang von der Verwirklichung der Angriffspläne Hitler-Deutschlands abhing. Eben deshalb gab Schacht das Jahr 1942 als Frist zur Einlösung der »Mefo«-Wechsel an und unterstrich in seiner </a:t>
            </a:r>
            <a:r>
              <a:rPr lang="de-DE" altLang="ja-JP" dirty="0" smtClean="0">
                <a:solidFill>
                  <a:srgbClr val="FF0000"/>
                </a:solidFill>
              </a:rPr>
              <a:t>Rede am 29. November 1938</a:t>
            </a:r>
            <a:r>
              <a:rPr lang="de-DE" altLang="ja-JP" dirty="0" smtClean="0"/>
              <a:t> die Verbindung zwischen der »</a:t>
            </a:r>
            <a:r>
              <a:rPr lang="de-DE" altLang="ja-JP" dirty="0" smtClean="0">
                <a:solidFill>
                  <a:srgbClr val="FF0000"/>
                </a:solidFill>
              </a:rPr>
              <a:t>wagemutigen Kreditpolitik</a:t>
            </a:r>
            <a:r>
              <a:rPr lang="de-DE" altLang="ja-JP" dirty="0" smtClean="0"/>
              <a:t>« der Reichsbank und den Zielen der Hitlerschen </a:t>
            </a:r>
            <a:r>
              <a:rPr lang="de-DE" altLang="ja-JP" dirty="0" smtClean="0">
                <a:solidFill>
                  <a:srgbClr val="FF0000"/>
                </a:solidFill>
              </a:rPr>
              <a:t>Außenpolitik </a:t>
            </a:r>
          </a:p>
          <a:p>
            <a:r>
              <a:rPr lang="de-DE" altLang="ja-JP" dirty="0" smtClean="0"/>
              <a:t>[Der Nürnberger Prozeß: Urteil. Der Nürnberger Prozeß, S. 1092 (vgl. NP Bd. 1, S. 388 ff.)]</a:t>
            </a:r>
            <a:endParaRPr lang="ja-JP" altLang="en-US" dirty="0"/>
          </a:p>
          <a:p>
            <a:endParaRPr kumimoji="1" lang="ja-JP" altLang="en-US" dirty="0"/>
          </a:p>
        </p:txBody>
      </p:sp>
    </p:spTree>
    <p:extLst>
      <p:ext uri="{BB962C8B-B14F-4D97-AF65-F5344CB8AC3E}">
        <p14:creationId xmlns:p14="http://schemas.microsoft.com/office/powerpoint/2010/main" val="216735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a:t>経済</a:t>
            </a:r>
            <a:r>
              <a:rPr lang="ja-JP" altLang="en-US" sz="2800" dirty="0" smtClean="0"/>
              <a:t>動員</a:t>
            </a:r>
            <a:r>
              <a:rPr lang="ja-JP" altLang="en-US" sz="2800" dirty="0"/>
              <a:t>の</a:t>
            </a:r>
            <a:r>
              <a:rPr lang="ja-JP" altLang="en-US" sz="2800" dirty="0" smtClean="0"/>
              <a:t>全権</a:t>
            </a:r>
            <a:r>
              <a:rPr lang="ja-JP" altLang="en-US" sz="2800" dirty="0"/>
              <a:t>・・</a:t>
            </a:r>
            <a:r>
              <a:rPr lang="ja-JP" altLang="en-US" sz="2800" dirty="0" smtClean="0"/>
              <a:t>・工業経営・原料・労働力の最大限の活用・食料配給カード配分</a:t>
            </a:r>
            <a:endParaRPr kumimoji="1" lang="ja-JP" altLang="en-US" sz="2800" dirty="0"/>
          </a:p>
        </p:txBody>
      </p:sp>
      <p:sp>
        <p:nvSpPr>
          <p:cNvPr id="3" name="コンテンツ プレースホルダー 2"/>
          <p:cNvSpPr>
            <a:spLocks noGrp="1"/>
          </p:cNvSpPr>
          <p:nvPr>
            <p:ph idx="1"/>
          </p:nvPr>
        </p:nvSpPr>
        <p:spPr/>
        <p:txBody>
          <a:bodyPr>
            <a:normAutofit fontScale="55000" lnSpcReduction="20000"/>
          </a:bodyPr>
          <a:lstStyle/>
          <a:p>
            <a:r>
              <a:rPr lang="de-DE" altLang="ja-JP" dirty="0" smtClean="0"/>
              <a:t>c</a:t>
            </a:r>
            <a:r>
              <a:rPr lang="de-DE" altLang="ja-JP" dirty="0"/>
              <a:t>) Schacht nützte seine Vollmachten vollkommen aus, indem er einen </a:t>
            </a:r>
            <a:r>
              <a:rPr lang="de-DE" altLang="ja-JP" dirty="0">
                <a:solidFill>
                  <a:srgbClr val="FF0000"/>
                </a:solidFill>
              </a:rPr>
              <a:t>weitgehenden Plan der Mobilisierung der Wirtschaft</a:t>
            </a:r>
            <a:r>
              <a:rPr lang="de-DE" altLang="ja-JP" dirty="0"/>
              <a:t> ausarbeitete und in die Tat umsetzte, welcher es den Hitlerschen Führern ermöglichte, zu beliebiger, ihnen günstig erscheinender Zeit einen Angriffskrieg zu entfesseln. </a:t>
            </a:r>
            <a:endParaRPr lang="de-DE" altLang="ja-JP" dirty="0" smtClean="0"/>
          </a:p>
          <a:p>
            <a:r>
              <a:rPr lang="de-DE" altLang="ja-JP" dirty="0" smtClean="0"/>
              <a:t>Es </a:t>
            </a:r>
            <a:r>
              <a:rPr lang="de-DE" altLang="ja-JP" dirty="0"/>
              <a:t>ist insbesondere aus </a:t>
            </a:r>
            <a:r>
              <a:rPr lang="de-DE" altLang="ja-JP" dirty="0">
                <a:solidFill>
                  <a:srgbClr val="FF0000"/>
                </a:solidFill>
              </a:rPr>
              <a:t>einem Vortrag von Schachts Stellvertreter, Wohltat</a:t>
            </a:r>
            <a:r>
              <a:rPr lang="de-DE" altLang="ja-JP" dirty="0"/>
              <a:t>, über die »Vorbereitung zur Mobilisierung, die von dem Bevollmächtigten für die Kriegswirtschaft durchgeführt wird« ersichtlich, daß </a:t>
            </a:r>
            <a:r>
              <a:rPr lang="de-DE" altLang="ja-JP" dirty="0">
                <a:solidFill>
                  <a:srgbClr val="FF0000"/>
                </a:solidFill>
              </a:rPr>
              <a:t>Schacht bis in die geringsten Einzelheiten das System der Ausnutzung der deutschen Wirtschaft im Kriege ausarbeitete, angefangen von der Ausnutzung der Industriebetriebe, der Rohstoffquellen und der Arbeitskraft bis zur Verteilung von 80 Millionen Lebensmittelkarten </a:t>
            </a:r>
            <a:r>
              <a:rPr lang="de-DE" altLang="ja-JP" dirty="0"/>
              <a:t>(Dokument EC-258, US-625). Es ist bezeichnend, daß dieser Vortrag einen Monat nach Hitlers Rede bei der Besprechung </a:t>
            </a:r>
            <a:r>
              <a:rPr lang="de-DE" altLang="ja-JP" dirty="0">
                <a:solidFill>
                  <a:srgbClr val="FF0000"/>
                </a:solidFill>
              </a:rPr>
              <a:t>vom 5. November 1937 </a:t>
            </a:r>
            <a:r>
              <a:rPr lang="de-DE" altLang="ja-JP" dirty="0"/>
              <a:t>gehalten wurde, jener Rede Hitlers, in der er seine konkreten </a:t>
            </a:r>
            <a:r>
              <a:rPr lang="de-DE" altLang="ja-JP" dirty="0" smtClean="0"/>
              <a:t>Angriffspläne auseinandersetzte. (Dokument 386-PS, US-25).</a:t>
            </a:r>
          </a:p>
          <a:p>
            <a:r>
              <a:rPr lang="en-US" altLang="ja-JP" dirty="0" smtClean="0"/>
              <a:t>1937</a:t>
            </a:r>
            <a:r>
              <a:rPr lang="ja-JP" altLang="en-US" dirty="0" smtClean="0"/>
              <a:t>年</a:t>
            </a:r>
            <a:r>
              <a:rPr lang="en-US" altLang="ja-JP" dirty="0" smtClean="0"/>
              <a:t>11</a:t>
            </a:r>
            <a:r>
              <a:rPr lang="ja-JP" altLang="en-US" dirty="0" smtClean="0"/>
              <a:t>月</a:t>
            </a:r>
            <a:r>
              <a:rPr lang="en-US" altLang="ja-JP" dirty="0" smtClean="0"/>
              <a:t>5</a:t>
            </a:r>
            <a:r>
              <a:rPr lang="ja-JP" altLang="en-US" dirty="0" smtClean="0"/>
              <a:t>日ヒトラー</a:t>
            </a:r>
            <a:r>
              <a:rPr lang="en-US" altLang="ja-JP" dirty="0" smtClean="0"/>
              <a:t>…</a:t>
            </a:r>
            <a:r>
              <a:rPr lang="ja-JP" altLang="en-US" dirty="0" smtClean="0"/>
              <a:t>戦争計画を語る・・・ホスバッハ・メモ</a:t>
            </a:r>
            <a:endParaRPr lang="en-US" altLang="ja-JP" dirty="0" smtClean="0"/>
          </a:p>
          <a:p>
            <a:r>
              <a:rPr lang="ja-JP" altLang="en-US" dirty="0"/>
              <a:t>そのあとの</a:t>
            </a:r>
            <a:r>
              <a:rPr lang="ja-JP" altLang="en-US" dirty="0" smtClean="0"/>
              <a:t>シャハト代理ヴォールタートの講演</a:t>
            </a:r>
            <a:endParaRPr lang="de-DE" altLang="ja-JP" dirty="0"/>
          </a:p>
          <a:p>
            <a:r>
              <a:rPr lang="de-DE" altLang="ja-JP" dirty="0"/>
              <a:t>[Der Nürnberger Prozeß: Urteil. Der Nürnberger Prozeß, S. 1095 (vgl. NP Bd. 1, S. 389 ff.)]</a:t>
            </a:r>
          </a:p>
          <a:p>
            <a:endParaRPr kumimoji="1" lang="ja-JP" altLang="en-US" dirty="0"/>
          </a:p>
        </p:txBody>
      </p:sp>
    </p:spTree>
    <p:extLst>
      <p:ext uri="{BB962C8B-B14F-4D97-AF65-F5344CB8AC3E}">
        <p14:creationId xmlns:p14="http://schemas.microsoft.com/office/powerpoint/2010/main" val="2173028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400" dirty="0" smtClean="0"/>
              <a:t>1937</a:t>
            </a:r>
            <a:r>
              <a:rPr lang="ja-JP" altLang="en-US" sz="2400" dirty="0" smtClean="0"/>
              <a:t>年</a:t>
            </a:r>
            <a:r>
              <a:rPr lang="en-US" altLang="ja-JP" sz="2400" dirty="0"/>
              <a:t>1</a:t>
            </a:r>
            <a:r>
              <a:rPr lang="ja-JP" altLang="en-US" sz="2400" dirty="0" smtClean="0"/>
              <a:t>月　仕事の総括・・・</a:t>
            </a:r>
            <a:r>
              <a:rPr lang="ja-JP" altLang="en-US" sz="2400" dirty="0" smtClean="0">
                <a:solidFill>
                  <a:srgbClr val="FF0000"/>
                </a:solidFill>
              </a:rPr>
              <a:t>戦争経済の準備</a:t>
            </a:r>
            <a:r>
              <a:rPr lang="ja-JP" altLang="en-US" sz="2400" dirty="0" smtClean="0"/>
              <a:t>、平時のうちに平時組織を戦争経済組織に直接転換できるように準備</a:t>
            </a:r>
            <a:endParaRPr kumimoji="1" lang="ja-JP" altLang="en-US" sz="2400" dirty="0"/>
          </a:p>
        </p:txBody>
      </p:sp>
      <p:sp>
        <p:nvSpPr>
          <p:cNvPr id="3" name="コンテンツ プレースホルダー 2"/>
          <p:cNvSpPr>
            <a:spLocks noGrp="1"/>
          </p:cNvSpPr>
          <p:nvPr>
            <p:ph idx="1"/>
          </p:nvPr>
        </p:nvSpPr>
        <p:spPr/>
        <p:txBody>
          <a:bodyPr>
            <a:normAutofit fontScale="47500" lnSpcReduction="20000"/>
          </a:bodyPr>
          <a:lstStyle/>
          <a:p>
            <a:r>
              <a:rPr lang="de-DE" altLang="ja-JP" dirty="0" smtClean="0"/>
              <a:t>Im </a:t>
            </a:r>
            <a:r>
              <a:rPr lang="de-DE" altLang="ja-JP" dirty="0"/>
              <a:t>Januar 1937 schrieb Schacht, indem er die vollbrachte Arbeit zusammenfaßte: »Ich bin mit der </a:t>
            </a:r>
            <a:r>
              <a:rPr lang="de-DE" altLang="ja-JP" sz="3800" dirty="0">
                <a:solidFill>
                  <a:srgbClr val="FF0000"/>
                </a:solidFill>
              </a:rPr>
              <a:t>Vorbereitung der Kriegswirtschaft </a:t>
            </a:r>
            <a:r>
              <a:rPr lang="de-DE" altLang="ja-JP" dirty="0"/>
              <a:t>betraut nach dem Grundsatz, daß unsere </a:t>
            </a:r>
            <a:r>
              <a:rPr lang="de-DE" altLang="ja-JP" sz="3800" dirty="0">
                <a:solidFill>
                  <a:srgbClr val="FF0000"/>
                </a:solidFill>
              </a:rPr>
              <a:t>Kriegswirtschaftsorganisation in Friedenszeiten </a:t>
            </a:r>
            <a:r>
              <a:rPr lang="de-DE" altLang="ja-JP" dirty="0"/>
              <a:t>so eingeführt sein muß, daß im Notfall die </a:t>
            </a:r>
            <a:r>
              <a:rPr lang="de-DE" altLang="ja-JP" dirty="0">
                <a:solidFill>
                  <a:srgbClr val="FF0000"/>
                </a:solidFill>
              </a:rPr>
              <a:t>Kriegswirtschaft</a:t>
            </a:r>
            <a:r>
              <a:rPr lang="de-DE" altLang="ja-JP" dirty="0"/>
              <a:t> direkt aus dieser Friedensorganisation umgewandelt werden kann, so daß dies nicht nach Ausbruch des Krieges zu geschehen braucht.«</a:t>
            </a:r>
          </a:p>
          <a:p>
            <a:r>
              <a:rPr lang="de-DE" altLang="ja-JP" dirty="0"/>
              <a:t>    Schacht bestätigte vor Gericht, daß er diese Ausführungen gemacht habe (Protokoll der Nachmittagssitzung vom 2. Mai 1946).</a:t>
            </a:r>
          </a:p>
          <a:p>
            <a:r>
              <a:rPr lang="de-DE" altLang="ja-JP" dirty="0"/>
              <a:t>    Schacht bereitete Deutschland bewußt und absichtlich auf den Krieg vor</a:t>
            </a:r>
            <a:r>
              <a:rPr lang="de-DE" altLang="ja-JP" dirty="0" smtClean="0"/>
              <a:t>.</a:t>
            </a:r>
          </a:p>
          <a:p>
            <a:endParaRPr lang="de-DE" altLang="ja-JP" dirty="0"/>
          </a:p>
          <a:p>
            <a:endParaRPr lang="de-DE" altLang="ja-JP" dirty="0"/>
          </a:p>
          <a:p>
            <a:r>
              <a:rPr lang="de-DE" altLang="ja-JP" dirty="0"/>
              <a:t>    d) Der ehemalige Kriegsminister von Blomberg sagte aus: »Schacht kannte den Plan für die Ausgestaltung der Wehrmacht sehr wohl, da wir ihm in jedem Jahr die Aufstellungen neuer Formationen, für die wir Geld ausgegeben hatten, mitteilten.« (Dokument US-838</a:t>
            </a:r>
            <a:r>
              <a:rPr lang="de-DE" altLang="ja-JP" dirty="0" smtClean="0"/>
              <a:t>).</a:t>
            </a:r>
          </a:p>
          <a:p>
            <a:endParaRPr lang="de-DE" altLang="ja-JP" dirty="0"/>
          </a:p>
          <a:p>
            <a:r>
              <a:rPr lang="de-DE" altLang="ja-JP" dirty="0"/>
              <a:t>    Am 31. August 1936 teilte von Blomberg Schacht mit, daß die »Aufstellung aller Formationen der Luftwaffe am 1. April 1937 abgeschlossen sein soll; es müssen deshalb 1936 erhebliche Aufwendungen gemacht werden.« (Dokument 1301-PS, US-123). Im Frühling 1937 nahm Schacht an den wehrwirtschaftli</a:t>
            </a:r>
          </a:p>
          <a:p>
            <a:r>
              <a:rPr lang="de-DE" altLang="ja-JP" dirty="0"/>
              <a:t>[Der Nürnberger Prozeß: Urteil. Der Nürnberger Prozeß, S. 1096 (vgl. NP Bd. 1, S. 390 ff.)]</a:t>
            </a:r>
          </a:p>
        </p:txBody>
      </p:sp>
    </p:spTree>
    <p:extLst>
      <p:ext uri="{BB962C8B-B14F-4D97-AF65-F5344CB8AC3E}">
        <p14:creationId xmlns:p14="http://schemas.microsoft.com/office/powerpoint/2010/main" val="4152738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fontScale="90000"/>
          </a:bodyPr>
          <a:lstStyle/>
          <a:p>
            <a:r>
              <a:rPr kumimoji="1" lang="ja-JP" altLang="en-US" dirty="0" smtClean="0"/>
              <a:t>シャハトの</a:t>
            </a:r>
            <a:r>
              <a:rPr kumimoji="1" lang="ja-JP" altLang="en-US" dirty="0" smtClean="0">
                <a:solidFill>
                  <a:srgbClr val="FF0000"/>
                </a:solidFill>
              </a:rPr>
              <a:t>植民地回復</a:t>
            </a:r>
            <a:r>
              <a:rPr kumimoji="1" lang="ja-JP" altLang="en-US" dirty="0" smtClean="0"/>
              <a:t>要求の発言</a:t>
            </a:r>
            <a:endParaRPr kumimoji="1" lang="ja-JP" altLang="en-US" dirty="0"/>
          </a:p>
        </p:txBody>
      </p:sp>
      <p:sp>
        <p:nvSpPr>
          <p:cNvPr id="3" name="コンテンツ プレースホルダー 2"/>
          <p:cNvSpPr>
            <a:spLocks noGrp="1"/>
          </p:cNvSpPr>
          <p:nvPr>
            <p:ph idx="1"/>
          </p:nvPr>
        </p:nvSpPr>
        <p:spPr>
          <a:xfrm>
            <a:off x="457200" y="1124744"/>
            <a:ext cx="8229600" cy="5184576"/>
          </a:xfrm>
        </p:spPr>
        <p:txBody>
          <a:bodyPr>
            <a:normAutofit fontScale="47500" lnSpcReduction="20000"/>
          </a:bodyPr>
          <a:lstStyle/>
          <a:p>
            <a:r>
              <a:rPr lang="ja-JP" altLang="en-US" sz="4200" b="1" dirty="0" smtClean="0"/>
              <a:t>シャハトの領土要求</a:t>
            </a:r>
            <a:endParaRPr lang="de-DE" altLang="ja-JP" sz="4200" b="1" dirty="0" smtClean="0"/>
          </a:p>
          <a:p>
            <a:r>
              <a:rPr lang="de-DE" altLang="ja-JP" dirty="0" smtClean="0"/>
              <a:t> </a:t>
            </a:r>
            <a:r>
              <a:rPr lang="de-DE" altLang="ja-JP" dirty="0"/>
              <a:t>a) Schacht nützte die unter seiner Leitung wachsende Kriegsmacht Deutschlands als Vorbedingung dazu aus, </a:t>
            </a:r>
            <a:r>
              <a:rPr lang="de-DE" altLang="ja-JP" sz="4200" dirty="0">
                <a:solidFill>
                  <a:srgbClr val="FF0000"/>
                </a:solidFill>
              </a:rPr>
              <a:t>territoriale Forderungen </a:t>
            </a:r>
            <a:r>
              <a:rPr lang="de-DE" altLang="ja-JP" dirty="0"/>
              <a:t>zu stellen, die entsprechend der Vergrößerung der Rüstung wuchsen</a:t>
            </a:r>
            <a:r>
              <a:rPr lang="de-DE" altLang="ja-JP" dirty="0" smtClean="0"/>
              <a:t>.</a:t>
            </a:r>
          </a:p>
          <a:p>
            <a:r>
              <a:rPr lang="ja-JP" altLang="en-US" b="1" dirty="0" smtClean="0">
                <a:solidFill>
                  <a:srgbClr val="FF0000"/>
                </a:solidFill>
              </a:rPr>
              <a:t>最初は</a:t>
            </a:r>
            <a:r>
              <a:rPr lang="ja-JP" altLang="en-US" dirty="0" smtClean="0"/>
              <a:t>、</a:t>
            </a:r>
            <a:r>
              <a:rPr lang="ja-JP" altLang="en-US" b="1" dirty="0" smtClean="0"/>
              <a:t>旧ドイツ植民地の回復に「限定」、</a:t>
            </a:r>
            <a:r>
              <a:rPr lang="ja-JP" altLang="en-US" dirty="0" smtClean="0"/>
              <a:t>と。</a:t>
            </a:r>
            <a:endParaRPr lang="de-DE" altLang="ja-JP" dirty="0"/>
          </a:p>
          <a:p>
            <a:r>
              <a:rPr lang="de-DE" altLang="ja-JP" dirty="0"/>
              <a:t>    Schacht sagte vor Gericht aus, daß er sich </a:t>
            </a:r>
            <a:r>
              <a:rPr lang="de-DE" altLang="ja-JP" sz="3800" b="1" dirty="0">
                <a:solidFill>
                  <a:srgbClr val="FF0000"/>
                </a:solidFill>
              </a:rPr>
              <a:t>zuerst </a:t>
            </a:r>
            <a:r>
              <a:rPr lang="de-DE" altLang="ja-JP" dirty="0"/>
              <a:t>in seinen </a:t>
            </a:r>
            <a:r>
              <a:rPr lang="de-DE" altLang="ja-JP" sz="3800" dirty="0">
                <a:solidFill>
                  <a:srgbClr val="FF0000"/>
                </a:solidFill>
              </a:rPr>
              <a:t>Forderungen auf »Kolonien« beschränkte</a:t>
            </a:r>
            <a:r>
              <a:rPr lang="de-DE" altLang="ja-JP" dirty="0"/>
              <a:t>, »die früher Deutschland gehörten«. (Protokoll der Vormittagssitzung vom 3. Mai 1946</a:t>
            </a:r>
            <a:r>
              <a:rPr lang="de-DE" altLang="ja-JP" dirty="0" smtClean="0"/>
              <a:t>.)</a:t>
            </a:r>
          </a:p>
          <a:p>
            <a:r>
              <a:rPr lang="en-US" altLang="ja-JP" sz="3800" dirty="0" smtClean="0"/>
              <a:t>1934</a:t>
            </a:r>
            <a:r>
              <a:rPr lang="ja-JP" altLang="en-US" sz="3800" dirty="0" smtClean="0"/>
              <a:t>年</a:t>
            </a:r>
            <a:r>
              <a:rPr lang="en-US" altLang="ja-JP" sz="3800" dirty="0" smtClean="0"/>
              <a:t>9</a:t>
            </a:r>
            <a:r>
              <a:rPr lang="ja-JP" altLang="en-US" sz="3800" dirty="0" smtClean="0"/>
              <a:t>月</a:t>
            </a:r>
            <a:r>
              <a:rPr lang="ja-JP" altLang="en-US" dirty="0" smtClean="0"/>
              <a:t>、</a:t>
            </a:r>
            <a:r>
              <a:rPr lang="ja-JP" altLang="en-US" sz="3800" b="1" dirty="0" smtClean="0"/>
              <a:t>アメリカ大使ドッドとの会談</a:t>
            </a:r>
            <a:r>
              <a:rPr lang="ja-JP" altLang="en-US" dirty="0" smtClean="0"/>
              <a:t>で。併合要求</a:t>
            </a:r>
            <a:r>
              <a:rPr lang="ja-JP" altLang="en-US" dirty="0" err="1" smtClean="0"/>
              <a:t>。。。</a:t>
            </a:r>
            <a:r>
              <a:rPr lang="ja-JP" altLang="en-US" sz="3800" dirty="0" smtClean="0"/>
              <a:t>できれば平和的に、しかし、</a:t>
            </a:r>
            <a:r>
              <a:rPr lang="ja-JP" altLang="en-US" sz="3800" dirty="0" smtClean="0">
                <a:solidFill>
                  <a:srgbClr val="FF0000"/>
                </a:solidFill>
              </a:rPr>
              <a:t>戦争によってでも</a:t>
            </a:r>
            <a:r>
              <a:rPr lang="ja-JP" altLang="en-US" dirty="0" smtClean="0"/>
              <a:t>。</a:t>
            </a:r>
            <a:endParaRPr lang="de-DE" altLang="ja-JP" dirty="0"/>
          </a:p>
          <a:p>
            <a:r>
              <a:rPr lang="de-DE" altLang="ja-JP" dirty="0"/>
              <a:t>    Im </a:t>
            </a:r>
            <a:r>
              <a:rPr lang="de-DE" altLang="ja-JP" dirty="0">
                <a:solidFill>
                  <a:srgbClr val="FF0000"/>
                </a:solidFill>
              </a:rPr>
              <a:t>September 1934 </a:t>
            </a:r>
            <a:r>
              <a:rPr lang="de-DE" altLang="ja-JP" dirty="0"/>
              <a:t>wies Schacht in seiner Aussprache mit dem amerikanischen Botschafter Dodd daraufhin, daß er </a:t>
            </a:r>
            <a:r>
              <a:rPr lang="de-DE" altLang="ja-JP" sz="3800" dirty="0">
                <a:solidFill>
                  <a:srgbClr val="FF0000"/>
                </a:solidFill>
              </a:rPr>
              <a:t>Annektionen wünsche </a:t>
            </a:r>
            <a:r>
              <a:rPr lang="de-DE" altLang="ja-JP" dirty="0"/>
              <a:t>- </a:t>
            </a:r>
            <a:r>
              <a:rPr lang="de-DE" altLang="ja-JP" sz="3800" dirty="0"/>
              <a:t>wenn möglich ohne Krieg</a:t>
            </a:r>
            <a:r>
              <a:rPr lang="de-DE" altLang="ja-JP" dirty="0"/>
              <a:t>, aber </a:t>
            </a:r>
            <a:r>
              <a:rPr lang="de-DE" altLang="ja-JP" sz="3800" dirty="0">
                <a:solidFill>
                  <a:srgbClr val="FF0000"/>
                </a:solidFill>
              </a:rPr>
              <a:t>durch Krie</a:t>
            </a:r>
            <a:r>
              <a:rPr lang="de-DE" altLang="ja-JP" sz="3400" dirty="0">
                <a:solidFill>
                  <a:srgbClr val="FF0000"/>
                </a:solidFill>
              </a:rPr>
              <a:t>g</a:t>
            </a:r>
            <a:r>
              <a:rPr lang="de-DE" altLang="ja-JP" dirty="0"/>
              <a:t>, wenn die USA sich heraushalten würden (Dokument EC-461, US 58</a:t>
            </a:r>
            <a:r>
              <a:rPr lang="de-DE" altLang="ja-JP" dirty="0" smtClean="0"/>
              <a:t>).</a:t>
            </a:r>
          </a:p>
          <a:p>
            <a:endParaRPr lang="de-DE" altLang="ja-JP" dirty="0" smtClean="0"/>
          </a:p>
          <a:p>
            <a:r>
              <a:rPr lang="en-US" altLang="ja-JP" sz="3800" dirty="0"/>
              <a:t>1935</a:t>
            </a:r>
            <a:r>
              <a:rPr lang="ja-JP" altLang="en-US" sz="3800" dirty="0"/>
              <a:t>年</a:t>
            </a:r>
            <a:r>
              <a:rPr lang="ja-JP" altLang="en-US" dirty="0" smtClean="0"/>
              <a:t>も</a:t>
            </a:r>
            <a:r>
              <a:rPr lang="ja-JP" altLang="en-US" dirty="0"/>
              <a:t>同様</a:t>
            </a:r>
            <a:r>
              <a:rPr lang="ja-JP" altLang="en-US" dirty="0" smtClean="0"/>
              <a:t>の</a:t>
            </a:r>
            <a:r>
              <a:rPr lang="ja-JP" altLang="en-US" dirty="0"/>
              <a:t>発言</a:t>
            </a:r>
            <a:endParaRPr lang="de-DE" altLang="ja-JP" dirty="0"/>
          </a:p>
          <a:p>
            <a:r>
              <a:rPr lang="de-DE" altLang="ja-JP" dirty="0"/>
              <a:t>    Im Jahre 1935 erklärte Schacht dem amerikanischen Konsul Fuller: »Kolonien sind für Deutschland notwendig. Wenn möglich, werden wir sie durch Verhandlungen erhalten, aber wenn nicht, werden wir sie uns nehmen.« (Dokument EC-450, US-629).</a:t>
            </a:r>
          </a:p>
          <a:p>
            <a:r>
              <a:rPr lang="de-DE" altLang="ja-JP" dirty="0"/>
              <a:t>    Schacht gestand vor Gericht, daß die Ausübung eines militärischen Drucks auf die Tschechoslowakei »in mancher Hinsicht das Ergebnis, die Frucht seiner Arbeit war« (Protokoll der Vormittagssitzung vom 3. Mai 1946</a:t>
            </a:r>
            <a:r>
              <a:rPr lang="de-DE" altLang="ja-JP" dirty="0" smtClean="0"/>
              <a:t>).</a:t>
            </a:r>
          </a:p>
          <a:p>
            <a:r>
              <a:rPr lang="de-DE" altLang="ja-JP" dirty="0" smtClean="0"/>
              <a:t> [</a:t>
            </a:r>
            <a:r>
              <a:rPr lang="de-DE" altLang="ja-JP" dirty="0"/>
              <a:t>Der Nürnberger Prozeß: Urteil. Der Nürnberger Prozeß, S. 1098 (vgl. NP Bd. 1, S. 391 ff.)]</a:t>
            </a:r>
            <a:endParaRPr kumimoji="1" lang="ja-JP" altLang="en-US" dirty="0"/>
          </a:p>
        </p:txBody>
      </p:sp>
    </p:spTree>
    <p:extLst>
      <p:ext uri="{BB962C8B-B14F-4D97-AF65-F5344CB8AC3E}">
        <p14:creationId xmlns:p14="http://schemas.microsoft.com/office/powerpoint/2010/main" val="835513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ニュルンベルク法廷：</a:t>
            </a:r>
            <a:r>
              <a:rPr kumimoji="1" lang="en-US" altLang="ja-JP" dirty="0" smtClean="0"/>
              <a:t>1946</a:t>
            </a:r>
            <a:r>
              <a:rPr kumimoji="1" lang="ja-JP" altLang="en-US" dirty="0" smtClean="0"/>
              <a:t>・</a:t>
            </a:r>
            <a:r>
              <a:rPr kumimoji="1" lang="en-US" altLang="ja-JP" dirty="0" smtClean="0"/>
              <a:t>5</a:t>
            </a:r>
            <a:r>
              <a:rPr kumimoji="1" lang="ja-JP" altLang="en-US" dirty="0" smtClean="0"/>
              <a:t>・</a:t>
            </a:r>
            <a:r>
              <a:rPr kumimoji="1" lang="en-US" altLang="ja-JP" dirty="0" smtClean="0"/>
              <a:t>3</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シャハトは、</a:t>
            </a:r>
            <a:r>
              <a:rPr kumimoji="1" lang="en-US" altLang="ja-JP" dirty="0" smtClean="0"/>
              <a:t>4</a:t>
            </a:r>
            <a:r>
              <a:rPr kumimoji="1" lang="ja-JP" altLang="en-US" dirty="0" smtClean="0"/>
              <a:t>か年計画で、ゲーリングが全権に任命されることに反対。不適当、と。</a:t>
            </a:r>
            <a:endParaRPr kumimoji="1" lang="en-US" altLang="ja-JP" dirty="0" smtClean="0"/>
          </a:p>
          <a:p>
            <a:endParaRPr lang="en-US" altLang="ja-JP" dirty="0"/>
          </a:p>
          <a:p>
            <a:r>
              <a:rPr kumimoji="1" lang="en-US" altLang="ja-JP" dirty="0" smtClean="0"/>
              <a:t>1936</a:t>
            </a:r>
            <a:r>
              <a:rPr kumimoji="1" lang="ja-JP" altLang="en-US" dirty="0" smtClean="0"/>
              <a:t>年</a:t>
            </a:r>
            <a:r>
              <a:rPr kumimoji="1" lang="en-US" altLang="ja-JP" dirty="0" smtClean="0"/>
              <a:t>12</a:t>
            </a:r>
            <a:r>
              <a:rPr kumimoji="1" lang="ja-JP" altLang="en-US" dirty="0" smtClean="0"/>
              <a:t>月、鉱山開発</a:t>
            </a:r>
            <a:r>
              <a:rPr kumimoji="1" lang="ja-JP" altLang="en-US" dirty="0" err="1" smtClean="0"/>
              <a:t>問題て</a:t>
            </a:r>
            <a:r>
              <a:rPr kumimoji="1" lang="ja-JP" altLang="en-US" dirty="0" smtClean="0"/>
              <a:t>、シャハトはゲーリング批判。</a:t>
            </a:r>
            <a:endParaRPr kumimoji="1" lang="ja-JP" altLang="en-US" dirty="0"/>
          </a:p>
        </p:txBody>
      </p:sp>
    </p:spTree>
    <p:extLst>
      <p:ext uri="{BB962C8B-B14F-4D97-AF65-F5344CB8AC3E}">
        <p14:creationId xmlns:p14="http://schemas.microsoft.com/office/powerpoint/2010/main" val="40028615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a:bodyPr>
          <a:lstStyle/>
          <a:p>
            <a:r>
              <a:rPr kumimoji="1" lang="ja-JP" altLang="en-US" sz="2800" dirty="0" smtClean="0"/>
              <a:t>シャハト</a:t>
            </a:r>
            <a:r>
              <a:rPr kumimoji="1" lang="en-US" altLang="ja-JP" sz="2800" dirty="0" smtClean="0"/>
              <a:t>…</a:t>
            </a:r>
            <a:r>
              <a:rPr kumimoji="1" lang="ja-JP" altLang="en-US" sz="2800" dirty="0" smtClean="0"/>
              <a:t>ユダヤ人迫害に関与し、原則的に同意。</a:t>
            </a:r>
            <a:endParaRPr kumimoji="1" lang="ja-JP" altLang="en-US" sz="2800" dirty="0"/>
          </a:p>
        </p:txBody>
      </p:sp>
      <p:sp>
        <p:nvSpPr>
          <p:cNvPr id="3" name="コンテンツ プレースホルダー 2"/>
          <p:cNvSpPr>
            <a:spLocks noGrp="1"/>
          </p:cNvSpPr>
          <p:nvPr>
            <p:ph idx="1"/>
          </p:nvPr>
        </p:nvSpPr>
        <p:spPr>
          <a:xfrm>
            <a:off x="457200" y="1124744"/>
            <a:ext cx="8229600" cy="5328592"/>
          </a:xfrm>
        </p:spPr>
        <p:txBody>
          <a:bodyPr>
            <a:normAutofit fontScale="62500" lnSpcReduction="20000"/>
          </a:bodyPr>
          <a:lstStyle/>
          <a:p>
            <a:r>
              <a:rPr lang="de-DE" altLang="ja-JP" dirty="0" smtClean="0"/>
              <a:t>Schacht </a:t>
            </a:r>
            <a:r>
              <a:rPr lang="de-DE" altLang="ja-JP" dirty="0"/>
              <a:t>beteiligte sich an den Judenverfolgungen.</a:t>
            </a:r>
          </a:p>
          <a:p>
            <a:r>
              <a:rPr lang="de-DE" altLang="ja-JP" dirty="0"/>
              <a:t>    a) Schacht sagte vor dem Gerichtshof aus, daß er mit der Politik der Judenverfolgungen »im Prinzip immer übereingestimmt habe« (Protokoll der Nachmittagssitzung vom 2. Mai 1946), obwohl wie Schacht erklärte, die Frage des Gewissens hier »in gewissem Maße« berührt sei, was aber »nicht wichtig genug war, um einen Bruch zu riskieren,« - zwischen ihm und den Nazisten. (Dasselbe Protokoll und Dokument US-616).</a:t>
            </a:r>
          </a:p>
          <a:p>
            <a:r>
              <a:rPr lang="de-DE" altLang="ja-JP" dirty="0"/>
              <a:t>    b) Von Schacht als Wirtschaftsminister wurde eine Reihe von Weisungen gezeichnet, denen zufolge das Eigentum der Juden in Deutschland strafloser Ausplünderung ausgesetzt wurde. (Dokumente US-832 und US-616). Schacht bestätigte vor dem Gerichtshof, daß er eine Reihe der gegen die Juden gerichteten Anweisungen gezeichnet habe. (Protokoll der Vormittagssitzung vom 2. Mai 1946.)</a:t>
            </a:r>
          </a:p>
          <a:p>
            <a:r>
              <a:rPr lang="de-DE" altLang="ja-JP" dirty="0"/>
              <a:t>    Die dem Gerichtshof vorgelegten Beweise stellen über die Gründe des Rücktritts Schachts vom Posten des Wirtschaftsministers und des Generalbevollmächtigten für die Kriegswirtschaft im November 1937, vom Posten des Reichsbankpräsidenten am 20. Januar 1939, wie auch vom Posten des Ministers ohne Porte</a:t>
            </a:r>
          </a:p>
          <a:p>
            <a:r>
              <a:rPr lang="de-DE" altLang="ja-JP" dirty="0"/>
              <a:t>[Der Nürnberger Prozeß: Urteil. Der Nürnberger Prozeß, S. 1100 (vgl. NP Bd. 1, S. 392 ff.)]</a:t>
            </a:r>
          </a:p>
        </p:txBody>
      </p:sp>
    </p:spTree>
    <p:extLst>
      <p:ext uri="{BB962C8B-B14F-4D97-AF65-F5344CB8AC3E}">
        <p14:creationId xmlns:p14="http://schemas.microsoft.com/office/powerpoint/2010/main" val="1834701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p:spPr>
        <p:txBody>
          <a:bodyPr>
            <a:normAutofit/>
          </a:bodyPr>
          <a:lstStyle/>
          <a:p>
            <a:r>
              <a:rPr lang="ja-JP" altLang="en-US" sz="3200" dirty="0" smtClean="0"/>
              <a:t>「ヒトラーの銀行家」に対する「政策技術の担い手で、実際の政策を実施した技術者・官僚」</a:t>
            </a:r>
            <a:endParaRPr kumimoji="1" lang="ja-JP" altLang="en-US" sz="3200"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前者・・・ヒトラー政治との関連性を意識</a:t>
            </a:r>
            <a:endParaRPr kumimoji="1" lang="en-US" altLang="ja-JP" dirty="0" smtClean="0"/>
          </a:p>
          <a:p>
            <a:endParaRPr lang="en-US" altLang="ja-JP" dirty="0"/>
          </a:p>
          <a:p>
            <a:r>
              <a:rPr kumimoji="1" lang="ja-JP" altLang="en-US" dirty="0" smtClean="0"/>
              <a:t>後者・・・一般的規定で、「政治抜きに」、多くの技術者・官僚に打倒する定義</a:t>
            </a:r>
            <a:endParaRPr kumimoji="1" lang="en-US" altLang="ja-JP" dirty="0" smtClean="0"/>
          </a:p>
          <a:p>
            <a:endParaRPr lang="en-US" altLang="ja-JP" dirty="0"/>
          </a:p>
          <a:p>
            <a:r>
              <a:rPr kumimoji="1" lang="ja-JP" altLang="en-US" dirty="0" smtClean="0"/>
              <a:t>あまりにも一般的ではないか？</a:t>
            </a:r>
            <a:endParaRPr kumimoji="1" lang="en-US" altLang="ja-JP" dirty="0" smtClean="0"/>
          </a:p>
          <a:p>
            <a:r>
              <a:rPr lang="ja-JP" altLang="en-US" dirty="0"/>
              <a:t>ヒトラー政治</a:t>
            </a:r>
            <a:r>
              <a:rPr lang="ja-JP" altLang="en-US" dirty="0" smtClean="0"/>
              <a:t>とのかかわり方</a:t>
            </a:r>
            <a:r>
              <a:rPr lang="ja-JP" altLang="en-US" dirty="0"/>
              <a:t>こそが</a:t>
            </a:r>
            <a:r>
              <a:rPr lang="ja-JP" altLang="en-US" dirty="0" smtClean="0"/>
              <a:t>、シャハトを問題にする場合には、議論の対象になる。</a:t>
            </a:r>
            <a:endParaRPr lang="en-US" altLang="ja-JP" dirty="0" smtClean="0"/>
          </a:p>
          <a:p>
            <a:r>
              <a:rPr kumimoji="1" lang="ja-JP" altLang="en-US" dirty="0"/>
              <a:t>すなわち</a:t>
            </a:r>
            <a:r>
              <a:rPr kumimoji="1" lang="ja-JP" altLang="en-US" dirty="0" smtClean="0"/>
              <a:t>、「いかなる政策」、「いかに実施したか」</a:t>
            </a:r>
            <a:r>
              <a:rPr kumimoji="1" lang="ja-JP" altLang="en-US" dirty="0" err="1" smtClean="0"/>
              <a:t>こそが</a:t>
            </a:r>
            <a:r>
              <a:rPr kumimoji="1" lang="ja-JP" altLang="en-US" dirty="0" smtClean="0"/>
              <a:t>問題となる。</a:t>
            </a:r>
            <a:endParaRPr kumimoji="1" lang="ja-JP" altLang="en-US" dirty="0"/>
          </a:p>
        </p:txBody>
      </p:sp>
    </p:spTree>
    <p:extLst>
      <p:ext uri="{BB962C8B-B14F-4D97-AF65-F5344CB8AC3E}">
        <p14:creationId xmlns:p14="http://schemas.microsoft.com/office/powerpoint/2010/main" val="2576536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シャハト</a:t>
            </a:r>
            <a:r>
              <a:rPr lang="ja-JP" altLang="en-US" dirty="0" smtClean="0"/>
              <a:t>の</a:t>
            </a:r>
            <a:r>
              <a:rPr lang="ja-JP" altLang="en-US" dirty="0"/>
              <a:t>影響力喪失</a:t>
            </a:r>
            <a:r>
              <a:rPr lang="ja-JP" altLang="en-US" dirty="0" smtClean="0"/>
              <a:t>過程</a:t>
            </a:r>
            <a:r>
              <a:rPr lang="en-US" altLang="ja-JP" dirty="0" smtClean="0"/>
              <a:t/>
            </a:r>
            <a:br>
              <a:rPr lang="en-US" altLang="ja-JP" dirty="0" smtClean="0"/>
            </a:br>
            <a:r>
              <a:rPr lang="en-US" altLang="ja-JP" dirty="0"/>
              <a:t>1936</a:t>
            </a:r>
            <a:r>
              <a:rPr lang="ja-JP" altLang="en-US" dirty="0" smtClean="0"/>
              <a:t>年</a:t>
            </a:r>
            <a:r>
              <a:rPr lang="en-US" altLang="ja-JP" dirty="0" smtClean="0"/>
              <a:t>4</a:t>
            </a:r>
            <a:r>
              <a:rPr lang="ja-JP" altLang="en-US" dirty="0" smtClean="0"/>
              <a:t>月から</a:t>
            </a:r>
            <a:endParaRPr kumimoji="1" lang="ja-JP" altLang="en-US" dirty="0"/>
          </a:p>
        </p:txBody>
      </p:sp>
      <p:sp>
        <p:nvSpPr>
          <p:cNvPr id="3" name="コンテンツ プレースホルダー 2"/>
          <p:cNvSpPr>
            <a:spLocks noGrp="1"/>
          </p:cNvSpPr>
          <p:nvPr>
            <p:ph idx="1"/>
          </p:nvPr>
        </p:nvSpPr>
        <p:spPr/>
        <p:txBody>
          <a:bodyPr>
            <a:normAutofit fontScale="47500" lnSpcReduction="20000"/>
          </a:bodyPr>
          <a:lstStyle/>
          <a:p>
            <a:pPr marL="0" indent="0">
              <a:buNone/>
            </a:pPr>
            <a:r>
              <a:rPr lang="en-US" altLang="ja-JP" dirty="0" smtClean="0"/>
              <a:t>1936</a:t>
            </a:r>
            <a:r>
              <a:rPr lang="ja-JP" altLang="en-US" dirty="0" smtClean="0"/>
              <a:t>年</a:t>
            </a:r>
            <a:r>
              <a:rPr lang="en-US" altLang="ja-JP" dirty="0" smtClean="0"/>
              <a:t>4</a:t>
            </a:r>
            <a:r>
              <a:rPr lang="ja-JP" altLang="en-US" dirty="0" smtClean="0"/>
              <a:t>月から、シャハトの軍備増強における主役の座を喪失し始める。</a:t>
            </a:r>
            <a:endParaRPr lang="en-US" altLang="ja-JP" dirty="0" smtClean="0"/>
          </a:p>
          <a:p>
            <a:pPr marL="0" indent="0">
              <a:buNone/>
            </a:pPr>
            <a:r>
              <a:rPr lang="ja-JP" altLang="en-US" dirty="0"/>
              <a:t>　</a:t>
            </a:r>
            <a:r>
              <a:rPr lang="ja-JP" altLang="en-US" dirty="0" smtClean="0"/>
              <a:t>　　　　ゲーリングに、</a:t>
            </a:r>
            <a:r>
              <a:rPr lang="ja-JP" altLang="en-US" b="1" dirty="0" smtClean="0">
                <a:solidFill>
                  <a:srgbClr val="FF0000"/>
                </a:solidFill>
              </a:rPr>
              <a:t>原料と為替のコントロール</a:t>
            </a:r>
            <a:r>
              <a:rPr lang="ja-JP" altLang="en-US" dirty="0" smtClean="0"/>
              <a:t>が託されたため。</a:t>
            </a:r>
            <a:endParaRPr lang="de-DE" altLang="ja-JP" dirty="0"/>
          </a:p>
          <a:p>
            <a:r>
              <a:rPr lang="de-DE" altLang="ja-JP" dirty="0"/>
              <a:t>    Im April 1936 begann Schacht, seinen Einfluß als Zentralfigur bei den deutschen Aufrüstungsanstrengungen zu verlieren, nachdem Göring die Kontrolle der Rohstoffe und Devisen übertragen worden war. </a:t>
            </a:r>
            <a:endParaRPr lang="de-DE" altLang="ja-JP" dirty="0" smtClean="0"/>
          </a:p>
          <a:p>
            <a:r>
              <a:rPr lang="ja-JP" altLang="en-US" dirty="0" smtClean="0"/>
              <a:t>ゲーリングは</a:t>
            </a:r>
            <a:r>
              <a:rPr lang="ja-JP" altLang="en-US" b="1" dirty="0" smtClean="0">
                <a:solidFill>
                  <a:srgbClr val="FF0000"/>
                </a:solidFill>
              </a:rPr>
              <a:t>合成原料生産計画</a:t>
            </a:r>
            <a:r>
              <a:rPr lang="ja-JP" altLang="en-US" dirty="0" smtClean="0"/>
              <a:t>に賛成・・・シャハトは反対。</a:t>
            </a:r>
            <a:r>
              <a:rPr lang="ja-JP" altLang="en-US" b="1" u="sng" dirty="0" smtClean="0"/>
              <a:t>財政負担から</a:t>
            </a:r>
            <a:r>
              <a:rPr lang="ja-JP" altLang="en-US" sz="3800" b="1" u="sng" dirty="0" smtClean="0">
                <a:solidFill>
                  <a:srgbClr val="FF0000"/>
                </a:solidFill>
              </a:rPr>
              <a:t>インフレ</a:t>
            </a:r>
            <a:r>
              <a:rPr lang="ja-JP" altLang="en-US" dirty="0" smtClean="0"/>
              <a:t>を引き起こすとの懸念から。</a:t>
            </a:r>
            <a:endParaRPr lang="de-DE" altLang="ja-JP" dirty="0"/>
          </a:p>
          <a:p>
            <a:r>
              <a:rPr lang="de-DE" altLang="ja-JP" dirty="0" smtClean="0"/>
              <a:t>Göring </a:t>
            </a:r>
            <a:r>
              <a:rPr lang="de-DE" altLang="ja-JP" dirty="0"/>
              <a:t>befürwortete ein stark erweitertes Programm zur Produktion von synthetischen Rohstoffen, dem sich Schacht mit der Begründung widersetzte, daß die daraus erwachsende finanzielle Überspannung eine Inflation zur Folge haben könnte. </a:t>
            </a:r>
            <a:r>
              <a:rPr lang="ja-JP" altLang="en-US" dirty="0" smtClean="0"/>
              <a:t>　</a:t>
            </a:r>
            <a:endParaRPr lang="en-US" altLang="ja-JP" dirty="0" smtClean="0"/>
          </a:p>
          <a:p>
            <a:r>
              <a:rPr lang="en-US" altLang="ja-JP" dirty="0" smtClean="0"/>
              <a:t>1936</a:t>
            </a:r>
            <a:r>
              <a:rPr lang="ja-JP" altLang="en-US" dirty="0" smtClean="0"/>
              <a:t>年</a:t>
            </a:r>
            <a:r>
              <a:rPr lang="en-US" altLang="ja-JP" dirty="0" smtClean="0"/>
              <a:t>10</a:t>
            </a:r>
            <a:r>
              <a:rPr lang="ja-JP" altLang="en-US" dirty="0" smtClean="0"/>
              <a:t>月</a:t>
            </a:r>
            <a:r>
              <a:rPr lang="en-US" altLang="ja-JP" dirty="0" smtClean="0"/>
              <a:t>16</a:t>
            </a:r>
            <a:r>
              <a:rPr lang="ja-JP" altLang="en-US" dirty="0" smtClean="0"/>
              <a:t>日　ゲーリングが</a:t>
            </a:r>
            <a:r>
              <a:rPr lang="en-US" altLang="ja-JP" b="1" dirty="0" smtClean="0">
                <a:solidFill>
                  <a:srgbClr val="FF0000"/>
                </a:solidFill>
              </a:rPr>
              <a:t>4</a:t>
            </a:r>
            <a:r>
              <a:rPr lang="ja-JP" altLang="en-US" b="1" dirty="0" smtClean="0">
                <a:solidFill>
                  <a:srgbClr val="FF0000"/>
                </a:solidFill>
              </a:rPr>
              <a:t>か年計画</a:t>
            </a:r>
            <a:r>
              <a:rPr lang="ja-JP" altLang="en-US" dirty="0" smtClean="0"/>
              <a:t>（ドイツの全体経済を</a:t>
            </a:r>
            <a:r>
              <a:rPr lang="en-US" altLang="ja-JP" dirty="0" smtClean="0"/>
              <a:t>4</a:t>
            </a:r>
            <a:r>
              <a:rPr lang="ja-JP" altLang="en-US" dirty="0" smtClean="0"/>
              <a:t>か年以内に戦争のできる状態にする任務）全権に。</a:t>
            </a:r>
            <a:endParaRPr lang="en-US" altLang="ja-JP" dirty="0"/>
          </a:p>
          <a:p>
            <a:r>
              <a:rPr lang="de-DE" altLang="ja-JP" dirty="0" smtClean="0"/>
              <a:t>Schachts </a:t>
            </a:r>
            <a:r>
              <a:rPr lang="de-DE" altLang="ja-JP" dirty="0"/>
              <a:t>Einfluß verminderte sich weiter, als Göring am 16. Oktober 1936 zum Generalbevollmächtigten für den Vierjahresplan ernannt wurde mit der Aufgabe, »die Gesamtwirtschaft innerhalb vier Jahren in einen Zustand der Kriegsbereitschaft zu versetzen«. </a:t>
            </a:r>
            <a:endParaRPr lang="de-DE" altLang="ja-JP" dirty="0" smtClean="0"/>
          </a:p>
          <a:p>
            <a:r>
              <a:rPr lang="ja-JP" altLang="en-US" b="1" dirty="0" smtClean="0"/>
              <a:t>シャハトは４か年計画に反対</a:t>
            </a:r>
            <a:r>
              <a:rPr lang="en-US" altLang="ja-JP" b="1" dirty="0" smtClean="0"/>
              <a:t>…</a:t>
            </a:r>
            <a:r>
              <a:rPr lang="ja-JP" altLang="en-US" b="1" dirty="0"/>
              <a:t>ゲーリング</a:t>
            </a:r>
            <a:r>
              <a:rPr lang="ja-JP" altLang="en-US" b="1" dirty="0" smtClean="0"/>
              <a:t>の</a:t>
            </a:r>
            <a:r>
              <a:rPr lang="en-US" altLang="ja-JP" b="1" dirty="0" smtClean="0"/>
              <a:t>4</a:t>
            </a:r>
            <a:r>
              <a:rPr lang="ja-JP" altLang="en-US" b="1" dirty="0" smtClean="0"/>
              <a:t>か年計画全権への任命に反対</a:t>
            </a:r>
            <a:r>
              <a:rPr lang="ja-JP" altLang="en-US" dirty="0" smtClean="0"/>
              <a:t>。</a:t>
            </a:r>
            <a:endParaRPr lang="de-DE" altLang="ja-JP" dirty="0"/>
          </a:p>
          <a:p>
            <a:r>
              <a:rPr lang="de-DE" altLang="ja-JP" dirty="0" smtClean="0"/>
              <a:t>Schacht </a:t>
            </a:r>
            <a:r>
              <a:rPr lang="de-DE" altLang="ja-JP" dirty="0"/>
              <a:t>hatte sich der Ankündigung dieses Planes und der Ernennung Görings zum Leiter desselben widersetzt, und offensichtlich bedeutete Hitlers Vorgehen die Entscheidung, daß Schachts Wirtschaftspolitik für die drastische Aufrüstungspolitik, die Hitler einschlagen wollte, zu konservativ war</a:t>
            </a:r>
            <a:r>
              <a:rPr lang="de-DE" altLang="ja-JP" dirty="0" smtClean="0"/>
              <a:t>.</a:t>
            </a:r>
            <a:r>
              <a:rPr lang="ja-JP" altLang="en-US" dirty="0" smtClean="0"/>
              <a:t>ヒトラーの劇的軍備増強政策からすれば、シャハトのそれは保守的。</a:t>
            </a:r>
            <a:endParaRPr lang="de-DE" altLang="ja-JP" dirty="0"/>
          </a:p>
          <a:p>
            <a:r>
              <a:rPr lang="de-DE" altLang="ja-JP" dirty="0"/>
              <a:t>    </a:t>
            </a:r>
            <a:r>
              <a:rPr lang="de-DE" altLang="ja-JP" dirty="0" smtClean="0"/>
              <a:t>[</a:t>
            </a:r>
            <a:r>
              <a:rPr lang="de-DE" altLang="ja-JP" dirty="0"/>
              <a:t>Der Nürnberger Prozeß: Urteil. Der Nürnberger Prozeß, S. 997 (vgl. NP Bd. 1, S. 347 ff.)]</a:t>
            </a:r>
          </a:p>
          <a:p>
            <a:endParaRPr kumimoji="1" lang="ja-JP" altLang="en-US" dirty="0"/>
          </a:p>
        </p:txBody>
      </p:sp>
    </p:spTree>
    <p:extLst>
      <p:ext uri="{BB962C8B-B14F-4D97-AF65-F5344CB8AC3E}">
        <p14:creationId xmlns:p14="http://schemas.microsoft.com/office/powerpoint/2010/main" val="10696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kumimoji="1" lang="ja-JP" altLang="en-US" dirty="0" smtClean="0"/>
              <a:t>シャハトとゲーリングの対立激化</a:t>
            </a:r>
            <a:endParaRPr kumimoji="1" lang="ja-JP" altLang="en-US" dirty="0"/>
          </a:p>
        </p:txBody>
      </p:sp>
      <p:sp>
        <p:nvSpPr>
          <p:cNvPr id="3" name="コンテンツ プレースホルダー 2"/>
          <p:cNvSpPr>
            <a:spLocks noGrp="1"/>
          </p:cNvSpPr>
          <p:nvPr>
            <p:ph idx="1"/>
          </p:nvPr>
        </p:nvSpPr>
        <p:spPr>
          <a:xfrm>
            <a:off x="457200" y="1196752"/>
            <a:ext cx="8229600" cy="4929411"/>
          </a:xfrm>
        </p:spPr>
        <p:txBody>
          <a:bodyPr>
            <a:normAutofit fontScale="47500" lnSpcReduction="20000"/>
          </a:bodyPr>
          <a:lstStyle/>
          <a:p>
            <a:r>
              <a:rPr lang="ja-JP" altLang="en-US" dirty="0"/>
              <a:t>財政的理由</a:t>
            </a:r>
            <a:r>
              <a:rPr lang="ja-JP" altLang="en-US" dirty="0" smtClean="0"/>
              <a:t>から、軍備増強計画の制限・縮小を求める。提案された生産増大計画、特に合成原料のそれに反対・・・非経済的との理由。政府信用のドラスティックな制限。</a:t>
            </a:r>
            <a:endParaRPr lang="de-DE" altLang="ja-JP" dirty="0" smtClean="0"/>
          </a:p>
          <a:p>
            <a:r>
              <a:rPr lang="de-DE" altLang="ja-JP" dirty="0" smtClean="0"/>
              <a:t> </a:t>
            </a:r>
            <a:r>
              <a:rPr lang="de-DE" altLang="ja-JP" dirty="0"/>
              <a:t>Aus finanziellen Gründen befürwortete Schacht eine Einschränkung des Aufrüstungsprogrammes und widersetzte sich einem großen Teil der vorgeschlagenen Ausdehnung der Produktionsmöglichkeiten, besonders in Bezug auf synthetische Stoffe, weil sie unwirtschaftlich seien und drängte auf </a:t>
            </a:r>
            <a:r>
              <a:rPr lang="de-DE" altLang="ja-JP" sz="3800" dirty="0">
                <a:solidFill>
                  <a:srgbClr val="FF0000"/>
                </a:solidFill>
              </a:rPr>
              <a:t>eine drastische Einschränkung des Regierungskredites </a:t>
            </a:r>
            <a:r>
              <a:rPr lang="de-DE" altLang="ja-JP" dirty="0"/>
              <a:t>und eine zurückhaltende Politik hinsichtlich der deutschen Devisenreserven. </a:t>
            </a:r>
            <a:endParaRPr lang="de-DE" altLang="ja-JP" dirty="0" smtClean="0"/>
          </a:p>
          <a:p>
            <a:endParaRPr lang="de-DE" altLang="ja-JP" dirty="0"/>
          </a:p>
          <a:p>
            <a:r>
              <a:rPr lang="ja-JP" altLang="en-US" dirty="0" smtClean="0"/>
              <a:t>ヒトラーがシャハトの財政的金融的やり方が、ヒトラーの計画を阻害すると文句・・・シャハト、烏洗うプに（</a:t>
            </a:r>
            <a:r>
              <a:rPr lang="en-US" altLang="ja-JP" dirty="0" smtClean="0"/>
              <a:t>1937</a:t>
            </a:r>
            <a:r>
              <a:rPr lang="ja-JP" altLang="en-US" dirty="0" smtClean="0"/>
              <a:t>年</a:t>
            </a:r>
            <a:r>
              <a:rPr lang="en-US" altLang="ja-JP" dirty="0" smtClean="0"/>
              <a:t>9</a:t>
            </a:r>
            <a:r>
              <a:rPr lang="ja-JP" altLang="en-US" dirty="0" smtClean="0"/>
              <a:t>月経済相から）、次いで</a:t>
            </a:r>
            <a:r>
              <a:rPr lang="en-US" altLang="ja-JP" sz="3400" dirty="0" smtClean="0">
                <a:solidFill>
                  <a:srgbClr val="FF0000"/>
                </a:solidFill>
              </a:rPr>
              <a:t>1937</a:t>
            </a:r>
            <a:r>
              <a:rPr lang="ja-JP" altLang="en-US" sz="3400" dirty="0" smtClean="0">
                <a:solidFill>
                  <a:srgbClr val="FF0000"/>
                </a:solidFill>
              </a:rPr>
              <a:t>年</a:t>
            </a:r>
            <a:r>
              <a:rPr lang="en-US" altLang="ja-JP" sz="3400" dirty="0" smtClean="0">
                <a:solidFill>
                  <a:srgbClr val="FF0000"/>
                </a:solidFill>
              </a:rPr>
              <a:t>11</a:t>
            </a:r>
            <a:r>
              <a:rPr lang="ja-JP" altLang="en-US" sz="3400" dirty="0" smtClean="0">
                <a:solidFill>
                  <a:srgbClr val="FF0000"/>
                </a:solidFill>
              </a:rPr>
              <a:t>月</a:t>
            </a:r>
            <a:r>
              <a:rPr lang="en-US" altLang="ja-JP" sz="3400" dirty="0" smtClean="0">
                <a:solidFill>
                  <a:srgbClr val="FF0000"/>
                </a:solidFill>
              </a:rPr>
              <a:t>16</a:t>
            </a:r>
            <a:r>
              <a:rPr lang="ja-JP" altLang="en-US" sz="3400" dirty="0" smtClean="0">
                <a:solidFill>
                  <a:srgbClr val="FF0000"/>
                </a:solidFill>
              </a:rPr>
              <a:t>日、経済大臣と戦争経済全権から辞任</a:t>
            </a:r>
            <a:r>
              <a:rPr lang="ja-JP" altLang="en-US" dirty="0" smtClean="0"/>
              <a:t>。</a:t>
            </a:r>
            <a:endParaRPr lang="de-DE" altLang="ja-JP" dirty="0" smtClean="0"/>
          </a:p>
          <a:p>
            <a:r>
              <a:rPr lang="de-DE" altLang="ja-JP" dirty="0" smtClean="0"/>
              <a:t>Als </a:t>
            </a:r>
            <a:r>
              <a:rPr lang="de-DE" altLang="ja-JP" dirty="0"/>
              <a:t>Folge dieser Auseinandersetzungen und eines bitteren Streites, bei dem Hitler Schacht beschuldigte, daß er mit seinen finanziellen Methoden seine Pläne störe, nahm Schacht am 5. September 1937 Urlaub vom Wirtschaftsministerium und trat am </a:t>
            </a:r>
            <a:r>
              <a:rPr lang="de-DE" altLang="ja-JP" b="1" dirty="0">
                <a:solidFill>
                  <a:srgbClr val="FF0000"/>
                </a:solidFill>
              </a:rPr>
              <a:t>16. November 1937 </a:t>
            </a:r>
            <a:r>
              <a:rPr lang="de-DE" altLang="ja-JP" dirty="0"/>
              <a:t>von seinem </a:t>
            </a:r>
            <a:r>
              <a:rPr lang="de-DE" altLang="ja-JP" b="1" dirty="0">
                <a:solidFill>
                  <a:srgbClr val="FF0000"/>
                </a:solidFill>
              </a:rPr>
              <a:t>Posten als Wirtschaftsminister und Generalbevollmächtigter für die Kriegswirtschaft zurück</a:t>
            </a:r>
            <a:r>
              <a:rPr lang="de-DE" altLang="ja-JP" dirty="0" smtClean="0"/>
              <a:t>.</a:t>
            </a:r>
          </a:p>
          <a:p>
            <a:endParaRPr lang="de-DE" altLang="ja-JP" dirty="0"/>
          </a:p>
          <a:p>
            <a:r>
              <a:rPr lang="de-DE" altLang="ja-JP" dirty="0" smtClean="0"/>
              <a:t>[</a:t>
            </a:r>
            <a:r>
              <a:rPr lang="de-DE" altLang="ja-JP" dirty="0"/>
              <a:t>Der Nürnberger Prozeß: Urteil. Der Nürnberger Prozeß, S. 998 (vgl. NP Bd. 1, S. 347 ff.)]</a:t>
            </a:r>
          </a:p>
        </p:txBody>
      </p:sp>
    </p:spTree>
    <p:extLst>
      <p:ext uri="{BB962C8B-B14F-4D97-AF65-F5344CB8AC3E}">
        <p14:creationId xmlns:p14="http://schemas.microsoft.com/office/powerpoint/2010/main" val="389968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fontScale="90000"/>
          </a:bodyPr>
          <a:lstStyle/>
          <a:p>
            <a:r>
              <a:rPr lang="ja-JP" altLang="en-US" sz="2400" dirty="0" smtClean="0"/>
              <a:t>財政コントロールの試み→</a:t>
            </a:r>
            <a:r>
              <a:rPr lang="en-US" altLang="ja-JP" sz="2400" dirty="0" smtClean="0"/>
              <a:t/>
            </a:r>
            <a:br>
              <a:rPr lang="en-US" altLang="ja-JP" sz="2400" dirty="0" smtClean="0"/>
            </a:br>
            <a:r>
              <a:rPr lang="ja-JP" altLang="en-US" sz="2400" dirty="0" smtClean="0"/>
              <a:t>ライヒスバンク総裁、辞任へ</a:t>
            </a:r>
            <a:endParaRPr kumimoji="1" lang="ja-JP" altLang="en-US" sz="2400" dirty="0"/>
          </a:p>
        </p:txBody>
      </p:sp>
      <p:sp>
        <p:nvSpPr>
          <p:cNvPr id="3" name="コンテンツ プレースホルダー 2"/>
          <p:cNvSpPr>
            <a:spLocks noGrp="1"/>
          </p:cNvSpPr>
          <p:nvPr>
            <p:ph idx="1"/>
          </p:nvPr>
        </p:nvSpPr>
        <p:spPr>
          <a:xfrm>
            <a:off x="467544" y="1052736"/>
            <a:ext cx="8229600" cy="5102027"/>
          </a:xfrm>
        </p:spPr>
        <p:txBody>
          <a:bodyPr>
            <a:normAutofit fontScale="32500" lnSpcReduction="20000"/>
          </a:bodyPr>
          <a:lstStyle/>
          <a:p>
            <a:r>
              <a:rPr lang="de-DE" altLang="ja-JP" dirty="0" smtClean="0"/>
              <a:t> Als Reichsbankpräsident wurde Schacht noch in Streitigkeiten verwickelt. </a:t>
            </a:r>
          </a:p>
          <a:p>
            <a:r>
              <a:rPr lang="en-US" altLang="ja-JP" sz="3700" b="1" dirty="0" smtClean="0"/>
              <a:t>1938</a:t>
            </a:r>
            <a:r>
              <a:rPr lang="ja-JP" altLang="en-US" sz="3700" b="1" dirty="0" smtClean="0"/>
              <a:t>年</a:t>
            </a:r>
            <a:r>
              <a:rPr lang="ja-JP" altLang="en-US" dirty="0" smtClean="0"/>
              <a:t>　軍備増強の金融で、政府の</a:t>
            </a:r>
            <a:r>
              <a:rPr lang="ja-JP" altLang="en-US" b="1" dirty="0" smtClean="0"/>
              <a:t>長期</a:t>
            </a:r>
            <a:r>
              <a:rPr lang="ja-JP" altLang="en-US" dirty="0" smtClean="0"/>
              <a:t>債発行（募集）・・・ライヒスバンクが政府の金融代理・・</a:t>
            </a:r>
            <a:r>
              <a:rPr lang="de-DE" altLang="ja-JP" dirty="0" smtClean="0"/>
              <a:t>Während des Jahres 1938 fuhr die Reichsbank fort, bei </a:t>
            </a:r>
            <a:r>
              <a:rPr lang="de-DE" altLang="ja-JP" dirty="0" smtClean="0">
                <a:solidFill>
                  <a:srgbClr val="FF0000"/>
                </a:solidFill>
              </a:rPr>
              <a:t>der Auflegung von langfristigen Regierungsanleihen zur Finanzierung der Aufrüstung </a:t>
            </a:r>
            <a:r>
              <a:rPr lang="de-DE" altLang="ja-JP" dirty="0" smtClean="0"/>
              <a:t>als Finanzvertretung der deutschen Regierung zu wirken. </a:t>
            </a:r>
          </a:p>
          <a:p>
            <a:r>
              <a:rPr lang="ja-JP" altLang="en-US" dirty="0" smtClean="0"/>
              <a:t>・しかし、</a:t>
            </a:r>
            <a:r>
              <a:rPr lang="en-US" altLang="ja-JP" sz="3500" b="1" dirty="0" smtClean="0"/>
              <a:t>38</a:t>
            </a:r>
            <a:r>
              <a:rPr lang="ja-JP" altLang="en-US" sz="3500" b="1" dirty="0" smtClean="0"/>
              <a:t>年</a:t>
            </a:r>
            <a:r>
              <a:rPr lang="en-US" altLang="ja-JP" sz="3500" b="1" dirty="0" smtClean="0"/>
              <a:t>3</a:t>
            </a:r>
            <a:r>
              <a:rPr lang="ja-JP" altLang="en-US" sz="3500" b="1" dirty="0" smtClean="0"/>
              <a:t>月</a:t>
            </a:r>
            <a:r>
              <a:rPr lang="en-US" altLang="ja-JP" sz="3500" b="1" dirty="0" smtClean="0"/>
              <a:t>31</a:t>
            </a:r>
            <a:r>
              <a:rPr lang="ja-JP" altLang="en-US" sz="3500" b="1" dirty="0" smtClean="0"/>
              <a:t>日</a:t>
            </a:r>
            <a:r>
              <a:rPr lang="ja-JP" altLang="en-US" dirty="0" smtClean="0"/>
              <a:t>政府支出のための</a:t>
            </a:r>
            <a:r>
              <a:rPr lang="ja-JP" altLang="en-US" b="1" dirty="0" smtClean="0"/>
              <a:t>短期</a:t>
            </a:r>
            <a:r>
              <a:rPr lang="ja-JP" altLang="en-US" dirty="0" smtClean="0"/>
              <a:t>手形のライヒスバンク保証を停止。</a:t>
            </a:r>
            <a:endParaRPr lang="de-DE" altLang="ja-JP" dirty="0" smtClean="0"/>
          </a:p>
          <a:p>
            <a:r>
              <a:rPr lang="de-DE" altLang="ja-JP" dirty="0" smtClean="0"/>
              <a:t>Aber am 31. März 1938 hörte Schacht auf, </a:t>
            </a:r>
            <a:r>
              <a:rPr lang="de-DE" altLang="ja-JP" sz="3500" b="1" dirty="0" smtClean="0"/>
              <a:t>kurzfristige,</a:t>
            </a:r>
            <a:r>
              <a:rPr lang="de-DE" altLang="ja-JP" dirty="0" smtClean="0"/>
              <a:t> </a:t>
            </a:r>
            <a:r>
              <a:rPr lang="de-DE" altLang="ja-JP" dirty="0" smtClean="0">
                <a:solidFill>
                  <a:srgbClr val="FF0000"/>
                </a:solidFill>
              </a:rPr>
              <a:t>von der Reichsbank garantierte Wechsel für die Rüstungsausgaben aufzulegen.</a:t>
            </a:r>
            <a:r>
              <a:rPr lang="de-DE" altLang="ja-JP" dirty="0" smtClean="0"/>
              <a:t> </a:t>
            </a:r>
          </a:p>
          <a:p>
            <a:r>
              <a:rPr lang="en-US" altLang="ja-JP" sz="4300" b="1" dirty="0" smtClean="0"/>
              <a:t>1938</a:t>
            </a:r>
            <a:r>
              <a:rPr lang="ja-JP" altLang="en-US" sz="4300" b="1" dirty="0" smtClean="0"/>
              <a:t>年末</a:t>
            </a:r>
            <a:r>
              <a:rPr lang="ja-JP" altLang="en-US" dirty="0" smtClean="0"/>
              <a:t>、財政政策へのコントロールを再獲得する試みの中で、シャハトは、</a:t>
            </a:r>
            <a:r>
              <a:rPr lang="ja-JP" altLang="en-US" sz="3400" b="1" dirty="0" smtClean="0"/>
              <a:t>大蔵大臣の緊急の特別信用</a:t>
            </a:r>
            <a:r>
              <a:rPr lang="ja-JP" altLang="en-US" dirty="0" smtClean="0"/>
              <a:t>（官吏俸給支払いのための）を</a:t>
            </a:r>
            <a:r>
              <a:rPr lang="ja-JP" altLang="en-US" sz="3400" b="1" dirty="0" smtClean="0"/>
              <a:t>拒否</a:t>
            </a:r>
            <a:r>
              <a:rPr lang="ja-JP" altLang="en-US" dirty="0" smtClean="0"/>
              <a:t>。</a:t>
            </a:r>
            <a:endParaRPr lang="de-DE" altLang="ja-JP" dirty="0"/>
          </a:p>
          <a:p>
            <a:r>
              <a:rPr lang="de-DE" altLang="ja-JP" dirty="0" smtClean="0"/>
              <a:t>In einem Versuch durch die Reichsbank, die Kontrolle über die Finanzpolitik wieder zu gewinnen, verweigerte Schacht Ende 1938 die Gewährung eines vom Reichsfinanzminister </a:t>
            </a:r>
            <a:r>
              <a:rPr lang="de-DE" altLang="ja-JP" dirty="0"/>
              <a:t>dringend geforderten Sonderkredites zur Bezahlung von Beamtengehältern, die aus den vorhandenen Mitteln nicht gedeckt werden konnten. </a:t>
            </a:r>
            <a:endParaRPr lang="de-DE" altLang="ja-JP" dirty="0" smtClean="0"/>
          </a:p>
          <a:p>
            <a:endParaRPr lang="de-DE" altLang="ja-JP" dirty="0" smtClean="0"/>
          </a:p>
          <a:p>
            <a:r>
              <a:rPr lang="en-US" altLang="ja-JP" sz="4300" b="1" dirty="0" smtClean="0"/>
              <a:t>1939</a:t>
            </a:r>
            <a:r>
              <a:rPr lang="ja-JP" altLang="en-US" sz="4300" b="1" dirty="0" smtClean="0"/>
              <a:t>年</a:t>
            </a:r>
            <a:r>
              <a:rPr lang="en-US" altLang="ja-JP" sz="4300" b="1" dirty="0" smtClean="0"/>
              <a:t>1</a:t>
            </a:r>
            <a:r>
              <a:rPr lang="ja-JP" altLang="en-US" sz="4300" b="1" dirty="0" smtClean="0"/>
              <a:t>月</a:t>
            </a:r>
            <a:r>
              <a:rPr lang="en-US" altLang="ja-JP" sz="4300" b="1" dirty="0" smtClean="0"/>
              <a:t>2</a:t>
            </a:r>
            <a:r>
              <a:rPr lang="ja-JP" altLang="en-US" sz="4300" b="1" dirty="0"/>
              <a:t>日</a:t>
            </a:r>
            <a:endParaRPr lang="de-DE" altLang="ja-JP" sz="4300" b="1" dirty="0"/>
          </a:p>
          <a:p>
            <a:r>
              <a:rPr lang="de-DE" altLang="ja-JP" dirty="0" smtClean="0"/>
              <a:t>Am </a:t>
            </a:r>
            <a:r>
              <a:rPr lang="de-DE" altLang="ja-JP" b="1" dirty="0"/>
              <a:t>2. Januar 1939 </a:t>
            </a:r>
            <a:r>
              <a:rPr lang="de-DE" altLang="ja-JP" dirty="0"/>
              <a:t>hatte Schacht eine Konferenz mit Hitler, in der er ihn dringend bat, die Ausgaben für Rüstungen herabzusetzen. </a:t>
            </a:r>
            <a:endParaRPr lang="de-DE" altLang="ja-JP" dirty="0" smtClean="0"/>
          </a:p>
          <a:p>
            <a:r>
              <a:rPr lang="en-US" altLang="ja-JP" dirty="0" smtClean="0"/>
              <a:t>1</a:t>
            </a:r>
            <a:r>
              <a:rPr lang="ja-JP" altLang="en-US" dirty="0" smtClean="0"/>
              <a:t>月</a:t>
            </a:r>
            <a:r>
              <a:rPr lang="en-US" altLang="ja-JP" dirty="0" smtClean="0"/>
              <a:t>7</a:t>
            </a:r>
            <a:r>
              <a:rPr lang="ja-JP" altLang="en-US" dirty="0" smtClean="0"/>
              <a:t>日　ライヒスバンク理事会からのヒトラー宛報告・・・軍事支出のドラスティックな削減なしには、インフレ。</a:t>
            </a:r>
            <a:r>
              <a:rPr lang="ja-JP" altLang="en-US" sz="3400" b="1" dirty="0" smtClean="0">
                <a:solidFill>
                  <a:srgbClr val="FF0000"/>
                </a:solidFill>
              </a:rPr>
              <a:t>大幅軍事支出削減要求。</a:t>
            </a:r>
            <a:endParaRPr lang="de-DE" altLang="ja-JP" sz="3400" b="1" dirty="0">
              <a:solidFill>
                <a:srgbClr val="FF0000"/>
              </a:solidFill>
            </a:endParaRPr>
          </a:p>
          <a:p>
            <a:r>
              <a:rPr lang="de-DE" altLang="ja-JP" dirty="0" smtClean="0"/>
              <a:t>Am </a:t>
            </a:r>
            <a:r>
              <a:rPr lang="de-DE" altLang="ja-JP" sz="3500" b="1" dirty="0">
                <a:solidFill>
                  <a:srgbClr val="FF0000"/>
                </a:solidFill>
              </a:rPr>
              <a:t>7. Januar 1939 </a:t>
            </a:r>
            <a:r>
              <a:rPr lang="de-DE" altLang="ja-JP" dirty="0"/>
              <a:t>legte Schacht Hitler einen von den Direktoren der Reichsbank unterzeichneten Bericht vor, der eine drastische Beschränkung der Rüstungsausgaben und ein ausgeglichenes Budget als das einzige Mittel zur Verhütung einer Inflation forderte</a:t>
            </a:r>
            <a:r>
              <a:rPr lang="de-DE" altLang="ja-JP" dirty="0" smtClean="0"/>
              <a:t>.</a:t>
            </a:r>
          </a:p>
          <a:p>
            <a:endParaRPr lang="de-DE" altLang="ja-JP" dirty="0"/>
          </a:p>
          <a:p>
            <a:endParaRPr lang="de-DE" altLang="ja-JP" dirty="0" smtClean="0"/>
          </a:p>
          <a:p>
            <a:r>
              <a:rPr lang="en-US" altLang="ja-JP" dirty="0" smtClean="0"/>
              <a:t>1</a:t>
            </a:r>
            <a:r>
              <a:rPr lang="ja-JP" altLang="en-US" dirty="0" smtClean="0"/>
              <a:t>月</a:t>
            </a:r>
            <a:r>
              <a:rPr lang="en-US" altLang="ja-JP" dirty="0" smtClean="0"/>
              <a:t>19</a:t>
            </a:r>
            <a:r>
              <a:rPr lang="ja-JP" altLang="en-US" dirty="0" smtClean="0"/>
              <a:t>日　ヒトラーはシャハトをライヒスバンク総裁から解任。</a:t>
            </a:r>
            <a:r>
              <a:rPr lang="en-US" altLang="ja-JP" dirty="0" smtClean="0"/>
              <a:t>1</a:t>
            </a:r>
            <a:r>
              <a:rPr lang="ja-JP" altLang="en-US" dirty="0" smtClean="0"/>
              <a:t>月</a:t>
            </a:r>
            <a:r>
              <a:rPr lang="en-US" altLang="ja-JP" dirty="0" smtClean="0"/>
              <a:t>22</a:t>
            </a:r>
            <a:r>
              <a:rPr lang="ja-JP" altLang="en-US" dirty="0" smtClean="0"/>
              <a:t>日には、無任所相も解任。</a:t>
            </a:r>
            <a:endParaRPr lang="de-DE" altLang="ja-JP" dirty="0"/>
          </a:p>
          <a:p>
            <a:r>
              <a:rPr lang="de-DE" altLang="ja-JP" dirty="0" smtClean="0"/>
              <a:t> </a:t>
            </a:r>
            <a:r>
              <a:rPr lang="de-DE" altLang="ja-JP" dirty="0"/>
              <a:t>Am 19. Januar entließ Hitler Schacht als Präsidenten der Reichsbank und am 22. Januar 1943 als Reichsminister ohne Geschäftsbereich wegen seiner </a:t>
            </a:r>
            <a:r>
              <a:rPr lang="de-DE" altLang="ja-JP" sz="3400" b="1" dirty="0">
                <a:solidFill>
                  <a:srgbClr val="FF0000"/>
                </a:solidFill>
              </a:rPr>
              <a:t>»ganzen Einstellung während des augenblicklichen Schicksalskampfes des deutschen Volkes«. </a:t>
            </a:r>
            <a:endParaRPr lang="de-DE" altLang="ja-JP" sz="3400" b="1" dirty="0" smtClean="0">
              <a:solidFill>
                <a:srgbClr val="FF0000"/>
              </a:solidFill>
            </a:endParaRPr>
          </a:p>
          <a:p>
            <a:endParaRPr lang="de-DE" altLang="ja-JP" sz="3400" b="1" dirty="0">
              <a:solidFill>
                <a:srgbClr val="FF0000"/>
              </a:solidFill>
            </a:endParaRPr>
          </a:p>
          <a:p>
            <a:r>
              <a:rPr lang="en-US" altLang="ja-JP" sz="3400" b="1" dirty="0" smtClean="0">
                <a:solidFill>
                  <a:srgbClr val="FF0000"/>
                </a:solidFill>
              </a:rPr>
              <a:t>1944</a:t>
            </a:r>
            <a:r>
              <a:rPr lang="ja-JP" altLang="en-US" sz="3400" b="1" dirty="0" smtClean="0">
                <a:solidFill>
                  <a:srgbClr val="FF0000"/>
                </a:solidFill>
              </a:rPr>
              <a:t>年</a:t>
            </a:r>
            <a:r>
              <a:rPr lang="en-US" altLang="ja-JP" sz="3400" b="1" dirty="0" smtClean="0">
                <a:solidFill>
                  <a:srgbClr val="FF0000"/>
                </a:solidFill>
              </a:rPr>
              <a:t>7</a:t>
            </a:r>
            <a:r>
              <a:rPr lang="ja-JP" altLang="en-US" sz="3400" b="1" dirty="0" smtClean="0">
                <a:solidFill>
                  <a:srgbClr val="FF0000"/>
                </a:solidFill>
              </a:rPr>
              <a:t>月</a:t>
            </a:r>
            <a:r>
              <a:rPr lang="en-US" altLang="ja-JP" sz="3400" b="1" dirty="0" smtClean="0">
                <a:solidFill>
                  <a:srgbClr val="FF0000"/>
                </a:solidFill>
              </a:rPr>
              <a:t>23</a:t>
            </a:r>
            <a:r>
              <a:rPr lang="ja-JP" altLang="en-US" sz="3400" b="1" dirty="0" smtClean="0">
                <a:solidFill>
                  <a:srgbClr val="FF0000"/>
                </a:solidFill>
              </a:rPr>
              <a:t>日　シャハトはゲシュタポに逮捕される。戦争終結まで、</a:t>
            </a:r>
            <a:r>
              <a:rPr lang="en-US" altLang="ja-JP" sz="3400" b="1" dirty="0" err="1" smtClean="0">
                <a:solidFill>
                  <a:srgbClr val="FF0000"/>
                </a:solidFill>
              </a:rPr>
              <a:t>Kz</a:t>
            </a:r>
            <a:r>
              <a:rPr lang="ja-JP" altLang="en-US" sz="3400" b="1" dirty="0" smtClean="0">
                <a:solidFill>
                  <a:srgbClr val="FF0000"/>
                </a:solidFill>
              </a:rPr>
              <a:t>に。</a:t>
            </a:r>
            <a:endParaRPr lang="de-DE" altLang="ja-JP" sz="3400" b="1" dirty="0" smtClean="0">
              <a:solidFill>
                <a:srgbClr val="FF0000"/>
              </a:solidFill>
            </a:endParaRPr>
          </a:p>
          <a:p>
            <a:r>
              <a:rPr lang="de-DE" altLang="ja-JP" dirty="0" smtClean="0"/>
              <a:t>Am </a:t>
            </a:r>
            <a:r>
              <a:rPr lang="de-DE" altLang="ja-JP" dirty="0"/>
              <a:t>23. Juli 1944 wurde Schacht von der Gestapo verhaftet und bis zum Ende des Krieges in einem Konzentrationslager eingesperrt</a:t>
            </a:r>
            <a:r>
              <a:rPr lang="de-DE" altLang="ja-JP" dirty="0" smtClean="0"/>
              <a:t>.</a:t>
            </a:r>
          </a:p>
          <a:p>
            <a:endParaRPr lang="de-DE" altLang="ja-JP" dirty="0"/>
          </a:p>
        </p:txBody>
      </p:sp>
    </p:spTree>
    <p:extLst>
      <p:ext uri="{BB962C8B-B14F-4D97-AF65-F5344CB8AC3E}">
        <p14:creationId xmlns:p14="http://schemas.microsoft.com/office/powerpoint/2010/main" val="3940839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2400" dirty="0" smtClean="0"/>
              <a:t>シャハト・・・再軍備計画の中心人物、</a:t>
            </a:r>
            <a:r>
              <a:rPr kumimoji="1" lang="en-US" altLang="ja-JP" sz="2400" dirty="0" smtClean="0"/>
              <a:t/>
            </a:r>
            <a:br>
              <a:rPr kumimoji="1" lang="en-US" altLang="ja-JP" sz="2400" dirty="0" smtClean="0"/>
            </a:br>
            <a:r>
              <a:rPr lang="ja-JP" altLang="en-US" sz="2400" dirty="0" smtClean="0"/>
              <a:t>ナチ・ドイツの迅速な軍事強国への上昇に責任。</a:t>
            </a:r>
            <a:r>
              <a:rPr kumimoji="1" lang="en-US" altLang="ja-JP" sz="2400" dirty="0" smtClean="0"/>
              <a:t/>
            </a:r>
            <a:br>
              <a:rPr kumimoji="1" lang="en-US" altLang="ja-JP" sz="2400" dirty="0" smtClean="0"/>
            </a:br>
            <a:endParaRPr kumimoji="1" lang="ja-JP" altLang="en-US" sz="2400" dirty="0"/>
          </a:p>
        </p:txBody>
      </p:sp>
      <p:sp>
        <p:nvSpPr>
          <p:cNvPr id="3" name="コンテンツ プレースホルダー 2"/>
          <p:cNvSpPr>
            <a:spLocks noGrp="1"/>
          </p:cNvSpPr>
          <p:nvPr>
            <p:ph idx="1"/>
          </p:nvPr>
        </p:nvSpPr>
        <p:spPr>
          <a:xfrm>
            <a:off x="457200" y="1196752"/>
            <a:ext cx="8229600" cy="4929411"/>
          </a:xfrm>
        </p:spPr>
        <p:txBody>
          <a:bodyPr>
            <a:normAutofit lnSpcReduction="10000"/>
          </a:bodyPr>
          <a:lstStyle/>
          <a:p>
            <a:r>
              <a:rPr lang="de-DE" altLang="ja-JP" dirty="0" smtClean="0"/>
              <a:t> Es ist klar, daß Schacht </a:t>
            </a:r>
            <a:r>
              <a:rPr lang="de-DE" altLang="ja-JP" sz="3300" b="1" dirty="0" smtClean="0"/>
              <a:t>eine Zentralfigur bei Deutschlands</a:t>
            </a:r>
            <a:r>
              <a:rPr lang="ja-JP" altLang="en-US" sz="3300" b="1" dirty="0" smtClean="0"/>
              <a:t>　</a:t>
            </a:r>
            <a:r>
              <a:rPr lang="de-DE" altLang="ja-JP" sz="3300" b="1" dirty="0" smtClean="0"/>
              <a:t> </a:t>
            </a:r>
            <a:r>
              <a:rPr lang="en-US" altLang="ja-JP" sz="3300" b="1" dirty="0" smtClean="0"/>
              <a:t>W</a:t>
            </a:r>
            <a:r>
              <a:rPr lang="de-DE" altLang="ja-JP" sz="3300" b="1" dirty="0" smtClean="0"/>
              <a:t>iederaufrüstungsprogramm </a:t>
            </a:r>
            <a:r>
              <a:rPr lang="de-DE" altLang="ja-JP" dirty="0" smtClean="0"/>
              <a:t>darstellte, und die Maßnahmen, die er ergriff, besonders in den ersten Tagen des Nazi-Regimes, waren für Nazi- </a:t>
            </a:r>
            <a:r>
              <a:rPr lang="de-DE" altLang="ja-JP" dirty="0" smtClean="0">
                <a:solidFill>
                  <a:srgbClr val="FF0000"/>
                </a:solidFill>
              </a:rPr>
              <a:t>Deutschlands schnellen Aufstieg als Militärmacht verantwortlich</a:t>
            </a:r>
            <a:r>
              <a:rPr lang="de-DE" altLang="ja-JP" dirty="0" smtClean="0"/>
              <a:t>.</a:t>
            </a:r>
          </a:p>
          <a:p>
            <a:r>
              <a:rPr lang="de-DE" altLang="ja-JP" dirty="0" smtClean="0"/>
              <a:t>    [Der Nürnberger Prozeß: Urteil. Der Nürnberger Prozeß, S. 999 (vgl. NP Bd. 1, S. 347 ff.)]</a:t>
            </a:r>
            <a:endParaRPr kumimoji="1" lang="ja-JP" altLang="en-US" dirty="0"/>
          </a:p>
        </p:txBody>
      </p:sp>
    </p:spTree>
    <p:extLst>
      <p:ext uri="{BB962C8B-B14F-4D97-AF65-F5344CB8AC3E}">
        <p14:creationId xmlns:p14="http://schemas.microsoft.com/office/powerpoint/2010/main" val="2554927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fontScale="90000"/>
          </a:bodyPr>
          <a:lstStyle/>
          <a:p>
            <a:r>
              <a:rPr lang="ja-JP" altLang="en-US" sz="2700" dirty="0"/>
              <a:t>軍備</a:t>
            </a:r>
            <a:r>
              <a:rPr lang="ja-JP" altLang="en-US" sz="2700" dirty="0" smtClean="0"/>
              <a:t>増強</a:t>
            </a:r>
            <a:r>
              <a:rPr lang="ja-JP" altLang="en-US" sz="2700" dirty="0"/>
              <a:t>それ自体</a:t>
            </a:r>
            <a:r>
              <a:rPr lang="ja-JP" altLang="en-US" sz="2700" dirty="0" smtClean="0"/>
              <a:t>は、ニュルンベルク法に照らして、</a:t>
            </a:r>
            <a:r>
              <a:rPr lang="en-US" altLang="ja-JP" sz="2700" dirty="0" smtClean="0"/>
              <a:t/>
            </a:r>
            <a:br>
              <a:rPr lang="en-US" altLang="ja-JP" sz="2700" dirty="0" smtClean="0"/>
            </a:br>
            <a:r>
              <a:rPr lang="ja-JP" altLang="en-US" sz="2700" dirty="0" smtClean="0"/>
              <a:t>犯罪（平和に対する罪）ではない。</a:t>
            </a:r>
            <a:endParaRPr kumimoji="1" lang="ja-JP" altLang="en-US" dirty="0"/>
          </a:p>
        </p:txBody>
      </p:sp>
      <p:sp>
        <p:nvSpPr>
          <p:cNvPr id="3" name="コンテンツ プレースホルダー 2"/>
          <p:cNvSpPr>
            <a:spLocks noGrp="1"/>
          </p:cNvSpPr>
          <p:nvPr>
            <p:ph idx="1"/>
          </p:nvPr>
        </p:nvSpPr>
        <p:spPr>
          <a:xfrm>
            <a:off x="457200" y="1124744"/>
            <a:ext cx="8229600" cy="5472608"/>
          </a:xfrm>
        </p:spPr>
        <p:txBody>
          <a:bodyPr>
            <a:normAutofit fontScale="55000" lnSpcReduction="20000"/>
          </a:bodyPr>
          <a:lstStyle/>
          <a:p>
            <a:r>
              <a:rPr lang="de-DE" altLang="ja-JP" dirty="0" smtClean="0"/>
              <a:t>Aber </a:t>
            </a:r>
            <a:r>
              <a:rPr lang="de-DE" altLang="ja-JP" dirty="0" smtClean="0">
                <a:solidFill>
                  <a:srgbClr val="FF0000"/>
                </a:solidFill>
              </a:rPr>
              <a:t>die Aufrüstung an sich </a:t>
            </a:r>
            <a:r>
              <a:rPr lang="de-DE" altLang="ja-JP" dirty="0" smtClean="0"/>
              <a:t>ist nach dem Statut </a:t>
            </a:r>
            <a:r>
              <a:rPr lang="de-DE" altLang="ja-JP" dirty="0" smtClean="0">
                <a:solidFill>
                  <a:srgbClr val="FF0000"/>
                </a:solidFill>
              </a:rPr>
              <a:t>nicht verbrecherisch</a:t>
            </a:r>
            <a:r>
              <a:rPr lang="de-DE" altLang="ja-JP" dirty="0" smtClean="0"/>
              <a:t>. Wenn sie ein Verbrechen gegen den Frieden laut Artikel 6 des Statuts darstellen sollte</a:t>
            </a:r>
            <a:r>
              <a:rPr lang="de-DE" altLang="ja-JP" dirty="0"/>
              <a:t>, so müßte gezeigt werden, daß Schacht diese Aufrüstung als einen Teil des Nazi-Plans zur Führung von Angriffskriegen durchführte</a:t>
            </a:r>
            <a:r>
              <a:rPr lang="de-DE" altLang="ja-JP" dirty="0" smtClean="0"/>
              <a:t>.</a:t>
            </a:r>
          </a:p>
          <a:p>
            <a:r>
              <a:rPr lang="ja-JP" altLang="en-US" dirty="0" smtClean="0"/>
              <a:t>シャハトが侵略戦争指導のためのナチ計画の一部を実行したかどうか、が問題。</a:t>
            </a:r>
            <a:endParaRPr lang="en-US" altLang="ja-JP" dirty="0" smtClean="0"/>
          </a:p>
          <a:p>
            <a:r>
              <a:rPr lang="ja-JP" altLang="en-US" dirty="0"/>
              <a:t>シャハトの</a:t>
            </a:r>
            <a:r>
              <a:rPr lang="ja-JP" altLang="en-US" dirty="0" smtClean="0"/>
              <a:t>主張</a:t>
            </a:r>
            <a:r>
              <a:rPr lang="ja-JP" altLang="en-US" dirty="0"/>
              <a:t>・・</a:t>
            </a:r>
            <a:r>
              <a:rPr lang="ja-JP" altLang="en-US" dirty="0" smtClean="0"/>
              <a:t>・軍備増強は、</a:t>
            </a:r>
            <a:r>
              <a:rPr lang="ja-JP" altLang="en-US" b="1" dirty="0" smtClean="0">
                <a:solidFill>
                  <a:srgbClr val="FF0000"/>
                </a:solidFill>
              </a:rPr>
              <a:t>強く独立したドイツの建設</a:t>
            </a:r>
            <a:r>
              <a:rPr lang="ja-JP" altLang="en-US" dirty="0" smtClean="0"/>
              <a:t>のため。他のヨーロッパ諸国との同権を基礎にした尊敬を享受したい。</a:t>
            </a:r>
            <a:endParaRPr lang="de-DE" altLang="ja-JP" dirty="0"/>
          </a:p>
          <a:p>
            <a:r>
              <a:rPr lang="de-DE" altLang="ja-JP" dirty="0"/>
              <a:t>    Schacht hat behauptet, daß er nur deshalb an dem Aufrüstungsprogramm teilnahm, weil er ein starkes und unabhängiges Deutschland aufbauen wollte, das eine Außenpolitik führen würde, die auf der </a:t>
            </a:r>
            <a:r>
              <a:rPr lang="de-DE" altLang="ja-JP" b="1" dirty="0">
                <a:solidFill>
                  <a:srgbClr val="FF0000"/>
                </a:solidFill>
              </a:rPr>
              <a:t>Basis der Gleichberechtigung mit anderen europäischen Ländern </a:t>
            </a:r>
            <a:r>
              <a:rPr lang="de-DE" altLang="ja-JP" dirty="0"/>
              <a:t>Achtung genießen würde; </a:t>
            </a:r>
            <a:endParaRPr lang="de-DE" altLang="ja-JP" dirty="0" smtClean="0"/>
          </a:p>
          <a:p>
            <a:endParaRPr lang="en-US" altLang="ja-JP" dirty="0" smtClean="0"/>
          </a:p>
          <a:p>
            <a:r>
              <a:rPr lang="ja-JP" altLang="en-US" dirty="0" smtClean="0"/>
              <a:t>ナチスが</a:t>
            </a:r>
            <a:r>
              <a:rPr lang="ja-JP" altLang="en-US" b="1" dirty="0" smtClean="0">
                <a:solidFill>
                  <a:srgbClr val="FF0000"/>
                </a:solidFill>
              </a:rPr>
              <a:t>侵略目的</a:t>
            </a:r>
            <a:r>
              <a:rPr lang="ja-JP" altLang="en-US" dirty="0" smtClean="0"/>
              <a:t>で軍備を増強していることを</a:t>
            </a:r>
            <a:r>
              <a:rPr lang="ja-JP" altLang="en-US" b="1" u="sng" dirty="0" smtClean="0"/>
              <a:t>発見</a:t>
            </a:r>
            <a:r>
              <a:rPr lang="ja-JP" altLang="en-US" dirty="0" smtClean="0"/>
              <a:t>して、軍備テンポを引き下げようとした。</a:t>
            </a:r>
            <a:endParaRPr lang="de-DE" altLang="ja-JP" dirty="0"/>
          </a:p>
          <a:p>
            <a:r>
              <a:rPr lang="de-DE" altLang="ja-JP" dirty="0" smtClean="0"/>
              <a:t>daß </a:t>
            </a:r>
            <a:r>
              <a:rPr lang="de-DE" altLang="ja-JP" dirty="0"/>
              <a:t>er, als er entdeckte, daß die Nazis für Angriffszwecke aufrüsteten, versuchte, das Tempo der Aufrüstung herabzusetzen, </a:t>
            </a:r>
            <a:endParaRPr lang="de-DE" altLang="ja-JP" dirty="0" smtClean="0"/>
          </a:p>
          <a:p>
            <a:r>
              <a:rPr lang="ja-JP" altLang="en-US" dirty="0" smtClean="0"/>
              <a:t>フリッチュ・ブロンベルクの解任後、ヒトラー排除のための諸計画、最初は解任による方法、ついで殺害の計画に参加。</a:t>
            </a:r>
            <a:endParaRPr lang="de-DE" altLang="ja-JP" dirty="0"/>
          </a:p>
          <a:p>
            <a:r>
              <a:rPr lang="de-DE" altLang="ja-JP" dirty="0" smtClean="0"/>
              <a:t>und </a:t>
            </a:r>
            <a:r>
              <a:rPr lang="de-DE" altLang="ja-JP" dirty="0"/>
              <a:t>daß er nach der Verabschiedung von von Fritsch und von Blomberg an Plänen zur Entfernung Hitlers, zuerst durch seine Absetzung und später durch Ermordung, teilnahm</a:t>
            </a:r>
            <a:r>
              <a:rPr lang="de-DE" altLang="ja-JP" dirty="0" smtClean="0"/>
              <a:t>. [</a:t>
            </a:r>
            <a:r>
              <a:rPr lang="de-DE" altLang="ja-JP" dirty="0"/>
              <a:t>Der Nürnberger Prozeß: Urteil. Der Nürnberger Prozeß, S. 1000 (vgl. NP Bd. 1, S. 348 ff.)]</a:t>
            </a:r>
          </a:p>
        </p:txBody>
      </p:sp>
    </p:spTree>
    <p:extLst>
      <p:ext uri="{BB962C8B-B14F-4D97-AF65-F5344CB8AC3E}">
        <p14:creationId xmlns:p14="http://schemas.microsoft.com/office/powerpoint/2010/main" val="1931781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a:bodyPr>
          <a:lstStyle/>
          <a:p>
            <a:r>
              <a:rPr kumimoji="1" lang="ja-JP" altLang="en-US" sz="2400" dirty="0" smtClean="0"/>
              <a:t>シャハトの軍備計画制限の開始（金融的見地から）</a:t>
            </a:r>
            <a:r>
              <a:rPr kumimoji="1" lang="en-US" altLang="ja-JP" sz="2400" dirty="0" smtClean="0"/>
              <a:t>…1936</a:t>
            </a:r>
            <a:r>
              <a:rPr kumimoji="1" lang="ja-JP" altLang="en-US" sz="2400" dirty="0" smtClean="0"/>
              <a:t>年</a:t>
            </a:r>
            <a:endParaRPr kumimoji="1" lang="ja-JP" altLang="en-US" sz="2400" dirty="0"/>
          </a:p>
        </p:txBody>
      </p:sp>
      <p:sp>
        <p:nvSpPr>
          <p:cNvPr id="3" name="コンテンツ プレースホルダー 2"/>
          <p:cNvSpPr>
            <a:spLocks noGrp="1"/>
          </p:cNvSpPr>
          <p:nvPr>
            <p:ph idx="1"/>
          </p:nvPr>
        </p:nvSpPr>
        <p:spPr>
          <a:xfrm>
            <a:off x="457200" y="980728"/>
            <a:ext cx="8229600" cy="5328592"/>
          </a:xfrm>
        </p:spPr>
        <p:txBody>
          <a:bodyPr>
            <a:normAutofit fontScale="40000" lnSpcReduction="20000"/>
          </a:bodyPr>
          <a:lstStyle/>
          <a:p>
            <a:endParaRPr lang="de-DE" altLang="ja-JP" dirty="0" smtClean="0"/>
          </a:p>
          <a:p>
            <a:r>
              <a:rPr lang="de-DE" altLang="ja-JP" dirty="0" smtClean="0"/>
              <a:t>    Schon im Jahre 1936 begann Schacht </a:t>
            </a:r>
            <a:r>
              <a:rPr lang="de-DE" altLang="ja-JP" dirty="0" smtClean="0">
                <a:solidFill>
                  <a:srgbClr val="FF0000"/>
                </a:solidFill>
              </a:rPr>
              <a:t>eine Begrenzung des Aufrüstungsprogramms aus finanziellen Gründen </a:t>
            </a:r>
            <a:r>
              <a:rPr lang="de-DE" altLang="ja-JP" dirty="0" smtClean="0"/>
              <a:t>zu befürworten. Wenn die von ihm befürwortete Politik in die Tat umgesetzt worden wäre, so wäre Deutschland auf einen allgemeinen europäischen Krieg nicht vorbereitet gewesen. Das Beharren auf seiner Politik führte schließlich zu seiner Entlassung aus allen Stellen von wirtschaftlicher Bedeutung in Deutschland. </a:t>
            </a:r>
          </a:p>
          <a:p>
            <a:r>
              <a:rPr lang="de-DE" altLang="ja-JP" dirty="0" smtClean="0"/>
              <a:t>Auf der anderen Seite war Schacht mit seiner gründlichen Kenntnis der deutschen Finanzen in einer besonders günstigen Lage, um die wahre Bedeutung Hitlers wahnsinniger Aufrüstung zu verstehen</a:t>
            </a:r>
            <a:r>
              <a:rPr lang="de-DE" altLang="ja-JP" dirty="0"/>
              <a:t>, und um zu erkennen, daß die Wirtschaftspolitik, wie sie verfolgt wurde, nur mit dem Krieg als Ziel vereinbar war</a:t>
            </a:r>
            <a:r>
              <a:rPr lang="de-DE" altLang="ja-JP" dirty="0" smtClean="0"/>
              <a:t>.</a:t>
            </a:r>
          </a:p>
          <a:p>
            <a:r>
              <a:rPr lang="ja-JP" altLang="en-US" dirty="0" smtClean="0"/>
              <a:t>程度はわずかであるとしても、ナチの最初の侵略にも参加。オーストリア併合</a:t>
            </a:r>
            <a:endParaRPr lang="de-DE" altLang="ja-JP" dirty="0"/>
          </a:p>
          <a:p>
            <a:r>
              <a:rPr lang="de-DE" altLang="ja-JP" dirty="0"/>
              <a:t>    Außerdem fuhr Schacht fort, am deutschen Wirtschaftsleben teilzunehmen und selbst, wenn auch in geringerem Maße, an einigen der anfänglichen Nazi- Angriffe. Vor der </a:t>
            </a:r>
            <a:r>
              <a:rPr lang="de-DE" altLang="ja-JP" dirty="0">
                <a:solidFill>
                  <a:srgbClr val="FF0000"/>
                </a:solidFill>
              </a:rPr>
              <a:t>Besetzung Österreichs </a:t>
            </a:r>
            <a:r>
              <a:rPr lang="de-DE" altLang="ja-JP" dirty="0"/>
              <a:t>legte er einen Wechselkurs für die Mark und den Schilling fest. Nach der Besetzung Österreichs hat er die Einverleibung der österreichischen Nationalbank in die Reichsbank durchgeführt und eine stark nazifreundliche Rede gehalten, in der er ausführte, daß die Reichsbank, solange er mit ihr zusammenhänge, immer nazistisch sein würde, Hitler rühmte, die Besetzung Österreichs verteidigte, die Einwände gegen die Art und Weise ihrer Durchführung verspottete und die dann mit »unserem Führer ein dreifaches Sieg-Heil« endete. Er hat nicht behauptet, daß diese Rede seine damalige Meinung nicht wiedergebe. </a:t>
            </a:r>
            <a:endParaRPr lang="de-DE" altLang="ja-JP" dirty="0" smtClean="0"/>
          </a:p>
          <a:p>
            <a:endParaRPr lang="de-DE" altLang="ja-JP" dirty="0" smtClean="0"/>
          </a:p>
          <a:p>
            <a:r>
              <a:rPr lang="de-DE" altLang="ja-JP" dirty="0" smtClean="0"/>
              <a:t>Nach </a:t>
            </a:r>
            <a:r>
              <a:rPr lang="de-DE" altLang="ja-JP" dirty="0"/>
              <a:t>der Besetzung des </a:t>
            </a:r>
            <a:r>
              <a:rPr lang="de-DE" altLang="ja-JP" b="1" dirty="0">
                <a:solidFill>
                  <a:srgbClr val="FF0000"/>
                </a:solidFill>
              </a:rPr>
              <a:t>Sudetenland</a:t>
            </a:r>
            <a:r>
              <a:rPr lang="de-DE" altLang="ja-JP" dirty="0"/>
              <a:t>es hat er die Währungsumwandlung durchgeführt und für die Einverleibung der örtlichen tschechischen Notenbanken in die Reichsbank gesorgt. </a:t>
            </a:r>
            <a:endParaRPr lang="de-DE" altLang="ja-JP" dirty="0" smtClean="0"/>
          </a:p>
          <a:p>
            <a:r>
              <a:rPr lang="de-DE" altLang="ja-JP" b="1" dirty="0" smtClean="0">
                <a:solidFill>
                  <a:srgbClr val="FF0000"/>
                </a:solidFill>
              </a:rPr>
              <a:t>Am </a:t>
            </a:r>
            <a:r>
              <a:rPr lang="de-DE" altLang="ja-JP" b="1" dirty="0">
                <a:solidFill>
                  <a:srgbClr val="FF0000"/>
                </a:solidFill>
              </a:rPr>
              <a:t>29. November 1938 </a:t>
            </a:r>
            <a:r>
              <a:rPr lang="de-DE" altLang="ja-JP" dirty="0"/>
              <a:t>hielt er eine Rede, in der er mit Stolz auf seine Wirtschaftspolitik hinwies, die den </a:t>
            </a:r>
            <a:r>
              <a:rPr lang="de-DE" altLang="ja-JP" dirty="0">
                <a:solidFill>
                  <a:srgbClr val="FF0000"/>
                </a:solidFill>
              </a:rPr>
              <a:t>hohen Grad der deutschen Rüstung </a:t>
            </a:r>
            <a:r>
              <a:rPr lang="de-DE" altLang="ja-JP" dirty="0"/>
              <a:t>ermöglicht habe und fügte hinzu, daß </a:t>
            </a:r>
            <a:r>
              <a:rPr lang="de-DE" altLang="ja-JP" dirty="0">
                <a:solidFill>
                  <a:srgbClr val="FF0000"/>
                </a:solidFill>
              </a:rPr>
              <a:t>diese Aufrüstung die deutsche Außenpolitik ermöglicht habe</a:t>
            </a:r>
            <a:r>
              <a:rPr lang="de-DE" altLang="ja-JP" dirty="0"/>
              <a:t>.</a:t>
            </a:r>
          </a:p>
          <a:p>
            <a:r>
              <a:rPr lang="de-DE" altLang="ja-JP" dirty="0"/>
              <a:t>[Der Nürnberger Prozeß: Urteil. Der Nürnberger Prozeß, S. 1001 (vgl. NP Bd. 1, S. </a:t>
            </a:r>
            <a:r>
              <a:rPr lang="de-DE" altLang="ja-JP" dirty="0" smtClean="0"/>
              <a:t>348 </a:t>
            </a:r>
            <a:r>
              <a:rPr lang="de-DE" altLang="ja-JP" dirty="0"/>
              <a:t>ff</a:t>
            </a:r>
            <a:r>
              <a:rPr lang="de-DE" altLang="ja-JP" dirty="0" smtClean="0"/>
              <a:t>.)]</a:t>
            </a:r>
            <a:endParaRPr kumimoji="1" lang="ja-JP" altLang="en-US" dirty="0"/>
          </a:p>
        </p:txBody>
      </p:sp>
    </p:spTree>
    <p:extLst>
      <p:ext uri="{BB962C8B-B14F-4D97-AF65-F5344CB8AC3E}">
        <p14:creationId xmlns:p14="http://schemas.microsoft.com/office/powerpoint/2010/main" val="913952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a:bodyPr>
          <a:lstStyle/>
          <a:p>
            <a:r>
              <a:rPr kumimoji="1" lang="ja-JP" altLang="en-US" sz="2800" dirty="0" smtClean="0"/>
              <a:t>シャハト・・・・侵略戦争の計画に関与せず</a:t>
            </a:r>
            <a:endParaRPr kumimoji="1" lang="ja-JP" altLang="en-US" sz="2800" dirty="0"/>
          </a:p>
        </p:txBody>
      </p:sp>
      <p:sp>
        <p:nvSpPr>
          <p:cNvPr id="3" name="コンテンツ プレースホルダー 2"/>
          <p:cNvSpPr>
            <a:spLocks noGrp="1"/>
          </p:cNvSpPr>
          <p:nvPr>
            <p:ph idx="1"/>
          </p:nvPr>
        </p:nvSpPr>
        <p:spPr>
          <a:xfrm>
            <a:off x="457200" y="908720"/>
            <a:ext cx="8229600" cy="5217443"/>
          </a:xfrm>
        </p:spPr>
        <p:txBody>
          <a:bodyPr>
            <a:normAutofit fontScale="47500" lnSpcReduction="20000"/>
          </a:bodyPr>
          <a:lstStyle/>
          <a:p>
            <a:r>
              <a:rPr lang="de-DE" altLang="ja-JP" dirty="0"/>
              <a:t> Schacht war bei der </a:t>
            </a:r>
            <a:r>
              <a:rPr lang="de-DE" altLang="ja-JP" dirty="0">
                <a:solidFill>
                  <a:srgbClr val="FF0000"/>
                </a:solidFill>
              </a:rPr>
              <a:t>Planung der nach Anklagepunkt 2 besonders aufgeführten Angriffskriege nicht beteiligt</a:t>
            </a:r>
            <a:r>
              <a:rPr lang="de-DE" altLang="ja-JP" dirty="0"/>
              <a:t>. </a:t>
            </a:r>
            <a:endParaRPr lang="de-DE" altLang="ja-JP" dirty="0" smtClean="0"/>
          </a:p>
          <a:p>
            <a:r>
              <a:rPr lang="ja-JP" altLang="en-US" dirty="0" smtClean="0"/>
              <a:t>オーストリア併合とズデーテン併合に関与・・・これらは侵略戦争とは規定されていない。</a:t>
            </a:r>
            <a:endParaRPr lang="de-DE" altLang="ja-JP" dirty="0"/>
          </a:p>
          <a:p>
            <a:r>
              <a:rPr lang="de-DE" altLang="ja-JP" dirty="0" smtClean="0"/>
              <a:t>Seine </a:t>
            </a:r>
            <a:r>
              <a:rPr lang="de-DE" altLang="ja-JP" dirty="0"/>
              <a:t>Beteiligung an der Besetzung Österreichs und des Sudetenlandes (die nicht in der Anklage als Angriffskriege aufgeführt werden) war derartig beschränkt, daß sie nicht als Teilnahme an dem unter Anklagepunkt 1 genannten gemeinsamen Plan zu bezeichnen ist. </a:t>
            </a:r>
            <a:endParaRPr lang="de-DE" altLang="ja-JP" dirty="0" smtClean="0"/>
          </a:p>
          <a:p>
            <a:r>
              <a:rPr lang="ja-JP" altLang="en-US" dirty="0" smtClean="0"/>
              <a:t>シャハトは、侵略戦争を計画したヒトラー周辺の狭いサークルには属していなかった。</a:t>
            </a:r>
            <a:endParaRPr lang="en-US" altLang="ja-JP" dirty="0" smtClean="0"/>
          </a:p>
          <a:p>
            <a:r>
              <a:rPr lang="ja-JP" altLang="en-US" dirty="0"/>
              <a:t>そのヒトラーと</a:t>
            </a:r>
            <a:r>
              <a:rPr lang="ja-JP" altLang="en-US" dirty="0" smtClean="0"/>
              <a:t>その最周辺のグループからは、敵意をも隠されることがなかった。</a:t>
            </a:r>
            <a:endParaRPr lang="de-DE" altLang="ja-JP" dirty="0"/>
          </a:p>
          <a:p>
            <a:r>
              <a:rPr lang="de-DE" altLang="ja-JP" dirty="0" smtClean="0"/>
              <a:t>Es </a:t>
            </a:r>
            <a:r>
              <a:rPr lang="de-DE" altLang="ja-JP" dirty="0"/>
              <a:t>ist klar geworden, daß </a:t>
            </a:r>
            <a:r>
              <a:rPr lang="de-DE" altLang="ja-JP" dirty="0">
                <a:solidFill>
                  <a:srgbClr val="FF0000"/>
                </a:solidFill>
              </a:rPr>
              <a:t>er nicht zu dem inneren Kreis um Hitler gehörte</a:t>
            </a:r>
            <a:r>
              <a:rPr lang="de-DE" altLang="ja-JP" dirty="0"/>
              <a:t>, der am engsten an diesem gemeinsamen Plan beteiligt war. Er wurde von dieser Gruppe sogar </a:t>
            </a:r>
            <a:r>
              <a:rPr lang="de-DE" altLang="ja-JP" dirty="0">
                <a:solidFill>
                  <a:srgbClr val="FF0000"/>
                </a:solidFill>
              </a:rPr>
              <a:t>mit unverhüllter Feindseligkeit </a:t>
            </a:r>
            <a:r>
              <a:rPr lang="de-DE" altLang="ja-JP" dirty="0"/>
              <a:t>betrachtet. </a:t>
            </a:r>
            <a:endParaRPr lang="de-DE" altLang="ja-JP" dirty="0" smtClean="0"/>
          </a:p>
          <a:p>
            <a:r>
              <a:rPr lang="en-US" altLang="ja-JP" dirty="0" smtClean="0"/>
              <a:t>1944</a:t>
            </a:r>
            <a:r>
              <a:rPr lang="ja-JP" altLang="en-US" dirty="0" smtClean="0"/>
              <a:t>年</a:t>
            </a:r>
            <a:r>
              <a:rPr lang="en-US" altLang="ja-JP" dirty="0" smtClean="0"/>
              <a:t>7</a:t>
            </a:r>
            <a:r>
              <a:rPr lang="ja-JP" altLang="en-US" dirty="0" smtClean="0"/>
              <a:t>月</a:t>
            </a:r>
            <a:r>
              <a:rPr lang="en-US" altLang="ja-JP" dirty="0" smtClean="0"/>
              <a:t>23</a:t>
            </a:r>
            <a:r>
              <a:rPr lang="ja-JP" altLang="en-US" dirty="0" smtClean="0"/>
              <a:t>日のシャハト逮捕・・・シュペーアによれば、ヒトラーのシャハトに対する敵意・敵愾心を背景。爆弾暗殺へのシャハトの関与を疑う。</a:t>
            </a:r>
            <a:endParaRPr lang="de-DE" altLang="ja-JP" dirty="0"/>
          </a:p>
          <a:p>
            <a:r>
              <a:rPr lang="de-DE" altLang="ja-JP" dirty="0" smtClean="0"/>
              <a:t>Die </a:t>
            </a:r>
            <a:r>
              <a:rPr lang="de-DE" altLang="ja-JP" dirty="0"/>
              <a:t>Aussage Speers zeigt, daß Schachts Verhaftung am 23. Juli 1944 ebenso sehr auf Hitlers Feindseligkeit gegenüber Schacht beruhte, die auf dessen Haltung vor dem Kriege zurückzuführen war, wie auf dem Verdacht seiner Teilnahme an dem Bombenattentat. </a:t>
            </a:r>
            <a:endParaRPr lang="de-DE" altLang="ja-JP" dirty="0" smtClean="0"/>
          </a:p>
          <a:p>
            <a:r>
              <a:rPr lang="de-DE" altLang="ja-JP" b="1" dirty="0" smtClean="0">
                <a:solidFill>
                  <a:srgbClr val="FF0000"/>
                </a:solidFill>
              </a:rPr>
              <a:t>Der </a:t>
            </a:r>
            <a:r>
              <a:rPr lang="de-DE" altLang="ja-JP" b="1" dirty="0">
                <a:solidFill>
                  <a:srgbClr val="FF0000"/>
                </a:solidFill>
              </a:rPr>
              <a:t>Tatbestand gegen Schacht hängt demnach von der Annahme ab, daß Schacht tatsächlich von den Angriffsplänen wußte.</a:t>
            </a:r>
          </a:p>
          <a:p>
            <a:r>
              <a:rPr lang="de-DE" altLang="ja-JP" dirty="0"/>
              <a:t>    Mit Bezug auf diese außerordentlich wichtige Frage ist Beweismaterial für die Anklagebehörde vorgelegt worden, sowie eine beträchtliche Menge von Beweismaterial für die Verteidigung. Der Gerichtshof hat die Gesamtheit dieses Beweismaterials aufs sorgfältigste erwogen und kommt zu dem Schluß, daß diese oben erwähnte Annahme nicht über einen vernünftigen Zweifel hinaus erwiesen worden ist</a:t>
            </a:r>
            <a:r>
              <a:rPr lang="de-DE" altLang="ja-JP" dirty="0" smtClean="0"/>
              <a:t>.</a:t>
            </a:r>
            <a:r>
              <a:rPr lang="ja-JP" altLang="en-US" dirty="0" smtClean="0"/>
              <a:t>法廷の結論・・・</a:t>
            </a:r>
            <a:r>
              <a:rPr lang="ja-JP" altLang="en-US" b="1" dirty="0" smtClean="0">
                <a:solidFill>
                  <a:srgbClr val="FF0000"/>
                </a:solidFill>
              </a:rPr>
              <a:t>侵略計画を知らなかった</a:t>
            </a:r>
            <a:r>
              <a:rPr lang="ja-JP" altLang="en-US" dirty="0" smtClean="0"/>
              <a:t>。</a:t>
            </a:r>
            <a:endParaRPr lang="de-DE" altLang="ja-JP" dirty="0"/>
          </a:p>
          <a:p>
            <a:r>
              <a:rPr lang="de-DE" altLang="ja-JP" dirty="0"/>
              <a:t>[Der Nürnberger Prozeß: Urteil. Der Nürnberger Prozeß, S. 1002 (vgl. NP Bd. 1, S. 349 ff.)]</a:t>
            </a:r>
            <a:endParaRPr kumimoji="1" lang="ja-JP" altLang="en-US" dirty="0"/>
          </a:p>
        </p:txBody>
      </p:sp>
    </p:spTree>
    <p:extLst>
      <p:ext uri="{BB962C8B-B14F-4D97-AF65-F5344CB8AC3E}">
        <p14:creationId xmlns:p14="http://schemas.microsoft.com/office/powerpoint/2010/main" val="21901993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92500" lnSpcReduction="20000"/>
          </a:bodyPr>
          <a:lstStyle/>
          <a:p>
            <a:endParaRPr lang="de-DE" altLang="ja-JP" dirty="0"/>
          </a:p>
          <a:p>
            <a:r>
              <a:rPr lang="de-DE" altLang="ja-JP" dirty="0"/>
              <a:t>Schlußfolgerung.</a:t>
            </a:r>
          </a:p>
          <a:p>
            <a:endParaRPr lang="de-DE" altLang="ja-JP" dirty="0"/>
          </a:p>
          <a:p>
            <a:r>
              <a:rPr lang="de-DE" altLang="ja-JP" dirty="0"/>
              <a:t>    Der Gerichtshof entscheidet, daß Schacht nach dieser Anklage nicht schuldig ist und ordnet an, ihn durch den Gerichtsmarschall zu entlassen, sobald der Gerichtshof sich jetzt vertagt.</a:t>
            </a:r>
          </a:p>
          <a:p>
            <a:endParaRPr lang="de-DE" altLang="ja-JP" dirty="0"/>
          </a:p>
          <a:p>
            <a:r>
              <a:rPr lang="de-DE" altLang="ja-JP" dirty="0"/>
              <a:t>[Der Nürnberger Prozeß: Urteil. Der Nürnberger Prozeß, S. 1003 (vgl. NP Bd. 1, S. 350 ff.)]</a:t>
            </a:r>
          </a:p>
        </p:txBody>
      </p:sp>
    </p:spTree>
    <p:extLst>
      <p:ext uri="{BB962C8B-B14F-4D97-AF65-F5344CB8AC3E}">
        <p14:creationId xmlns:p14="http://schemas.microsoft.com/office/powerpoint/2010/main" val="39338009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調査した史料の問題点は？</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ニュルンベルク裁判（主要戦犯裁判）の証拠資料には、言及がないが、なぜか？</a:t>
            </a:r>
            <a:endParaRPr kumimoji="1" lang="en-US" altLang="ja-JP" dirty="0" smtClean="0"/>
          </a:p>
          <a:p>
            <a:endParaRPr lang="en-US" altLang="ja-JP" dirty="0"/>
          </a:p>
          <a:p>
            <a:r>
              <a:rPr kumimoji="1" lang="ja-JP" altLang="en-US" dirty="0" smtClean="0"/>
              <a:t>シャハトの思想・行動の「テクノクラート」概念に収まりきらない重要な側面を、無視することによって、「テクノクラートの経済政策」なる特徴づけが成立しているのではないか？</a:t>
            </a:r>
            <a:endParaRPr kumimoji="1" lang="en-US" altLang="ja-JP" dirty="0" smtClean="0"/>
          </a:p>
          <a:p>
            <a:r>
              <a:rPr lang="ja-JP" altLang="en-US" dirty="0"/>
              <a:t>ニュルンベルク</a:t>
            </a:r>
            <a:r>
              <a:rPr lang="ja-JP" altLang="en-US" dirty="0" smtClean="0"/>
              <a:t>裁判</a:t>
            </a:r>
            <a:r>
              <a:rPr lang="ja-JP" altLang="en-US" dirty="0"/>
              <a:t>におけるシャハト</a:t>
            </a:r>
            <a:r>
              <a:rPr lang="ja-JP" altLang="en-US" dirty="0" smtClean="0"/>
              <a:t>の態度</a:t>
            </a:r>
            <a:r>
              <a:rPr lang="ja-JP" altLang="en-US" dirty="0"/>
              <a:t>・自己</a:t>
            </a:r>
            <a:r>
              <a:rPr lang="ja-JP" altLang="en-US" dirty="0" smtClean="0"/>
              <a:t>主張</a:t>
            </a:r>
            <a:r>
              <a:rPr lang="ja-JP" altLang="en-US" dirty="0"/>
              <a:t>の検討</a:t>
            </a:r>
            <a:r>
              <a:rPr lang="ja-JP" altLang="en-US" dirty="0" smtClean="0"/>
              <a:t>は</a:t>
            </a:r>
            <a:r>
              <a:rPr lang="ja-JP" altLang="en-US" dirty="0"/>
              <a:t>？</a:t>
            </a:r>
            <a:endParaRPr kumimoji="1" lang="en-US" altLang="ja-JP" dirty="0" smtClean="0"/>
          </a:p>
          <a:p>
            <a:pPr marL="0" indent="0">
              <a:buNone/>
            </a:pPr>
            <a:endParaRPr kumimoji="1" lang="ja-JP" altLang="en-US" dirty="0"/>
          </a:p>
        </p:txBody>
      </p:sp>
    </p:spTree>
    <p:extLst>
      <p:ext uri="{BB962C8B-B14F-4D97-AF65-F5344CB8AC3E}">
        <p14:creationId xmlns:p14="http://schemas.microsoft.com/office/powerpoint/2010/main" val="3146611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normAutofit fontScale="90000"/>
          </a:bodyPr>
          <a:lstStyle/>
          <a:p>
            <a:endParaRPr kumimoji="1" lang="ja-JP" altLang="en-US" dirty="0"/>
          </a:p>
        </p:txBody>
      </p:sp>
      <p:sp>
        <p:nvSpPr>
          <p:cNvPr id="3" name="コンテンツ プレースホルダー 2"/>
          <p:cNvSpPr>
            <a:spLocks noGrp="1"/>
          </p:cNvSpPr>
          <p:nvPr>
            <p:ph idx="1"/>
          </p:nvPr>
        </p:nvSpPr>
        <p:spPr>
          <a:xfrm>
            <a:off x="457200" y="980728"/>
            <a:ext cx="8229600" cy="5145435"/>
          </a:xfrm>
        </p:spPr>
        <p:txBody>
          <a:bodyPr>
            <a:normAutofit/>
          </a:bodyPr>
          <a:lstStyle/>
          <a:p>
            <a:r>
              <a:rPr lang="ja-JP" altLang="ja-JP" dirty="0"/>
              <a:t>•</a:t>
            </a:r>
            <a:r>
              <a:rPr lang="de-DE" altLang="ja-JP" dirty="0"/>
              <a:t> </a:t>
            </a:r>
            <a:r>
              <a:rPr lang="de-DE" altLang="ja-JP" dirty="0">
                <a:solidFill>
                  <a:srgbClr val="FF0000"/>
                </a:solidFill>
              </a:rPr>
              <a:t>Angriffskriege</a:t>
            </a:r>
            <a:r>
              <a:rPr lang="de-DE" altLang="ja-JP" dirty="0"/>
              <a:t>: I, 349; V, 156; XII, 477; XIII, 30 f, 65; XXII, 632</a:t>
            </a:r>
            <a:endParaRPr lang="ja-JP" altLang="ja-JP" dirty="0"/>
          </a:p>
          <a:p>
            <a:r>
              <a:rPr lang="de-DE" altLang="ja-JP" dirty="0"/>
              <a:t>   • Kenntnis über seine Einstellung im Ausland: XII,       530 f</a:t>
            </a:r>
            <a:endParaRPr lang="ja-JP" altLang="ja-JP" dirty="0"/>
          </a:p>
          <a:p>
            <a:r>
              <a:rPr lang="de-DE" altLang="ja-JP" dirty="0"/>
              <a:t>   • Kenntnis von Planungen: V, 156 f, 581 f; D: PS-2832</a:t>
            </a:r>
            <a:endParaRPr lang="ja-JP" altLang="ja-JP" dirty="0"/>
          </a:p>
          <a:p>
            <a:endParaRPr lang="de-DE" altLang="ja-JP" dirty="0" smtClean="0"/>
          </a:p>
          <a:p>
            <a:r>
              <a:rPr lang="ja-JP" altLang="ja-JP" dirty="0" smtClean="0"/>
              <a:t>•</a:t>
            </a:r>
            <a:endParaRPr kumimoji="1" lang="ja-JP" altLang="en-US" dirty="0"/>
          </a:p>
        </p:txBody>
      </p:sp>
    </p:spTree>
    <p:extLst>
      <p:ext uri="{BB962C8B-B14F-4D97-AF65-F5344CB8AC3E}">
        <p14:creationId xmlns:p14="http://schemas.microsoft.com/office/powerpoint/2010/main" val="131307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fontScale="90000"/>
          </a:bodyPr>
          <a:lstStyle/>
          <a:p>
            <a:r>
              <a:rPr kumimoji="1" lang="ja-JP" altLang="en-US" dirty="0" smtClean="0"/>
              <a:t>第一部　第</a:t>
            </a:r>
            <a:r>
              <a:rPr kumimoji="1" lang="en-US" altLang="ja-JP" dirty="0" smtClean="0"/>
              <a:t>1</a:t>
            </a:r>
            <a:r>
              <a:rPr kumimoji="1" lang="ja-JP" altLang="en-US" dirty="0" smtClean="0"/>
              <a:t>章　シャハト：人と生涯</a:t>
            </a:r>
            <a:endParaRPr kumimoji="1" lang="ja-JP" altLang="en-US" dirty="0"/>
          </a:p>
        </p:txBody>
      </p:sp>
      <p:sp>
        <p:nvSpPr>
          <p:cNvPr id="3" name="コンテンツ プレースホルダー 2"/>
          <p:cNvSpPr>
            <a:spLocks noGrp="1"/>
          </p:cNvSpPr>
          <p:nvPr>
            <p:ph idx="1"/>
          </p:nvPr>
        </p:nvSpPr>
        <p:spPr>
          <a:xfrm>
            <a:off x="457200" y="1124744"/>
            <a:ext cx="8229600" cy="5001419"/>
          </a:xfrm>
        </p:spPr>
        <p:txBody>
          <a:bodyPr>
            <a:normAutofit fontScale="70000" lnSpcReduction="20000"/>
          </a:bodyPr>
          <a:lstStyle/>
          <a:p>
            <a:endParaRPr lang="en-US" altLang="ja-JP" dirty="0" smtClean="0"/>
          </a:p>
          <a:p>
            <a:r>
              <a:rPr lang="ja-JP" altLang="en-US" dirty="0" smtClean="0"/>
              <a:t>従来のナチ期に限定した研究から、新しく生涯に目を向けた。</a:t>
            </a:r>
            <a:endParaRPr lang="en-US" altLang="ja-JP" dirty="0" smtClean="0"/>
          </a:p>
          <a:p>
            <a:endParaRPr lang="en-US" altLang="ja-JP" dirty="0" smtClean="0"/>
          </a:p>
          <a:p>
            <a:r>
              <a:rPr lang="ja-JP" altLang="en-US" dirty="0" smtClean="0"/>
              <a:t>シャハトの生涯をどのように評価するか？</a:t>
            </a:r>
            <a:endParaRPr lang="en-US" altLang="ja-JP" dirty="0" smtClean="0"/>
          </a:p>
          <a:p>
            <a:endParaRPr lang="en-US" altLang="ja-JP" dirty="0" smtClean="0"/>
          </a:p>
          <a:p>
            <a:r>
              <a:rPr kumimoji="1" lang="ja-JP" altLang="en-US" dirty="0"/>
              <a:t>第三</a:t>
            </a:r>
            <a:r>
              <a:rPr kumimoji="1" lang="ja-JP" altLang="en-US" dirty="0" smtClean="0"/>
              <a:t>帝国期</a:t>
            </a:r>
            <a:r>
              <a:rPr kumimoji="1" lang="ja-JP" altLang="en-US" dirty="0"/>
              <a:t>の彼の</a:t>
            </a:r>
            <a:r>
              <a:rPr kumimoji="1" lang="ja-JP" altLang="en-US" dirty="0" smtClean="0"/>
              <a:t>仕事</a:t>
            </a:r>
            <a:r>
              <a:rPr kumimoji="1" lang="ja-JP" altLang="en-US" dirty="0"/>
              <a:t>だけで、評価していいの</a:t>
            </a:r>
            <a:r>
              <a:rPr kumimoji="1" lang="ja-JP" altLang="en-US" dirty="0" smtClean="0"/>
              <a:t>か？</a:t>
            </a:r>
            <a:endParaRPr kumimoji="1" lang="en-US" altLang="ja-JP" dirty="0" smtClean="0"/>
          </a:p>
          <a:p>
            <a:endParaRPr kumimoji="1" lang="en-US" altLang="ja-JP" dirty="0" smtClean="0"/>
          </a:p>
          <a:p>
            <a:r>
              <a:rPr lang="ja-JP" altLang="en-US" dirty="0"/>
              <a:t>「</a:t>
            </a:r>
            <a:r>
              <a:rPr lang="ja-JP" altLang="en-US" dirty="0" smtClean="0"/>
              <a:t>テクノクラート」という規定は、妥当だろうか？</a:t>
            </a:r>
            <a:endParaRPr lang="en-US" altLang="ja-JP" dirty="0" smtClean="0"/>
          </a:p>
          <a:p>
            <a:r>
              <a:rPr lang="ja-JP" altLang="en-US" dirty="0"/>
              <a:t>また</a:t>
            </a:r>
            <a:r>
              <a:rPr lang="ja-JP" altLang="en-US" dirty="0" smtClean="0"/>
              <a:t>、「経済政策」に限定することは妥当だろうか？</a:t>
            </a:r>
            <a:endParaRPr lang="en-US" altLang="ja-JP" dirty="0" smtClean="0"/>
          </a:p>
          <a:p>
            <a:endParaRPr kumimoji="1" lang="en-US" altLang="ja-JP" dirty="0" smtClean="0"/>
          </a:p>
          <a:p>
            <a:r>
              <a:rPr lang="ja-JP" altLang="en-US" dirty="0"/>
              <a:t>従来</a:t>
            </a:r>
            <a:r>
              <a:rPr lang="ja-JP" altLang="en-US" dirty="0" smtClean="0"/>
              <a:t>のナチ期</a:t>
            </a:r>
            <a:r>
              <a:rPr lang="ja-JP" altLang="en-US" dirty="0"/>
              <a:t>に</a:t>
            </a:r>
            <a:r>
              <a:rPr lang="ja-JP" altLang="en-US" dirty="0" smtClean="0"/>
              <a:t>限定した研究から、新しく生涯に目を向けたことの意義・意味は何か？</a:t>
            </a:r>
            <a:endParaRPr lang="en-US" altLang="ja-JP" dirty="0" smtClean="0"/>
          </a:p>
          <a:p>
            <a:endParaRPr lang="en-US" altLang="ja-JP" dirty="0" smtClean="0"/>
          </a:p>
          <a:p>
            <a:r>
              <a:rPr kumimoji="1" lang="ja-JP" altLang="en-US" dirty="0"/>
              <a:t>それは</a:t>
            </a:r>
            <a:r>
              <a:rPr kumimoji="1" lang="ja-JP" altLang="en-US" dirty="0" smtClean="0"/>
              <a:t>、ナチス期を考える上で、どのように生かされているのか？</a:t>
            </a:r>
            <a:endParaRPr kumimoji="1" lang="en-US" altLang="ja-JP" dirty="0"/>
          </a:p>
          <a:p>
            <a:endParaRPr kumimoji="1" lang="ja-JP" altLang="en-US" dirty="0"/>
          </a:p>
        </p:txBody>
      </p:sp>
    </p:spTree>
    <p:extLst>
      <p:ext uri="{BB962C8B-B14F-4D97-AF65-F5344CB8AC3E}">
        <p14:creationId xmlns:p14="http://schemas.microsoft.com/office/powerpoint/2010/main" val="2393985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18058"/>
          </a:xfrm>
        </p:spPr>
        <p:txBody>
          <a:bodyPr>
            <a:noAutofit/>
          </a:bodyPr>
          <a:lstStyle/>
          <a:p>
            <a:r>
              <a:rPr kumimoji="1" lang="ja-JP" altLang="en-US" sz="2400" dirty="0" smtClean="0"/>
              <a:t>シャハトの自己弁護・・・戦争を望まなかった、敗戦責任なし</a:t>
            </a:r>
            <a:endParaRPr kumimoji="1" lang="ja-JP" altLang="en-US" sz="2400" dirty="0"/>
          </a:p>
        </p:txBody>
      </p:sp>
      <p:sp>
        <p:nvSpPr>
          <p:cNvPr id="3" name="コンテンツ プレースホルダー 2"/>
          <p:cNvSpPr>
            <a:spLocks noGrp="1"/>
          </p:cNvSpPr>
          <p:nvPr>
            <p:ph idx="1"/>
          </p:nvPr>
        </p:nvSpPr>
        <p:spPr>
          <a:xfrm>
            <a:off x="457200" y="980728"/>
            <a:ext cx="8229600" cy="5145435"/>
          </a:xfrm>
        </p:spPr>
        <p:txBody>
          <a:bodyPr>
            <a:normAutofit fontScale="85000" lnSpcReduction="20000"/>
          </a:bodyPr>
          <a:lstStyle/>
          <a:p>
            <a:r>
              <a:rPr lang="en-US" altLang="ja-JP" dirty="0"/>
              <a:t>JUSTICE JACKSON: </a:t>
            </a:r>
            <a:r>
              <a:rPr lang="en-US" altLang="ja-JP" dirty="0" err="1"/>
              <a:t>Sie</a:t>
            </a:r>
            <a:r>
              <a:rPr lang="en-US" altLang="ja-JP" dirty="0"/>
              <a:t> </a:t>
            </a:r>
            <a:r>
              <a:rPr lang="ja-JP" altLang="en-US" dirty="0"/>
              <a:t>・</a:t>
            </a:r>
            <a:r>
              <a:rPr lang="en-US" altLang="ja-JP" dirty="0" err="1"/>
              <a:t>ernehmen</a:t>
            </a:r>
            <a:r>
              <a:rPr lang="en-US" altLang="ja-JP" dirty="0"/>
              <a:t> </a:t>
            </a:r>
            <a:r>
              <a:rPr lang="en-US" altLang="ja-JP" dirty="0" err="1"/>
              <a:t>einen</a:t>
            </a:r>
            <a:r>
              <a:rPr lang="en-US" altLang="ja-JP" dirty="0"/>
              <a:t> </a:t>
            </a:r>
            <a:r>
              <a:rPr lang="en-US" altLang="ja-JP" dirty="0" err="1"/>
              <a:t>Teil</a:t>
            </a:r>
            <a:r>
              <a:rPr lang="en-US" altLang="ja-JP" dirty="0"/>
              <a:t> der </a:t>
            </a:r>
            <a:r>
              <a:rPr lang="en-US" altLang="ja-JP" dirty="0" err="1"/>
              <a:t>Verantwortung</a:t>
            </a:r>
            <a:r>
              <a:rPr lang="en-US" altLang="ja-JP" dirty="0"/>
              <a:t> </a:t>
            </a:r>
            <a:r>
              <a:rPr lang="en-US" altLang="ja-JP" dirty="0" err="1"/>
              <a:t>daf</a:t>
            </a:r>
            <a:r>
              <a:rPr lang="ja-JP" altLang="en-US" dirty="0"/>
              <a:t>・</a:t>
            </a:r>
            <a:r>
              <a:rPr lang="en-US" altLang="ja-JP" dirty="0"/>
              <a:t>, </a:t>
            </a:r>
            <a:r>
              <a:rPr lang="en-US" altLang="ja-JP" dirty="0" err="1"/>
              <a:t>nehme</a:t>
            </a:r>
            <a:r>
              <a:rPr lang="en-US" altLang="ja-JP" dirty="0"/>
              <a:t> </a:t>
            </a:r>
            <a:r>
              <a:rPr lang="en-US" altLang="ja-JP" dirty="0" err="1"/>
              <a:t>ich</a:t>
            </a:r>
            <a:r>
              <a:rPr lang="en-US" altLang="ja-JP" dirty="0"/>
              <a:t> an, da</a:t>
            </a:r>
            <a:r>
              <a:rPr lang="ja-JP" altLang="en-US" dirty="0"/>
              <a:t>ﾟ </a:t>
            </a:r>
            <a:r>
              <a:rPr lang="en-US" altLang="ja-JP" dirty="0"/>
              <a:t>Deutschland den Krieg </a:t>
            </a:r>
            <a:r>
              <a:rPr lang="en-US" altLang="ja-JP" dirty="0" err="1"/>
              <a:t>verloren</a:t>
            </a:r>
            <a:r>
              <a:rPr lang="en-US" altLang="ja-JP" dirty="0"/>
              <a:t> hat?</a:t>
            </a:r>
          </a:p>
          <a:p>
            <a:endParaRPr lang="en-US" altLang="ja-JP" dirty="0"/>
          </a:p>
          <a:p>
            <a:r>
              <a:rPr lang="en-US" altLang="ja-JP" dirty="0">
                <a:solidFill>
                  <a:srgbClr val="FF0000"/>
                </a:solidFill>
              </a:rPr>
              <a:t>SCHACHT</a:t>
            </a:r>
            <a:r>
              <a:rPr lang="en-US" altLang="ja-JP" dirty="0"/>
              <a:t>: Das </a:t>
            </a:r>
            <a:r>
              <a:rPr lang="en-US" altLang="ja-JP" dirty="0" err="1"/>
              <a:t>ist</a:t>
            </a:r>
            <a:r>
              <a:rPr lang="en-US" altLang="ja-JP" dirty="0"/>
              <a:t> </a:t>
            </a:r>
            <a:r>
              <a:rPr lang="en-US" altLang="ja-JP" dirty="0" err="1"/>
              <a:t>eine</a:t>
            </a:r>
            <a:r>
              <a:rPr lang="en-US" altLang="ja-JP" dirty="0"/>
              <a:t> </a:t>
            </a:r>
            <a:r>
              <a:rPr lang="en-US" altLang="ja-JP" dirty="0" err="1"/>
              <a:t>sehr</a:t>
            </a:r>
            <a:r>
              <a:rPr lang="en-US" altLang="ja-JP" dirty="0"/>
              <a:t> </a:t>
            </a:r>
            <a:r>
              <a:rPr lang="en-US" altLang="ja-JP" dirty="0" err="1"/>
              <a:t>merkw</a:t>
            </a:r>
            <a:r>
              <a:rPr lang="ja-JP" altLang="en-US" dirty="0"/>
              <a:t>・</a:t>
            </a:r>
            <a:r>
              <a:rPr lang="en-US" altLang="ja-JP" dirty="0" err="1"/>
              <a:t>dige</a:t>
            </a:r>
            <a:r>
              <a:rPr lang="en-US" altLang="ja-JP" dirty="0"/>
              <a:t> </a:t>
            </a:r>
            <a:r>
              <a:rPr lang="en-US" altLang="ja-JP" dirty="0" err="1"/>
              <a:t>Frage</a:t>
            </a:r>
            <a:r>
              <a:rPr lang="en-US" altLang="ja-JP" dirty="0"/>
              <a:t>. </a:t>
            </a:r>
            <a:r>
              <a:rPr lang="en-US" altLang="ja-JP" dirty="0" err="1"/>
              <a:t>Verzeihen</a:t>
            </a:r>
            <a:r>
              <a:rPr lang="en-US" altLang="ja-JP" dirty="0"/>
              <a:t> </a:t>
            </a:r>
            <a:r>
              <a:rPr lang="en-US" altLang="ja-JP" dirty="0" err="1"/>
              <a:t>Sie</a:t>
            </a:r>
            <a:r>
              <a:rPr lang="en-US" altLang="ja-JP" dirty="0"/>
              <a:t>, </a:t>
            </a:r>
            <a:r>
              <a:rPr lang="en-US" altLang="ja-JP" dirty="0" err="1"/>
              <a:t>wenn</a:t>
            </a:r>
            <a:r>
              <a:rPr lang="en-US" altLang="ja-JP" dirty="0"/>
              <a:t> </a:t>
            </a:r>
            <a:r>
              <a:rPr lang="en-US" altLang="ja-JP" dirty="0" err="1"/>
              <a:t>ich</a:t>
            </a:r>
            <a:r>
              <a:rPr lang="en-US" altLang="ja-JP" dirty="0"/>
              <a:t> sage, </a:t>
            </a:r>
            <a:r>
              <a:rPr lang="en-US" altLang="ja-JP" dirty="0" err="1"/>
              <a:t>ich</a:t>
            </a:r>
            <a:r>
              <a:rPr lang="en-US" altLang="ja-JP" dirty="0"/>
              <a:t> </a:t>
            </a:r>
            <a:r>
              <a:rPr lang="ja-JP" altLang="en-US" dirty="0"/>
              <a:t>・</a:t>
            </a:r>
            <a:r>
              <a:rPr lang="en-US" altLang="ja-JP" dirty="0" err="1"/>
              <a:t>ernehme</a:t>
            </a:r>
            <a:r>
              <a:rPr lang="en-US" altLang="ja-JP" dirty="0"/>
              <a:t> </a:t>
            </a:r>
            <a:r>
              <a:rPr lang="en-US" altLang="ja-JP" dirty="0" err="1"/>
              <a:t>daf</a:t>
            </a:r>
            <a:r>
              <a:rPr lang="ja-JP" altLang="en-US" dirty="0"/>
              <a:t>・ </a:t>
            </a:r>
            <a:r>
              <a:rPr lang="en-US" altLang="ja-JP" dirty="0" err="1"/>
              <a:t>keine</a:t>
            </a:r>
            <a:r>
              <a:rPr lang="en-US" altLang="ja-JP" dirty="0"/>
              <a:t> </a:t>
            </a:r>
            <a:r>
              <a:rPr lang="en-US" altLang="ja-JP" dirty="0" err="1"/>
              <a:t>Verantwortung</a:t>
            </a:r>
            <a:r>
              <a:rPr lang="en-US" altLang="ja-JP" dirty="0"/>
              <a:t>. Weil </a:t>
            </a:r>
            <a:r>
              <a:rPr lang="en-US" altLang="ja-JP" dirty="0" err="1"/>
              <a:t>ich</a:t>
            </a:r>
            <a:r>
              <a:rPr lang="en-US" altLang="ja-JP" dirty="0"/>
              <a:t> ja </a:t>
            </a:r>
            <a:r>
              <a:rPr lang="en-US" altLang="ja-JP" dirty="0" err="1">
                <a:solidFill>
                  <a:srgbClr val="FF0000"/>
                </a:solidFill>
              </a:rPr>
              <a:t>keine</a:t>
            </a:r>
            <a:r>
              <a:rPr lang="en-US" altLang="ja-JP" dirty="0">
                <a:solidFill>
                  <a:srgbClr val="FF0000"/>
                </a:solidFill>
              </a:rPr>
              <a:t> </a:t>
            </a:r>
            <a:r>
              <a:rPr lang="en-US" altLang="ja-JP" dirty="0" err="1">
                <a:solidFill>
                  <a:srgbClr val="FF0000"/>
                </a:solidFill>
              </a:rPr>
              <a:t>Verantwortung</a:t>
            </a:r>
            <a:r>
              <a:rPr lang="en-US" altLang="ja-JP" dirty="0">
                <a:solidFill>
                  <a:srgbClr val="FF0000"/>
                </a:solidFill>
              </a:rPr>
              <a:t> </a:t>
            </a:r>
            <a:r>
              <a:rPr lang="en-US" altLang="ja-JP" dirty="0" err="1"/>
              <a:t>daf</a:t>
            </a:r>
            <a:r>
              <a:rPr lang="ja-JP" altLang="en-US" dirty="0"/>
              <a:t>・ </a:t>
            </a:r>
            <a:r>
              <a:rPr lang="en-US" altLang="ja-JP" dirty="0" err="1"/>
              <a:t>trage</a:t>
            </a:r>
            <a:r>
              <a:rPr lang="en-US" altLang="ja-JP" dirty="0"/>
              <a:t>, da</a:t>
            </a:r>
            <a:r>
              <a:rPr lang="ja-JP" altLang="en-US" dirty="0"/>
              <a:t>ﾟ </a:t>
            </a:r>
            <a:r>
              <a:rPr lang="en-US" altLang="ja-JP" dirty="0">
                <a:solidFill>
                  <a:srgbClr val="FF0000"/>
                </a:solidFill>
              </a:rPr>
              <a:t>der Krieg </a:t>
            </a:r>
            <a:r>
              <a:rPr lang="en-US" altLang="ja-JP" dirty="0" err="1">
                <a:solidFill>
                  <a:srgbClr val="FF0000"/>
                </a:solidFill>
              </a:rPr>
              <a:t>angefangen</a:t>
            </a:r>
            <a:r>
              <a:rPr lang="en-US" altLang="ja-JP" dirty="0">
                <a:solidFill>
                  <a:srgbClr val="FF0000"/>
                </a:solidFill>
              </a:rPr>
              <a:t> </a:t>
            </a:r>
            <a:r>
              <a:rPr lang="en-US" altLang="ja-JP" dirty="0" err="1">
                <a:solidFill>
                  <a:srgbClr val="FF0000"/>
                </a:solidFill>
              </a:rPr>
              <a:t>worden</a:t>
            </a:r>
            <a:r>
              <a:rPr lang="en-US" altLang="ja-JP" dirty="0">
                <a:solidFill>
                  <a:srgbClr val="FF0000"/>
                </a:solidFill>
              </a:rPr>
              <a:t> </a:t>
            </a:r>
            <a:r>
              <a:rPr lang="en-US" altLang="ja-JP" dirty="0" err="1">
                <a:solidFill>
                  <a:srgbClr val="FF0000"/>
                </a:solidFill>
              </a:rPr>
              <a:t>ist</a:t>
            </a:r>
            <a:r>
              <a:rPr lang="en-US" altLang="ja-JP" dirty="0"/>
              <a:t>, </a:t>
            </a:r>
            <a:r>
              <a:rPr lang="en-US" altLang="ja-JP" dirty="0" err="1"/>
              <a:t>kann</a:t>
            </a:r>
            <a:r>
              <a:rPr lang="en-US" altLang="ja-JP" dirty="0"/>
              <a:t> </a:t>
            </a:r>
            <a:r>
              <a:rPr lang="en-US" altLang="ja-JP" dirty="0" err="1"/>
              <a:t>ich</a:t>
            </a:r>
            <a:r>
              <a:rPr lang="en-US" altLang="ja-JP" dirty="0"/>
              <a:t> ja </a:t>
            </a:r>
            <a:r>
              <a:rPr lang="en-US" altLang="ja-JP" dirty="0" err="1">
                <a:solidFill>
                  <a:srgbClr val="FF0000"/>
                </a:solidFill>
              </a:rPr>
              <a:t>auch</a:t>
            </a:r>
            <a:r>
              <a:rPr lang="en-US" altLang="ja-JP" dirty="0">
                <a:solidFill>
                  <a:srgbClr val="FF0000"/>
                </a:solidFill>
              </a:rPr>
              <a:t> f</a:t>
            </a:r>
            <a:r>
              <a:rPr lang="ja-JP" altLang="en-US" dirty="0">
                <a:solidFill>
                  <a:srgbClr val="FF0000"/>
                </a:solidFill>
              </a:rPr>
              <a:t>・ </a:t>
            </a:r>
            <a:r>
              <a:rPr lang="en-US" altLang="ja-JP" dirty="0">
                <a:solidFill>
                  <a:srgbClr val="FF0000"/>
                </a:solidFill>
              </a:rPr>
              <a:t>den </a:t>
            </a:r>
            <a:r>
              <a:rPr lang="en-US" altLang="ja-JP" dirty="0" err="1">
                <a:solidFill>
                  <a:srgbClr val="FF0000"/>
                </a:solidFill>
              </a:rPr>
              <a:t>Verlust</a:t>
            </a:r>
            <a:r>
              <a:rPr lang="en-US" altLang="ja-JP" dirty="0">
                <a:solidFill>
                  <a:srgbClr val="FF0000"/>
                </a:solidFill>
              </a:rPr>
              <a:t> </a:t>
            </a:r>
            <a:r>
              <a:rPr lang="en-US" altLang="ja-JP" dirty="0" err="1">
                <a:solidFill>
                  <a:srgbClr val="FF0000"/>
                </a:solidFill>
              </a:rPr>
              <a:t>keine</a:t>
            </a:r>
            <a:r>
              <a:rPr lang="en-US" altLang="ja-JP" dirty="0">
                <a:solidFill>
                  <a:srgbClr val="FF0000"/>
                </a:solidFill>
              </a:rPr>
              <a:t> </a:t>
            </a:r>
            <a:r>
              <a:rPr lang="en-US" altLang="ja-JP" dirty="0" err="1">
                <a:solidFill>
                  <a:srgbClr val="FF0000"/>
                </a:solidFill>
              </a:rPr>
              <a:t>Verantwortung</a:t>
            </a:r>
            <a:r>
              <a:rPr lang="en-US" altLang="ja-JP" dirty="0">
                <a:solidFill>
                  <a:srgbClr val="FF0000"/>
                </a:solidFill>
              </a:rPr>
              <a:t> </a:t>
            </a:r>
            <a:r>
              <a:rPr lang="en-US" altLang="ja-JP" dirty="0" err="1"/>
              <a:t>tragen</a:t>
            </a:r>
            <a:r>
              <a:rPr lang="en-US" altLang="ja-JP" dirty="0"/>
              <a:t>. </a:t>
            </a:r>
            <a:r>
              <a:rPr lang="en-US" altLang="ja-JP" dirty="0" err="1">
                <a:solidFill>
                  <a:srgbClr val="FF0000"/>
                </a:solidFill>
              </a:rPr>
              <a:t>Ich</a:t>
            </a:r>
            <a:r>
              <a:rPr lang="en-US" altLang="ja-JP" dirty="0">
                <a:solidFill>
                  <a:srgbClr val="FF0000"/>
                </a:solidFill>
              </a:rPr>
              <a:t> </a:t>
            </a:r>
            <a:r>
              <a:rPr lang="en-US" altLang="ja-JP" dirty="0" err="1">
                <a:solidFill>
                  <a:srgbClr val="FF0000"/>
                </a:solidFill>
              </a:rPr>
              <a:t>wollte</a:t>
            </a:r>
            <a:r>
              <a:rPr lang="en-US" altLang="ja-JP" dirty="0">
                <a:solidFill>
                  <a:srgbClr val="FF0000"/>
                </a:solidFill>
              </a:rPr>
              <a:t> ja </a:t>
            </a:r>
            <a:r>
              <a:rPr lang="en-US" altLang="ja-JP" dirty="0" err="1">
                <a:solidFill>
                  <a:srgbClr val="FF0000"/>
                </a:solidFill>
              </a:rPr>
              <a:t>keinen</a:t>
            </a:r>
            <a:r>
              <a:rPr lang="en-US" altLang="ja-JP" dirty="0">
                <a:solidFill>
                  <a:srgbClr val="FF0000"/>
                </a:solidFill>
              </a:rPr>
              <a:t> Krieg.</a:t>
            </a:r>
          </a:p>
          <a:p>
            <a:r>
              <a:rPr lang="en-US" altLang="ja-JP" dirty="0"/>
              <a:t>[Der N</a:t>
            </a:r>
            <a:r>
              <a:rPr lang="ja-JP" altLang="en-US" dirty="0"/>
              <a:t>・</a:t>
            </a:r>
            <a:r>
              <a:rPr lang="en-US" altLang="ja-JP" dirty="0" err="1"/>
              <a:t>nberger</a:t>
            </a:r>
            <a:r>
              <a:rPr lang="en-US" altLang="ja-JP" dirty="0"/>
              <a:t> </a:t>
            </a:r>
            <a:r>
              <a:rPr lang="en-US" altLang="ja-JP" dirty="0" err="1"/>
              <a:t>Proze</a:t>
            </a:r>
            <a:r>
              <a:rPr lang="ja-JP" altLang="en-US" dirty="0"/>
              <a:t>ﾟ</a:t>
            </a:r>
            <a:r>
              <a:rPr lang="en-US" altLang="ja-JP" dirty="0"/>
              <a:t>: </a:t>
            </a:r>
            <a:r>
              <a:rPr lang="en-US" altLang="ja-JP" dirty="0" err="1"/>
              <a:t>Einhundertundneunzehnter</a:t>
            </a:r>
            <a:r>
              <a:rPr lang="en-US" altLang="ja-JP" dirty="0"/>
              <a:t> Tag. </a:t>
            </a:r>
            <a:r>
              <a:rPr lang="en-US" altLang="ja-JP" dirty="0" err="1"/>
              <a:t>Donnerstag</a:t>
            </a:r>
            <a:r>
              <a:rPr lang="en-US" altLang="ja-JP" dirty="0"/>
              <a:t>, 2. Mai 1946. Der N</a:t>
            </a:r>
            <a:r>
              <a:rPr lang="ja-JP" altLang="en-US" dirty="0"/>
              <a:t>・</a:t>
            </a:r>
            <a:r>
              <a:rPr lang="en-US" altLang="ja-JP" dirty="0" err="1"/>
              <a:t>nberger</a:t>
            </a:r>
            <a:r>
              <a:rPr lang="en-US" altLang="ja-JP" dirty="0"/>
              <a:t> </a:t>
            </a:r>
            <a:r>
              <a:rPr lang="en-US" altLang="ja-JP" dirty="0" err="1"/>
              <a:t>Proze</a:t>
            </a:r>
            <a:r>
              <a:rPr lang="ja-JP" altLang="en-US" dirty="0"/>
              <a:t>ﾟ</a:t>
            </a:r>
            <a:r>
              <a:rPr lang="en-US" altLang="ja-JP" dirty="0"/>
              <a:t>, S. 15352 (</a:t>
            </a:r>
            <a:r>
              <a:rPr lang="en-US" altLang="ja-JP" dirty="0" err="1"/>
              <a:t>vgl</a:t>
            </a:r>
            <a:r>
              <a:rPr lang="en-US" altLang="ja-JP" dirty="0"/>
              <a:t>. NP Bd. 12, S. 641)]</a:t>
            </a:r>
          </a:p>
        </p:txBody>
      </p:sp>
    </p:spTree>
    <p:extLst>
      <p:ext uri="{BB962C8B-B14F-4D97-AF65-F5344CB8AC3E}">
        <p14:creationId xmlns:p14="http://schemas.microsoft.com/office/powerpoint/2010/main" val="11340626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kumimoji="1" lang="ja-JP" altLang="en-US" sz="2800" dirty="0" smtClean="0"/>
              <a:t>しかし、ヒトラーの秘密再軍備の実行に貢献することで、</a:t>
            </a:r>
            <a:r>
              <a:rPr kumimoji="1" lang="en-US" altLang="ja-JP" sz="2800" dirty="0" smtClean="0"/>
              <a:t/>
            </a:r>
            <a:br>
              <a:rPr kumimoji="1" lang="en-US" altLang="ja-JP" sz="2800" dirty="0" smtClean="0"/>
            </a:br>
            <a:r>
              <a:rPr kumimoji="1" lang="ja-JP" altLang="en-US" sz="2800" dirty="0" smtClean="0"/>
              <a:t>戦争準備に加担したのでは？</a:t>
            </a:r>
            <a:endParaRPr kumimoji="1" lang="ja-JP" altLang="en-US" sz="2800" dirty="0"/>
          </a:p>
        </p:txBody>
      </p:sp>
      <p:sp>
        <p:nvSpPr>
          <p:cNvPr id="3" name="コンテンツ プレースホルダー 2"/>
          <p:cNvSpPr>
            <a:spLocks noGrp="1"/>
          </p:cNvSpPr>
          <p:nvPr>
            <p:ph idx="1"/>
          </p:nvPr>
        </p:nvSpPr>
        <p:spPr>
          <a:xfrm>
            <a:off x="467544" y="1124744"/>
            <a:ext cx="8229600" cy="5112568"/>
          </a:xfrm>
        </p:spPr>
        <p:txBody>
          <a:bodyPr/>
          <a:lstStyle/>
          <a:p>
            <a:endParaRPr kumimoji="1" lang="ja-JP" altLang="en-US" dirty="0"/>
          </a:p>
        </p:txBody>
      </p:sp>
    </p:spTree>
    <p:extLst>
      <p:ext uri="{BB962C8B-B14F-4D97-AF65-F5344CB8AC3E}">
        <p14:creationId xmlns:p14="http://schemas.microsoft.com/office/powerpoint/2010/main" val="4151087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重要な時期ごとに</a:t>
            </a:r>
            <a:r>
              <a:rPr kumimoji="1" lang="en-US" altLang="ja-JP" dirty="0" smtClean="0"/>
              <a:t/>
            </a:r>
            <a:br>
              <a:rPr kumimoji="1" lang="en-US" altLang="ja-JP" dirty="0" smtClean="0"/>
            </a:br>
            <a:r>
              <a:rPr kumimoji="1" lang="ja-JP" altLang="en-US" dirty="0" smtClean="0"/>
              <a:t>政治的人間としての思想と行動</a:t>
            </a:r>
            <a:endParaRPr kumimoji="1" lang="ja-JP" altLang="en-US" dirty="0"/>
          </a:p>
        </p:txBody>
      </p:sp>
      <p:sp>
        <p:nvSpPr>
          <p:cNvPr id="3" name="コンテンツ プレースホルダー 2"/>
          <p:cNvSpPr>
            <a:spLocks noGrp="1"/>
          </p:cNvSpPr>
          <p:nvPr>
            <p:ph idx="1"/>
          </p:nvPr>
        </p:nvSpPr>
        <p:spPr/>
        <p:txBody>
          <a:bodyPr>
            <a:normAutofit fontScale="70000" lnSpcReduction="20000"/>
          </a:bodyPr>
          <a:lstStyle/>
          <a:p>
            <a:r>
              <a:rPr kumimoji="1" lang="ja-JP" altLang="en-US" dirty="0" smtClean="0"/>
              <a:t>「テクノクラート」という一般的概念には収まり切れない人物ではないか？</a:t>
            </a:r>
            <a:endParaRPr kumimoji="1" lang="de-DE" altLang="ja-JP" dirty="0" smtClean="0"/>
          </a:p>
          <a:p>
            <a:endParaRPr lang="en-US" altLang="ja-JP" dirty="0" smtClean="0"/>
          </a:p>
          <a:p>
            <a:r>
              <a:rPr lang="ja-JP" altLang="en-US" dirty="0">
                <a:solidFill>
                  <a:srgbClr val="FF0000"/>
                </a:solidFill>
              </a:rPr>
              <a:t>ワイマール崩壊</a:t>
            </a:r>
            <a:r>
              <a:rPr lang="ja-JP" altLang="en-US" dirty="0" smtClean="0">
                <a:solidFill>
                  <a:srgbClr val="FF0000"/>
                </a:solidFill>
              </a:rPr>
              <a:t>に</a:t>
            </a:r>
            <a:r>
              <a:rPr lang="ja-JP" altLang="en-US" dirty="0">
                <a:solidFill>
                  <a:srgbClr val="FF0000"/>
                </a:solidFill>
              </a:rPr>
              <a:t>力を貸した</a:t>
            </a:r>
            <a:r>
              <a:rPr lang="ja-JP" altLang="en-US" dirty="0" smtClean="0">
                <a:solidFill>
                  <a:srgbClr val="FF0000"/>
                </a:solidFill>
              </a:rPr>
              <a:t>人間</a:t>
            </a:r>
            <a:r>
              <a:rPr lang="ja-JP" altLang="en-US" dirty="0">
                <a:solidFill>
                  <a:srgbClr val="FF0000"/>
                </a:solidFill>
              </a:rPr>
              <a:t>としての</a:t>
            </a:r>
            <a:r>
              <a:rPr lang="ja-JP" altLang="en-US" dirty="0" smtClean="0">
                <a:solidFill>
                  <a:srgbClr val="FF0000"/>
                </a:solidFill>
              </a:rPr>
              <a:t>シャハト、</a:t>
            </a:r>
            <a:endParaRPr lang="en-US" altLang="ja-JP" dirty="0" smtClean="0">
              <a:solidFill>
                <a:srgbClr val="FF0000"/>
              </a:solidFill>
            </a:endParaRPr>
          </a:p>
          <a:p>
            <a:r>
              <a:rPr lang="ja-JP" altLang="en-US" dirty="0" smtClean="0">
                <a:solidFill>
                  <a:srgbClr val="FF0000"/>
                </a:solidFill>
              </a:rPr>
              <a:t>財界</a:t>
            </a:r>
            <a:r>
              <a:rPr lang="ja-JP" altLang="en-US" dirty="0">
                <a:solidFill>
                  <a:srgbClr val="FF0000"/>
                </a:solidFill>
              </a:rPr>
              <a:t>とヒトラー</a:t>
            </a:r>
            <a:r>
              <a:rPr lang="ja-JP" altLang="en-US" dirty="0" smtClean="0">
                <a:solidFill>
                  <a:srgbClr val="FF0000"/>
                </a:solidFill>
              </a:rPr>
              <a:t>を結び付けた</a:t>
            </a:r>
            <a:r>
              <a:rPr lang="ja-JP" altLang="en-US" dirty="0">
                <a:solidFill>
                  <a:srgbClr val="FF0000"/>
                </a:solidFill>
              </a:rPr>
              <a:t>人間として</a:t>
            </a:r>
            <a:r>
              <a:rPr lang="ja-JP" altLang="en-US" dirty="0" smtClean="0">
                <a:solidFill>
                  <a:srgbClr val="FF0000"/>
                </a:solidFill>
              </a:rPr>
              <a:t>のシャハト</a:t>
            </a:r>
            <a:endParaRPr lang="en-US" altLang="ja-JP" dirty="0" smtClean="0">
              <a:solidFill>
                <a:srgbClr val="FF0000"/>
              </a:solidFill>
            </a:endParaRPr>
          </a:p>
          <a:p>
            <a:endParaRPr lang="en-US" altLang="ja-JP" dirty="0" smtClean="0">
              <a:solidFill>
                <a:srgbClr val="FF0000"/>
              </a:solidFill>
            </a:endParaRPr>
          </a:p>
          <a:p>
            <a:r>
              <a:rPr lang="ja-JP" altLang="en-US" dirty="0"/>
              <a:t>秘密</a:t>
            </a:r>
            <a:r>
              <a:rPr lang="ja-JP" altLang="en-US" dirty="0" smtClean="0"/>
              <a:t>再軍備の始動を金融手段（</a:t>
            </a:r>
            <a:r>
              <a:rPr lang="en-US" altLang="ja-JP" dirty="0" err="1" smtClean="0"/>
              <a:t>Mefo-Wechsel</a:t>
            </a:r>
            <a:r>
              <a:rPr lang="en-US" altLang="ja-JP" dirty="0" smtClean="0"/>
              <a:t>)</a:t>
            </a:r>
            <a:r>
              <a:rPr lang="ja-JP" altLang="en-US" dirty="0" smtClean="0"/>
              <a:t>で可能にしたシャハト</a:t>
            </a:r>
            <a:endParaRPr lang="en-US" altLang="ja-JP" dirty="0" smtClean="0"/>
          </a:p>
          <a:p>
            <a:r>
              <a:rPr lang="ja-JP" altLang="en-US" dirty="0" smtClean="0"/>
              <a:t>急速な再軍備を助けたシャハト、</a:t>
            </a:r>
            <a:endParaRPr lang="en-US" altLang="ja-JP" dirty="0" smtClean="0"/>
          </a:p>
          <a:p>
            <a:endParaRPr lang="en-US" altLang="ja-JP" dirty="0" smtClean="0"/>
          </a:p>
          <a:p>
            <a:r>
              <a:rPr lang="ja-JP" altLang="en-US" dirty="0" smtClean="0"/>
              <a:t>逆に、</a:t>
            </a:r>
            <a:r>
              <a:rPr lang="en-US" altLang="ja-JP" dirty="0" smtClean="0"/>
              <a:t>1936</a:t>
            </a:r>
            <a:r>
              <a:rPr lang="ja-JP" altLang="en-US" dirty="0" smtClean="0"/>
              <a:t>年以降、次第に、再軍備のスピードに反対するシャハト</a:t>
            </a:r>
            <a:endParaRPr lang="en-US" altLang="ja-JP" dirty="0" smtClean="0"/>
          </a:p>
          <a:p>
            <a:endParaRPr lang="en-US" altLang="ja-JP" dirty="0" smtClean="0"/>
          </a:p>
          <a:p>
            <a:r>
              <a:rPr lang="ja-JP" altLang="en-US" dirty="0" smtClean="0"/>
              <a:t>ヒトラーの政策との重なり合いと違い。単なる「技術」の問題ではない。</a:t>
            </a:r>
            <a:endParaRPr lang="de-DE" altLang="ja-JP" dirty="0" smtClean="0"/>
          </a:p>
          <a:p>
            <a:endParaRPr kumimoji="1" lang="ja-JP" altLang="en-US" dirty="0"/>
          </a:p>
        </p:txBody>
      </p:sp>
    </p:spTree>
    <p:extLst>
      <p:ext uri="{BB962C8B-B14F-4D97-AF65-F5344CB8AC3E}">
        <p14:creationId xmlns:p14="http://schemas.microsoft.com/office/powerpoint/2010/main" val="329751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642194"/>
          </a:xfrm>
        </p:spPr>
        <p:txBody>
          <a:bodyPr>
            <a:normAutofit fontScale="90000"/>
          </a:bodyPr>
          <a:lstStyle/>
          <a:p>
            <a:r>
              <a:rPr kumimoji="1" lang="ja-JP" altLang="en-US" sz="2400" dirty="0" smtClean="0"/>
              <a:t>シャハトの経歴・・・</a:t>
            </a:r>
            <a:r>
              <a:rPr lang="ja-JP" altLang="en-US" sz="2400" dirty="0"/>
              <a:t>テクノクラート</a:t>
            </a:r>
            <a:r>
              <a:rPr lang="ja-JP" altLang="en-US" sz="2400" dirty="0" smtClean="0"/>
              <a:t>と</a:t>
            </a:r>
            <a:r>
              <a:rPr lang="ja-JP" altLang="en-US" sz="2400" dirty="0"/>
              <a:t>は何</a:t>
            </a:r>
            <a:r>
              <a:rPr lang="ja-JP" altLang="en-US" sz="2400" dirty="0" smtClean="0"/>
              <a:t>か？</a:t>
            </a:r>
            <a:r>
              <a:rPr lang="en-US" altLang="ja-JP" sz="2400" dirty="0" smtClean="0"/>
              <a:t/>
            </a:r>
            <a:br>
              <a:rPr lang="en-US" altLang="ja-JP" sz="2400" dirty="0" smtClean="0"/>
            </a:br>
            <a:r>
              <a:rPr lang="ja-JP" altLang="en-US" sz="2400" dirty="0" smtClean="0"/>
              <a:t>個人とその所属する階層との関係をどう見るか？</a:t>
            </a:r>
            <a:r>
              <a:rPr lang="en-US" altLang="ja-JP" sz="2400" dirty="0" smtClean="0"/>
              <a:t/>
            </a:r>
            <a:br>
              <a:rPr lang="en-US" altLang="ja-JP" sz="2400" dirty="0" smtClean="0"/>
            </a:br>
            <a:r>
              <a:rPr lang="ja-JP" altLang="en-US" sz="2400" dirty="0"/>
              <a:t>シャハト</a:t>
            </a:r>
            <a:r>
              <a:rPr lang="ja-JP" altLang="en-US" sz="2400" dirty="0" smtClean="0"/>
              <a:t>の</a:t>
            </a:r>
            <a:r>
              <a:rPr lang="ja-JP" altLang="en-US" sz="2400" dirty="0"/>
              <a:t>政策</a:t>
            </a:r>
            <a:r>
              <a:rPr lang="ja-JP" altLang="en-US" sz="2400" dirty="0" smtClean="0"/>
              <a:t>を</a:t>
            </a:r>
            <a:r>
              <a:rPr lang="ja-JP" altLang="en-US" sz="2400" dirty="0"/>
              <a:t>単</a:t>
            </a:r>
            <a:r>
              <a:rPr lang="ja-JP" altLang="en-US" sz="2400" dirty="0" smtClean="0"/>
              <a:t>なる「経済政策」といっていいか？</a:t>
            </a:r>
            <a:r>
              <a:rPr lang="en-US" altLang="ja-JP" sz="2400" dirty="0" smtClean="0"/>
              <a:t/>
            </a:r>
            <a:br>
              <a:rPr lang="en-US" altLang="ja-JP" sz="2400" dirty="0" smtClean="0"/>
            </a:br>
            <a:r>
              <a:rPr lang="ja-JP" altLang="en-US" sz="2400" dirty="0"/>
              <a:t>経済政策</a:t>
            </a:r>
            <a:r>
              <a:rPr lang="ja-JP" altLang="en-US" sz="2400" dirty="0" smtClean="0"/>
              <a:t>の方向性</a:t>
            </a:r>
            <a:r>
              <a:rPr lang="ja-JP" altLang="en-US" sz="2400" dirty="0"/>
              <a:t>・</a:t>
            </a:r>
            <a:r>
              <a:rPr lang="ja-JP" altLang="en-US" sz="2400" dirty="0" smtClean="0"/>
              <a:t>内容</a:t>
            </a:r>
            <a:r>
              <a:rPr lang="ja-JP" altLang="en-US" sz="2400" dirty="0"/>
              <a:t>を問題としないでいいの</a:t>
            </a:r>
            <a:r>
              <a:rPr lang="ja-JP" altLang="en-US" sz="2400" dirty="0" smtClean="0"/>
              <a:t>か</a:t>
            </a:r>
            <a:r>
              <a:rPr lang="ja-JP" altLang="en-US" sz="2400" dirty="0"/>
              <a:t>？</a:t>
            </a:r>
            <a:r>
              <a:rPr kumimoji="1" lang="en-US" altLang="ja-JP" sz="2400" dirty="0" smtClean="0"/>
              <a:t/>
            </a:r>
            <a:br>
              <a:rPr kumimoji="1" lang="en-US" altLang="ja-JP" sz="2400" dirty="0" smtClean="0"/>
            </a:br>
            <a:endParaRPr kumimoji="1" lang="ja-JP" altLang="en-US" sz="2400" dirty="0"/>
          </a:p>
        </p:txBody>
      </p:sp>
      <p:sp>
        <p:nvSpPr>
          <p:cNvPr id="3" name="コンテンツ プレースホルダー 2"/>
          <p:cNvSpPr>
            <a:spLocks noGrp="1"/>
          </p:cNvSpPr>
          <p:nvPr>
            <p:ph idx="1"/>
          </p:nvPr>
        </p:nvSpPr>
        <p:spPr>
          <a:xfrm>
            <a:off x="457200" y="2276872"/>
            <a:ext cx="8229600" cy="3849291"/>
          </a:xfrm>
        </p:spPr>
        <p:txBody>
          <a:bodyPr>
            <a:normAutofit fontScale="77500" lnSpcReduction="20000"/>
          </a:bodyPr>
          <a:lstStyle/>
          <a:p>
            <a:r>
              <a:rPr lang="ja-JP" altLang="en-US" dirty="0" smtClean="0"/>
              <a:t>帝政期・</a:t>
            </a:r>
            <a:endParaRPr lang="en-US" altLang="ja-JP" dirty="0" smtClean="0"/>
          </a:p>
          <a:p>
            <a:r>
              <a:rPr lang="ja-JP" altLang="en-US" dirty="0" smtClean="0"/>
              <a:t>第一次世界大戦期・</a:t>
            </a:r>
            <a:endParaRPr lang="en-US" altLang="ja-JP" dirty="0" smtClean="0"/>
          </a:p>
          <a:p>
            <a:r>
              <a:rPr lang="en-US" altLang="ja-JP" dirty="0"/>
              <a:t>11</a:t>
            </a:r>
            <a:r>
              <a:rPr lang="ja-JP" altLang="en-US" dirty="0"/>
              <a:t>月</a:t>
            </a:r>
            <a:r>
              <a:rPr lang="ja-JP" altLang="en-US" dirty="0" smtClean="0"/>
              <a:t>革命とワイマール憲法・民主共和制</a:t>
            </a:r>
            <a:endParaRPr lang="en-US" altLang="ja-JP" dirty="0" smtClean="0"/>
          </a:p>
          <a:p>
            <a:r>
              <a:rPr lang="ja-JP" altLang="en-US" dirty="0" smtClean="0"/>
              <a:t>ワイマール末期・・・ワイマール連合政権崩壊に重要な役割</a:t>
            </a:r>
            <a:endParaRPr lang="en-US" altLang="ja-JP" dirty="0" smtClean="0"/>
          </a:p>
          <a:p>
            <a:r>
              <a:rPr lang="ja-JP" altLang="en-US" dirty="0" smtClean="0"/>
              <a:t>ナチ体制成立に貢献し、国家の要職を担い、</a:t>
            </a:r>
            <a:endParaRPr lang="en-US" altLang="ja-JP" dirty="0" smtClean="0"/>
          </a:p>
          <a:p>
            <a:r>
              <a:rPr lang="ja-JP" altLang="en-US" dirty="0" smtClean="0"/>
              <a:t>そのご離反（？一定の距離での協力）と</a:t>
            </a:r>
            <a:endParaRPr lang="en-US" altLang="ja-JP" dirty="0" smtClean="0"/>
          </a:p>
          <a:p>
            <a:r>
              <a:rPr lang="ja-JP" altLang="en-US" dirty="0" smtClean="0"/>
              <a:t>戦後・・・ニュルンベルク裁判の主要戦犯</a:t>
            </a:r>
            <a:endParaRPr lang="en-US" altLang="ja-JP" dirty="0" smtClean="0"/>
          </a:p>
          <a:p>
            <a:r>
              <a:rPr kumimoji="1" lang="ja-JP" altLang="en-US" dirty="0" smtClean="0"/>
              <a:t>裁判</a:t>
            </a:r>
            <a:r>
              <a:rPr kumimoji="1" lang="ja-JP" altLang="en-US" dirty="0"/>
              <a:t>の結果</a:t>
            </a:r>
            <a:r>
              <a:rPr kumimoji="1" lang="ja-JP" altLang="en-US" dirty="0" smtClean="0"/>
              <a:t>は、「テクノクラートの経済政策」を証明するか？</a:t>
            </a:r>
            <a:endParaRPr kumimoji="1" lang="ja-JP" altLang="en-US" dirty="0"/>
          </a:p>
        </p:txBody>
      </p:sp>
    </p:spTree>
    <p:extLst>
      <p:ext uri="{BB962C8B-B14F-4D97-AF65-F5344CB8AC3E}">
        <p14:creationId xmlns:p14="http://schemas.microsoft.com/office/powerpoint/2010/main" val="1474562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帝政期のシャハト</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ja-JP" dirty="0"/>
              <a:t>帝政期ドイツの経済膨張と世界強国への突進の一端を銀行家と</a:t>
            </a:r>
            <a:r>
              <a:rPr lang="ja-JP" altLang="ja-JP" dirty="0" smtClean="0"/>
              <a:t>して</a:t>
            </a:r>
            <a:r>
              <a:rPr lang="ja-JP" altLang="en-US" dirty="0" smtClean="0"/>
              <a:t>担う。</a:t>
            </a:r>
            <a:endParaRPr lang="en-US" altLang="ja-JP" dirty="0" smtClean="0"/>
          </a:p>
          <a:p>
            <a:endParaRPr kumimoji="1" lang="en-US" altLang="ja-JP" dirty="0"/>
          </a:p>
          <a:p>
            <a:r>
              <a:rPr lang="ja-JP" altLang="en-US" dirty="0" smtClean="0"/>
              <a:t>植民地拡大・ドイツ帝国膨張を肯定する態度</a:t>
            </a:r>
            <a:endParaRPr kumimoji="1" lang="en-US" altLang="ja-JP" dirty="0"/>
          </a:p>
          <a:p>
            <a:r>
              <a:rPr lang="ja-JP" altLang="en-US" dirty="0" smtClean="0"/>
              <a:t>ワイマール期もその点で一貫。</a:t>
            </a:r>
            <a:endParaRPr lang="en-US" altLang="ja-JP" dirty="0" smtClean="0"/>
          </a:p>
          <a:p>
            <a:pPr lvl="1"/>
            <a:r>
              <a:rPr kumimoji="1" lang="ja-JP" altLang="en-US" dirty="0"/>
              <a:t>戦勝</a:t>
            </a:r>
            <a:r>
              <a:rPr kumimoji="1" lang="ja-JP" altLang="en-US" dirty="0" smtClean="0"/>
              <a:t>国・連合国に対し、植民地返還を要求</a:t>
            </a:r>
            <a:endParaRPr kumimoji="1" lang="en-US" altLang="ja-JP" dirty="0" smtClean="0"/>
          </a:p>
          <a:p>
            <a:pPr lvl="1"/>
            <a:endParaRPr lang="en-US" altLang="ja-JP" dirty="0"/>
          </a:p>
          <a:p>
            <a:pPr lvl="1"/>
            <a:r>
              <a:rPr kumimoji="1" lang="ja-JP" altLang="en-US" dirty="0" smtClean="0"/>
              <a:t>世界強国ドイツを求める思想</a:t>
            </a:r>
            <a:endParaRPr kumimoji="1" lang="en-US" altLang="ja-JP" dirty="0" smtClean="0"/>
          </a:p>
          <a:p>
            <a:pPr lvl="1"/>
            <a:r>
              <a:rPr lang="ja-JP" altLang="en-US" dirty="0"/>
              <a:t>ヨーロッパの</a:t>
            </a:r>
            <a:r>
              <a:rPr lang="ja-JP" altLang="en-US" dirty="0" smtClean="0">
                <a:solidFill>
                  <a:srgbClr val="FF0000"/>
                </a:solidFill>
              </a:rPr>
              <a:t>列強（植民地所有）と</a:t>
            </a:r>
            <a:r>
              <a:rPr lang="ja-JP" altLang="en-US" dirty="0">
                <a:solidFill>
                  <a:srgbClr val="FF0000"/>
                </a:solidFill>
              </a:rPr>
              <a:t>対等</a:t>
            </a:r>
            <a:r>
              <a:rPr lang="ja-JP" altLang="en-US" dirty="0" smtClean="0">
                <a:solidFill>
                  <a:srgbClr val="FF0000"/>
                </a:solidFill>
              </a:rPr>
              <a:t>の</a:t>
            </a:r>
            <a:r>
              <a:rPr lang="ja-JP" altLang="en-US" dirty="0">
                <a:solidFill>
                  <a:srgbClr val="FF0000"/>
                </a:solidFill>
              </a:rPr>
              <a:t>地位</a:t>
            </a:r>
            <a:r>
              <a:rPr lang="ja-JP" altLang="en-US" dirty="0"/>
              <a:t>を求める思想</a:t>
            </a:r>
            <a:endParaRPr kumimoji="1" lang="ja-JP" altLang="en-US" dirty="0"/>
          </a:p>
        </p:txBody>
      </p:sp>
    </p:spTree>
    <p:extLst>
      <p:ext uri="{BB962C8B-B14F-4D97-AF65-F5344CB8AC3E}">
        <p14:creationId xmlns:p14="http://schemas.microsoft.com/office/powerpoint/2010/main" val="1601086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Schacht </a:t>
            </a:r>
            <a:r>
              <a:rPr kumimoji="1" lang="en-US" altLang="ja-JP" dirty="0" err="1" smtClean="0"/>
              <a:t>bis</a:t>
            </a:r>
            <a:r>
              <a:rPr kumimoji="1" lang="en-US" altLang="ja-JP" dirty="0" smtClean="0"/>
              <a:t> 1923</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de-DE" altLang="ja-JP" dirty="0" smtClean="0"/>
              <a:t>meinen Doktorgrad erreicht hatte, </a:t>
            </a:r>
            <a:r>
              <a:rPr lang="de-DE" altLang="ja-JP" dirty="0" smtClean="0">
                <a:solidFill>
                  <a:srgbClr val="FF0000"/>
                </a:solidFill>
              </a:rPr>
              <a:t>zwei Jahre</a:t>
            </a:r>
            <a:r>
              <a:rPr lang="de-DE" altLang="ja-JP" dirty="0" smtClean="0"/>
              <a:t> lang in wirtschaftlichen Organisationen tätig gewesen. Trat dann in die Banklaufbahn ein. </a:t>
            </a:r>
            <a:r>
              <a:rPr lang="de-DE" altLang="ja-JP" dirty="0" smtClean="0">
                <a:solidFill>
                  <a:srgbClr val="FF0000"/>
                </a:solidFill>
              </a:rPr>
              <a:t>Bin 13 Jahre in der Dresdner Bank </a:t>
            </a:r>
            <a:r>
              <a:rPr lang="de-DE" altLang="ja-JP" dirty="0" smtClean="0"/>
              <a:t>gewesen, einer der großen sogenannten »D«-Banken. Habe dann die Leitung einer eigenen Bank übernommen, die später mit einer der »D«-</a:t>
            </a:r>
            <a:r>
              <a:rPr lang="en-US" altLang="ja-JP" dirty="0" smtClean="0"/>
              <a:t>B</a:t>
            </a:r>
            <a:r>
              <a:rPr lang="de-DE" altLang="ja-JP" dirty="0" smtClean="0"/>
              <a:t>anken fusionierte. </a:t>
            </a:r>
          </a:p>
          <a:p>
            <a:endParaRPr lang="de-DE" altLang="ja-JP" dirty="0" smtClean="0"/>
          </a:p>
          <a:p>
            <a:r>
              <a:rPr lang="de-DE" altLang="ja-JP" dirty="0" smtClean="0"/>
              <a:t>[Der Nürnberger Prozeß: Einhundertsiebzehnter Tag. Dienstag, 30. April 1946. Der Nürnberger Prozeß, S. 14972 (vgl. NP Bd. 12, S. 454 ff.)]</a:t>
            </a:r>
          </a:p>
          <a:p>
            <a:endParaRPr kumimoji="1" lang="ja-JP" altLang="en-US" dirty="0"/>
          </a:p>
        </p:txBody>
      </p:sp>
    </p:spTree>
    <p:extLst>
      <p:ext uri="{BB962C8B-B14F-4D97-AF65-F5344CB8AC3E}">
        <p14:creationId xmlns:p14="http://schemas.microsoft.com/office/powerpoint/2010/main" val="63887994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5779</TotalTime>
  <Words>6346</Words>
  <Application>Microsoft Office PowerPoint</Application>
  <PresentationFormat>画面に合わせる (4:3)</PresentationFormat>
  <Paragraphs>329</Paragraphs>
  <Slides>51</Slides>
  <Notes>1</Notes>
  <HiddenSlides>1</HiddenSlides>
  <MMClips>0</MMClips>
  <ScaleCrop>false</ScaleCrop>
  <HeadingPairs>
    <vt:vector size="4" baseType="variant">
      <vt:variant>
        <vt:lpstr>テーマ</vt:lpstr>
      </vt:variant>
      <vt:variant>
        <vt:i4>1</vt:i4>
      </vt:variant>
      <vt:variant>
        <vt:lpstr>スライド タイトル</vt:lpstr>
      </vt:variant>
      <vt:variant>
        <vt:i4>51</vt:i4>
      </vt:variant>
    </vt:vector>
  </HeadingPairs>
  <TitlesOfParts>
    <vt:vector size="52" baseType="lpstr">
      <vt:lpstr>Office ​​テーマ</vt:lpstr>
      <vt:lpstr>書評：川瀬泰史著『シャハト―ナチスドイツのテクノクラートの経済政策とその構想―』 </vt:lpstr>
      <vt:lpstr>PowerPoint プレゼンテーション</vt:lpstr>
      <vt:lpstr>ドイツの政治経済史上での重要人物</vt:lpstr>
      <vt:lpstr>「ヒトラーの銀行家」に対する「政策技術の担い手で、実際の政策を実施した技術者・官僚」</vt:lpstr>
      <vt:lpstr>第一部　第1章　シャハト：人と生涯</vt:lpstr>
      <vt:lpstr>重要な時期ごとに 政治的人間としての思想と行動</vt:lpstr>
      <vt:lpstr>シャハトの経歴・・・テクノクラートとは何か？ 個人とその所属する階層との関係をどう見るか？ シャハトの政策を単なる「経済政策」といっていいか？ 経済政策の方向性・内容を問題としないでいいのか？ </vt:lpstr>
      <vt:lpstr>帝政期のシャハト</vt:lpstr>
      <vt:lpstr>Schacht bis 1923</vt:lpstr>
      <vt:lpstr>ワイマール期のシャハト</vt:lpstr>
      <vt:lpstr>ドイツ民主党に所属の政治的闘士</vt:lpstr>
      <vt:lpstr>Schacht 1923-1930</vt:lpstr>
      <vt:lpstr>1926-1930のシャハト</vt:lpstr>
      <vt:lpstr>1930年のライヒスバンク総裁辞任 (法廷で、シャハトが挙げた二つの理由）</vt:lpstr>
      <vt:lpstr>第二の辞任理由…ヤング案の処理問題</vt:lpstr>
      <vt:lpstr>ナチ体制下・・・1933－39とその後</vt:lpstr>
      <vt:lpstr>Schacht 1933-1939, 1943</vt:lpstr>
      <vt:lpstr>メフォ手形</vt:lpstr>
      <vt:lpstr>1935年5月3日シャハト・メモ：PS-1168・・・ 再軍備宣言を踏まえた急拡大する軍備金融の課題</vt:lpstr>
      <vt:lpstr>PS-1168　1928年以降、それに33年からの秘密再軍備も加わって、 財政赤字、急拡大</vt:lpstr>
      <vt:lpstr>PS-1168 2年間を肯定し、いかに軍備金融の目標に集中するか</vt:lpstr>
      <vt:lpstr>通貨安定の見地からする再軍備急進への反対・抵抗・・・辞任・解任</vt:lpstr>
      <vt:lpstr>弁護論・・・「通貨安定」（口実）、軍需ストップ（目的）</vt:lpstr>
      <vt:lpstr>ナチ党政権掌握への貢献・・・・検察側が挙げる証拠の数々</vt:lpstr>
      <vt:lpstr>PowerPoint プレゼンテーション</vt:lpstr>
      <vt:lpstr>ドイツ産業家たちの署名集め・・・ヒトラーを首相任命にと、ヒンデンブルクに働きかけ</vt:lpstr>
      <vt:lpstr>  1933年2月、「最後の選挙」のための財界からの選挙献金集め </vt:lpstr>
      <vt:lpstr>繰り返しナチ党支持の演説等で訴える</vt:lpstr>
      <vt:lpstr>ヒトラー政権下、秘密再軍備から再軍備宣言までのシャハトの貢献</vt:lpstr>
      <vt:lpstr>新計画</vt:lpstr>
      <vt:lpstr>原料・為替取得・確保</vt:lpstr>
      <vt:lpstr>1935年5月3日のヒトラー宛メモ 「軍備金融」・・・軍備計画のテンポと規模、ドイツ政治の課題</vt:lpstr>
      <vt:lpstr>戦争経済全権として</vt:lpstr>
      <vt:lpstr>Mefo手形―軍需金融</vt:lpstr>
      <vt:lpstr>経済動員の全権・・・工業経営・原料・労働力の最大限の活用・食料配給カード配分</vt:lpstr>
      <vt:lpstr>1937年1月　仕事の総括・・・戦争経済の準備、平時のうちに平時組織を戦争経済組織に直接転換できるように準備</vt:lpstr>
      <vt:lpstr>シャハトの植民地回復要求の発言</vt:lpstr>
      <vt:lpstr>ニュルンベルク法廷：1946・5・3</vt:lpstr>
      <vt:lpstr>シャハト…ユダヤ人迫害に関与し、原則的に同意。</vt:lpstr>
      <vt:lpstr>シャハトの影響力喪失過程 1936年4月から</vt:lpstr>
      <vt:lpstr>シャハトとゲーリングの対立激化</vt:lpstr>
      <vt:lpstr>財政コントロールの試み→ ライヒスバンク総裁、辞任へ</vt:lpstr>
      <vt:lpstr>シャハト・・・再軍備計画の中心人物、 ナチ・ドイツの迅速な軍事強国への上昇に責任。 </vt:lpstr>
      <vt:lpstr>軍備増強それ自体は、ニュルンベルク法に照らして、 犯罪（平和に対する罪）ではない。</vt:lpstr>
      <vt:lpstr>シャハトの軍備計画制限の開始（金融的見地から）…1936年</vt:lpstr>
      <vt:lpstr>シャハト・・・・侵略戦争の計画に関与せず</vt:lpstr>
      <vt:lpstr>PowerPoint プレゼンテーション</vt:lpstr>
      <vt:lpstr>調査した史料の問題点は？</vt:lpstr>
      <vt:lpstr>PowerPoint プレゼンテーション</vt:lpstr>
      <vt:lpstr>シャハトの自己弁護・・・戦争を望まなかった、敗戦責任なし</vt:lpstr>
      <vt:lpstr>しかし、ヒトラーの秘密再軍備の実行に貢献することで、 戦争準備に加担したのでは？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書評：川瀬泰史著『シャハト―ナチスドイツのテクノクラートの経済政策とその構想―』 </dc:title>
  <dc:creator>YCU-Nagamine</dc:creator>
  <cp:lastModifiedBy>YCU-Nagamine</cp:lastModifiedBy>
  <cp:revision>68</cp:revision>
  <dcterms:created xsi:type="dcterms:W3CDTF">2018-12-03T07:50:43Z</dcterms:created>
  <dcterms:modified xsi:type="dcterms:W3CDTF">2018-12-10T02:15:50Z</dcterms:modified>
</cp:coreProperties>
</file>