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123" d="100"/>
          <a:sy n="123" d="100"/>
        </p:scale>
        <p:origin x="-114" y="-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11/12/2014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11/12/2014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11/12/2014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11/12/2014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11/12/2014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11/12/2014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 dirty="0" smtClean="0"/>
              <a:t>繁栄</a:t>
            </a:r>
            <a:r>
              <a:rPr lang="ja-JP" altLang="en-US" dirty="0"/>
              <a:t>化</a:t>
            </a:r>
            <a:r>
              <a:rPr lang="ja-JP" altLang="en-US" dirty="0" smtClean="0"/>
              <a:t>の新しい共通性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ja-JP" altLang="en-US" dirty="0" smtClean="0"/>
              <a:t>新村　祐斗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6316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大量消費社会に対する批判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ja-JP" altLang="en-US" dirty="0" smtClean="0"/>
              <a:t>新しい物質主義</a:t>
            </a:r>
            <a:endParaRPr lang="en-US" altLang="ja-JP" dirty="0" smtClean="0"/>
          </a:p>
          <a:p>
            <a:r>
              <a:rPr lang="ja-JP" altLang="en-US" dirty="0" smtClean="0"/>
              <a:t>社会的絆の喪失</a:t>
            </a:r>
            <a:endParaRPr lang="en-US" altLang="ja-JP" dirty="0" smtClean="0"/>
          </a:p>
          <a:p>
            <a:r>
              <a:rPr lang="ja-JP" altLang="en-US" dirty="0" smtClean="0"/>
              <a:t>社会的階層秩序の衰退</a:t>
            </a:r>
            <a:endParaRPr lang="en-US" altLang="ja-JP" dirty="0" smtClean="0"/>
          </a:p>
          <a:p>
            <a:r>
              <a:rPr lang="ja-JP" altLang="en-US" dirty="0"/>
              <a:t>傑出</a:t>
            </a:r>
            <a:r>
              <a:rPr lang="ja-JP" altLang="en-US" dirty="0" smtClean="0"/>
              <a:t>した個人の尊重の喪失</a:t>
            </a:r>
            <a:endParaRPr lang="en-US" altLang="ja-JP" dirty="0" smtClean="0"/>
          </a:p>
          <a:p>
            <a:r>
              <a:rPr lang="ja-JP" altLang="en-US" dirty="0" smtClean="0"/>
              <a:t>アメリカ</a:t>
            </a:r>
            <a:r>
              <a:rPr lang="ja-JP" altLang="en-US" dirty="0"/>
              <a:t>化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38421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家族関係の変化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ja-JP" altLang="en-US" dirty="0" smtClean="0"/>
              <a:t>家族生活への回帰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離婚率の低下、婚外出産の減少、ベビーブーム、出生率の増加</a:t>
            </a:r>
            <a:endParaRPr lang="en-US" altLang="ja-JP" dirty="0" smtClean="0"/>
          </a:p>
          <a:p>
            <a:r>
              <a:rPr lang="ja-JP" altLang="en-US" dirty="0" smtClean="0"/>
              <a:t>モダンな大量消費のよる家族回帰、地域社会のつながりの減少</a:t>
            </a:r>
            <a:endParaRPr lang="en-US" altLang="ja-JP" dirty="0" smtClean="0"/>
          </a:p>
          <a:p>
            <a:pPr lvl="1"/>
            <a:r>
              <a:rPr lang="ja-JP" altLang="en-US" dirty="0"/>
              <a:t>三種</a:t>
            </a:r>
            <a:r>
              <a:rPr lang="ja-JP" altLang="en-US" dirty="0" smtClean="0"/>
              <a:t>の神器的変化</a:t>
            </a:r>
            <a:endParaRPr lang="en-US" altLang="ja-JP" dirty="0" smtClean="0"/>
          </a:p>
          <a:p>
            <a:r>
              <a:rPr lang="ja-JP" altLang="en-US" dirty="0" smtClean="0"/>
              <a:t>世帯構成の変化</a:t>
            </a:r>
            <a:endParaRPr lang="en-US" altLang="ja-JP" dirty="0" smtClean="0"/>
          </a:p>
          <a:p>
            <a:r>
              <a:rPr lang="ja-JP" altLang="en-US" dirty="0" smtClean="0"/>
              <a:t>核家族化、女性の社会進出</a:t>
            </a:r>
            <a:endParaRPr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11367525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労働の変化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ja-JP" altLang="en-US" sz="2800" dirty="0"/>
              <a:t>企業内</a:t>
            </a:r>
            <a:r>
              <a:rPr lang="ja-JP" altLang="en-US" sz="2800" dirty="0" smtClean="0"/>
              <a:t>の階層秩序の明確化</a:t>
            </a:r>
            <a:endParaRPr lang="en-US" altLang="ja-JP" sz="2800" dirty="0" smtClean="0"/>
          </a:p>
          <a:p>
            <a:r>
              <a:rPr lang="ja-JP" altLang="en-US" sz="2800" dirty="0" smtClean="0"/>
              <a:t>家族</a:t>
            </a:r>
            <a:r>
              <a:rPr lang="ja-JP" altLang="en-US" sz="2800" dirty="0"/>
              <a:t>経済</a:t>
            </a:r>
            <a:r>
              <a:rPr lang="ja-JP" altLang="en-US" sz="2800" dirty="0" smtClean="0"/>
              <a:t>の後退</a:t>
            </a:r>
            <a:endParaRPr lang="en-US" altLang="ja-JP" sz="2800" dirty="0" smtClean="0"/>
          </a:p>
          <a:p>
            <a:r>
              <a:rPr lang="ja-JP" altLang="en-US" sz="2800" dirty="0"/>
              <a:t>労働組合</a:t>
            </a:r>
            <a:r>
              <a:rPr lang="ja-JP" altLang="en-US" sz="2800" dirty="0" smtClean="0"/>
              <a:t>の影響力大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2931922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文化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ja-JP" altLang="en-US" dirty="0" smtClean="0"/>
              <a:t>価値観の変化</a:t>
            </a:r>
            <a:endParaRPr lang="en-US" altLang="ja-JP" dirty="0" smtClean="0"/>
          </a:p>
          <a:p>
            <a:r>
              <a:rPr lang="ja-JP" altLang="en-US" dirty="0" smtClean="0"/>
              <a:t>世代間衝突</a:t>
            </a:r>
            <a:endParaRPr lang="en-US" altLang="ja-JP" dirty="0" smtClean="0"/>
          </a:p>
          <a:p>
            <a:r>
              <a:rPr lang="ja-JP" altLang="en-US" dirty="0" smtClean="0"/>
              <a:t>知識人の黄金時代とハイカルチャーの役割の変化</a:t>
            </a:r>
            <a:endParaRPr lang="en-US" altLang="ja-JP" dirty="0" smtClean="0"/>
          </a:p>
          <a:p>
            <a:r>
              <a:rPr lang="ja-JP" altLang="en-US" dirty="0" smtClean="0"/>
              <a:t>大衆向けテレビの出現</a:t>
            </a:r>
            <a:endParaRPr lang="en-US" altLang="ja-JP" dirty="0" smtClean="0"/>
          </a:p>
          <a:p>
            <a:r>
              <a:rPr lang="ja-JP" altLang="en-US" dirty="0" smtClean="0"/>
              <a:t>ヨーロッパ文化のアメリカ化</a:t>
            </a:r>
            <a:endParaRPr lang="en-US" altLang="ja-JP" dirty="0" smtClean="0"/>
          </a:p>
          <a:p>
            <a:r>
              <a:rPr lang="ja-JP" altLang="en-US" dirty="0" smtClean="0"/>
              <a:t>ヨーロッパ文化政策の第一歩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33239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価値変化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ja-JP" altLang="en-US" dirty="0" smtClean="0"/>
              <a:t>ヨーロッパ的未来楽観主義</a:t>
            </a:r>
            <a:endParaRPr lang="en-US" altLang="ja-JP" dirty="0"/>
          </a:p>
          <a:p>
            <a:pPr marL="457200" lvl="1" indent="0">
              <a:buNone/>
            </a:pPr>
            <a:r>
              <a:rPr lang="ja-JP" altLang="en-US" dirty="0" smtClean="0"/>
              <a:t>社会的・政治的価値観の変化をもたらす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従順さ、節約、忍耐から、寛容、責任を担う用意、社会的儀礼作法</a:t>
            </a:r>
            <a:endParaRPr lang="en-US" altLang="ja-JP" dirty="0" smtClean="0"/>
          </a:p>
          <a:p>
            <a:pPr lvl="1"/>
            <a:r>
              <a:rPr lang="ja-JP" altLang="en-US" dirty="0"/>
              <a:t>女性</a:t>
            </a:r>
            <a:r>
              <a:rPr lang="ja-JP" altLang="en-US" dirty="0" smtClean="0"/>
              <a:t>の就業の容認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労働の価値の変化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宗教的価値観の変化</a:t>
            </a:r>
            <a:endParaRPr lang="en-US" altLang="ja-JP" dirty="0" smtClean="0"/>
          </a:p>
          <a:p>
            <a:pPr lvl="1"/>
            <a:r>
              <a:rPr lang="ja-JP" altLang="en-US" dirty="0"/>
              <a:t>権力</a:t>
            </a:r>
            <a:r>
              <a:rPr lang="ja-JP" altLang="en-US" dirty="0" smtClean="0"/>
              <a:t>に対する不信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497385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世代間衝突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altLang="ja-JP" dirty="0" smtClean="0"/>
              <a:t>50</a:t>
            </a:r>
            <a:r>
              <a:rPr lang="ja-JP" altLang="en-US" dirty="0" smtClean="0"/>
              <a:t>年代　年配者とは、異なった生活、消費スタイル、音楽、衣服、価値観</a:t>
            </a:r>
            <a:endParaRPr lang="en-US" altLang="ja-JP" dirty="0" smtClean="0"/>
          </a:p>
          <a:p>
            <a:r>
              <a:rPr lang="en-US" altLang="ja-JP" dirty="0"/>
              <a:t>60</a:t>
            </a:r>
            <a:r>
              <a:rPr lang="ja-JP" altLang="en-US" dirty="0" smtClean="0"/>
              <a:t>年代　ポップミュージック、ジーンズ、ミニスカート、ヒッピー文化、ピル、自由な性、「</a:t>
            </a:r>
            <a:r>
              <a:rPr lang="en-US" altLang="ja-JP" dirty="0" smtClean="0"/>
              <a:t>Make love, not war</a:t>
            </a:r>
            <a:r>
              <a:rPr lang="ja-JP" altLang="en-US" dirty="0" smtClean="0"/>
              <a:t>」</a:t>
            </a:r>
            <a:endParaRPr lang="en-US" altLang="ja-JP" dirty="0" smtClean="0"/>
          </a:p>
          <a:p>
            <a:r>
              <a:rPr lang="en-US" altLang="ja-JP" dirty="0"/>
              <a:t>60</a:t>
            </a:r>
            <a:r>
              <a:rPr lang="ja-JP" altLang="en-US" dirty="0" smtClean="0"/>
              <a:t>年代後半　政府への挑戦、権力への挑戦、学生運動</a:t>
            </a:r>
            <a:endParaRPr lang="en-US" altLang="ja-JP" dirty="0" smtClean="0"/>
          </a:p>
          <a:p>
            <a:r>
              <a:rPr lang="ja-JP" altLang="en-US" dirty="0" smtClean="0"/>
              <a:t>生きた時代間の全く異なった経験と価値観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世界恐慌、</a:t>
            </a:r>
            <a:r>
              <a:rPr lang="en-US" altLang="ja-JP" dirty="0" smtClean="0"/>
              <a:t>2</a:t>
            </a:r>
            <a:r>
              <a:rPr lang="ja-JP" altLang="en-US" dirty="0" err="1" smtClean="0"/>
              <a:t>つの</a:t>
            </a:r>
            <a:r>
              <a:rPr lang="ja-JP" altLang="en-US" dirty="0" smtClean="0"/>
              <a:t>世界大戦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裕福さの増進、平和、非暴力、再建、教育</a:t>
            </a:r>
            <a:endParaRPr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224651634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知識人とハイカルチャー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ja-JP" altLang="en-US" dirty="0" smtClean="0"/>
              <a:t>パリ　ヨーロッパの知的文化における中心的役割を回復</a:t>
            </a:r>
            <a:endParaRPr lang="en-US" altLang="ja-JP" dirty="0" smtClean="0"/>
          </a:p>
          <a:p>
            <a:r>
              <a:rPr lang="ja-JP" altLang="en-US" dirty="0" smtClean="0"/>
              <a:t>冷戦による知識人への注目</a:t>
            </a:r>
            <a:endParaRPr lang="en-US" altLang="ja-JP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041080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メディア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ja-JP" altLang="en-US" dirty="0" smtClean="0"/>
              <a:t>大衆メディアとしてのテレビの普及</a:t>
            </a:r>
            <a:endParaRPr lang="en-US" altLang="ja-JP" dirty="0" smtClean="0"/>
          </a:p>
          <a:p>
            <a:r>
              <a:rPr lang="ja-JP" altLang="en-US" dirty="0"/>
              <a:t>既存</a:t>
            </a:r>
            <a:r>
              <a:rPr lang="ja-JP" altLang="en-US" dirty="0" smtClean="0"/>
              <a:t>のメディアも引き続き成長</a:t>
            </a:r>
            <a:endParaRPr lang="en-US" altLang="ja-JP" dirty="0" smtClean="0"/>
          </a:p>
          <a:p>
            <a:r>
              <a:rPr lang="ja-JP" altLang="en-US" dirty="0" smtClean="0"/>
              <a:t>第</a:t>
            </a:r>
            <a:r>
              <a:rPr lang="en-US" altLang="ja-JP" dirty="0"/>
              <a:t>4</a:t>
            </a:r>
            <a:r>
              <a:rPr lang="ja-JP" altLang="en-US" dirty="0" smtClean="0"/>
              <a:t>の権力としてのテレビ</a:t>
            </a:r>
            <a:endParaRPr lang="en-US" altLang="ja-JP" dirty="0" smtClean="0"/>
          </a:p>
          <a:p>
            <a:pPr lvl="1"/>
            <a:r>
              <a:rPr lang="ja-JP" altLang="en-US" dirty="0"/>
              <a:t>政府</a:t>
            </a:r>
            <a:r>
              <a:rPr lang="ja-JP" altLang="en-US" dirty="0" smtClean="0"/>
              <a:t>によって統制された経験なし</a:t>
            </a:r>
            <a:endParaRPr lang="en-US" altLang="ja-JP" dirty="0" smtClean="0"/>
          </a:p>
          <a:p>
            <a:r>
              <a:rPr lang="ja-JP" altLang="en-US" dirty="0" smtClean="0"/>
              <a:t>社会的・文化的な作用をもたらす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青少年</a:t>
            </a:r>
            <a:r>
              <a:rPr lang="ja-JP" altLang="en-US" dirty="0"/>
              <a:t>文化</a:t>
            </a:r>
            <a:r>
              <a:rPr lang="ja-JP" altLang="en-US" dirty="0" smtClean="0"/>
              <a:t>の普及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ポップミュージックの流行</a:t>
            </a:r>
            <a:endParaRPr lang="en-US" altLang="ja-JP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932009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文化のアメリカ化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ja-JP" altLang="en-US" dirty="0" smtClean="0"/>
              <a:t>西ヨーロッパ文化のアメリカ化が進む</a:t>
            </a:r>
            <a:endParaRPr lang="en-US" altLang="ja-JP" dirty="0" smtClean="0"/>
          </a:p>
          <a:p>
            <a:r>
              <a:rPr lang="ja-JP" altLang="en-US" dirty="0" smtClean="0"/>
              <a:t>青少年文化が大きな影響を受ける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ロック音楽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ジャズ音楽</a:t>
            </a:r>
            <a:endParaRPr lang="en-US" altLang="ja-JP" dirty="0" smtClean="0"/>
          </a:p>
          <a:p>
            <a:r>
              <a:rPr lang="ja-JP" altLang="en-US" dirty="0" smtClean="0"/>
              <a:t>学問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社会科学　アメリカを模範</a:t>
            </a:r>
            <a:endParaRPr lang="en-US" altLang="ja-JP" dirty="0" smtClean="0"/>
          </a:p>
          <a:p>
            <a:pPr lvl="1"/>
            <a:r>
              <a:rPr lang="ja-JP" altLang="en-US" dirty="0"/>
              <a:t>アメリカ</a:t>
            </a:r>
            <a:r>
              <a:rPr lang="ja-JP" altLang="en-US" dirty="0" smtClean="0"/>
              <a:t>の影響力　（亡命からの帰国した教授陣）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アメリカ留学</a:t>
            </a:r>
            <a:endParaRPr lang="en-US" altLang="ja-JP" dirty="0" smtClean="0"/>
          </a:p>
          <a:p>
            <a:pPr marL="457200" lvl="1" indent="0">
              <a:buNone/>
            </a:pPr>
            <a:endParaRPr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372360604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ヨーロッパの文化政策と論争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altLang="ja-JP" dirty="0" smtClean="0"/>
              <a:t>50</a:t>
            </a:r>
            <a:r>
              <a:rPr lang="ja-JP" altLang="en-US" dirty="0" smtClean="0"/>
              <a:t>年代、最小の兆しが見え始める</a:t>
            </a:r>
            <a:endParaRPr lang="en-US" altLang="ja-JP" dirty="0" smtClean="0"/>
          </a:p>
          <a:p>
            <a:r>
              <a:rPr lang="en-US" altLang="ja-JP" dirty="0"/>
              <a:t>54</a:t>
            </a:r>
            <a:r>
              <a:rPr lang="ja-JP" altLang="en-US" dirty="0" smtClean="0"/>
              <a:t>年、欧州文化条約、欧州文化基金の設立</a:t>
            </a:r>
            <a:endParaRPr lang="en-US" altLang="ja-JP" dirty="0" smtClean="0"/>
          </a:p>
          <a:p>
            <a:r>
              <a:rPr lang="ja-JP" altLang="en-US" dirty="0" smtClean="0"/>
              <a:t>しかし</a:t>
            </a:r>
            <a:r>
              <a:rPr lang="ja-JP" altLang="en-US" dirty="0"/>
              <a:t>ながら</a:t>
            </a:r>
            <a:r>
              <a:rPr lang="ja-JP" altLang="en-US" dirty="0" smtClean="0"/>
              <a:t>、限定的な作用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00908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全く新しい時代の</a:t>
            </a:r>
            <a:r>
              <a:rPr lang="ja-JP" altLang="en-US" dirty="0"/>
              <a:t>始</a:t>
            </a:r>
            <a:r>
              <a:rPr lang="ja-JP" altLang="en-US" dirty="0" smtClean="0"/>
              <a:t>まり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3"/>
            <a:ext cx="10363826" cy="2462484"/>
          </a:xfrm>
        </p:spPr>
        <p:txBody>
          <a:bodyPr>
            <a:normAutofit lnSpcReduction="10000"/>
          </a:bodyPr>
          <a:lstStyle/>
          <a:p>
            <a:r>
              <a:rPr lang="ja-JP" altLang="en-US" sz="2800" dirty="0" smtClean="0"/>
              <a:t>黄金の時代</a:t>
            </a:r>
            <a:endParaRPr lang="en-US" altLang="ja-JP" sz="2800" dirty="0" smtClean="0"/>
          </a:p>
          <a:p>
            <a:r>
              <a:rPr lang="ja-JP" altLang="en-US" sz="2800" dirty="0"/>
              <a:t>栄光</a:t>
            </a:r>
            <a:r>
              <a:rPr lang="ja-JP" altLang="en-US" sz="2800" dirty="0" smtClean="0"/>
              <a:t>の</a:t>
            </a:r>
            <a:r>
              <a:rPr lang="en-US" altLang="ja-JP" sz="2800" dirty="0" smtClean="0"/>
              <a:t>30</a:t>
            </a:r>
            <a:r>
              <a:rPr lang="ja-JP" altLang="en-US" sz="2800" dirty="0" smtClean="0"/>
              <a:t>年</a:t>
            </a:r>
            <a:endParaRPr lang="en-US" altLang="ja-JP" sz="2800" dirty="0" smtClean="0"/>
          </a:p>
          <a:p>
            <a:r>
              <a:rPr lang="ja-JP" altLang="en-US" sz="2800" dirty="0"/>
              <a:t>第二</a:t>
            </a:r>
            <a:r>
              <a:rPr lang="ja-JP" altLang="en-US" sz="2800" dirty="0" smtClean="0"/>
              <a:t>のフランス革命</a:t>
            </a:r>
            <a:endParaRPr lang="en-US" altLang="ja-JP" sz="2800" dirty="0" smtClean="0"/>
          </a:p>
          <a:p>
            <a:r>
              <a:rPr lang="ja-JP" altLang="en-US" sz="2800" dirty="0"/>
              <a:t>経済</a:t>
            </a:r>
            <a:r>
              <a:rPr lang="ja-JP" altLang="en-US" sz="2800" dirty="0" smtClean="0"/>
              <a:t>の奇跡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965919" y="5035639"/>
            <a:ext cx="813944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dirty="0" smtClean="0"/>
              <a:t>60</a:t>
            </a:r>
            <a:r>
              <a:rPr lang="ja-JP" altLang="en-US" sz="2800" dirty="0" smtClean="0"/>
              <a:t>年代後半から</a:t>
            </a:r>
            <a:r>
              <a:rPr lang="en-US" altLang="ja-JP" sz="2800" dirty="0" smtClean="0"/>
              <a:t>70</a:t>
            </a:r>
            <a:r>
              <a:rPr lang="ja-JP" altLang="en-US" sz="2800" dirty="0" smtClean="0"/>
              <a:t>年代初頭まで続く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50464873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政治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ja-JP" altLang="en-US" dirty="0" smtClean="0"/>
              <a:t>民主主義、共産主義それぞれの安定化</a:t>
            </a:r>
            <a:endParaRPr lang="en-US" altLang="ja-JP" dirty="0" smtClean="0"/>
          </a:p>
          <a:p>
            <a:r>
              <a:rPr lang="ja-JP" altLang="en-US" dirty="0" smtClean="0"/>
              <a:t>経済と社会の計画志向と専門家の新たな政治的影響力</a:t>
            </a:r>
            <a:endParaRPr lang="en-US" altLang="ja-JP" dirty="0" smtClean="0"/>
          </a:p>
          <a:p>
            <a:r>
              <a:rPr lang="ja-JP" altLang="en-US" dirty="0" smtClean="0"/>
              <a:t>政治的暴力の後退</a:t>
            </a:r>
            <a:endParaRPr lang="en-US" altLang="ja-JP" dirty="0" smtClean="0"/>
          </a:p>
          <a:p>
            <a:r>
              <a:rPr lang="ja-JP" altLang="en-US" dirty="0"/>
              <a:t>冷戦</a:t>
            </a:r>
            <a:r>
              <a:rPr lang="ja-JP" altLang="en-US" dirty="0" smtClean="0"/>
              <a:t>の固定化</a:t>
            </a:r>
            <a:endParaRPr lang="en-US" altLang="ja-JP" dirty="0" smtClean="0"/>
          </a:p>
          <a:p>
            <a:r>
              <a:rPr lang="ja-JP" altLang="en-US" dirty="0" smtClean="0"/>
              <a:t>ヨーロッパ</a:t>
            </a:r>
            <a:r>
              <a:rPr lang="ja-JP" altLang="en-US" dirty="0"/>
              <a:t>統合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388611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政治秩序の安定化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4400" y="1764406"/>
            <a:ext cx="10363826" cy="4593463"/>
          </a:xfrm>
        </p:spPr>
        <p:txBody>
          <a:bodyPr/>
          <a:lstStyle/>
          <a:p>
            <a:r>
              <a:rPr lang="en-US" altLang="ja-JP" dirty="0" smtClean="0"/>
              <a:t>50</a:t>
            </a:r>
            <a:r>
              <a:rPr lang="ja-JP" altLang="en-US" dirty="0" smtClean="0"/>
              <a:t>年代、</a:t>
            </a:r>
            <a:r>
              <a:rPr lang="en-US" altLang="ja-JP" dirty="0" smtClean="0"/>
              <a:t>60</a:t>
            </a:r>
            <a:r>
              <a:rPr lang="ja-JP" altLang="en-US" dirty="0" smtClean="0"/>
              <a:t>年代、民主主義は南欧、スペイン、ポルトガル、ギリシャを除いて安定化</a:t>
            </a:r>
            <a:endParaRPr lang="en-US" altLang="ja-JP" dirty="0" smtClean="0"/>
          </a:p>
          <a:p>
            <a:r>
              <a:rPr lang="ja-JP" altLang="en-US" dirty="0"/>
              <a:t>極右</a:t>
            </a:r>
            <a:r>
              <a:rPr lang="ja-JP" altLang="en-US" dirty="0" smtClean="0"/>
              <a:t>政党の衰退、ナチス支配期の、権力者の批判</a:t>
            </a:r>
            <a:endParaRPr lang="en-US" altLang="ja-JP" dirty="0" smtClean="0"/>
          </a:p>
          <a:p>
            <a:r>
              <a:rPr lang="ja-JP" altLang="en-US" dirty="0" smtClean="0"/>
              <a:t>民主主義政党の台頭</a:t>
            </a:r>
            <a:endParaRPr lang="en-US" altLang="ja-JP" dirty="0" smtClean="0"/>
          </a:p>
          <a:p>
            <a:r>
              <a:rPr lang="ja-JP" altLang="en-US" dirty="0" smtClean="0"/>
              <a:t>東</a:t>
            </a:r>
            <a:r>
              <a:rPr lang="ja-JP" altLang="en-US" dirty="0"/>
              <a:t>ヨーロッパ</a:t>
            </a:r>
            <a:r>
              <a:rPr lang="ja-JP" altLang="en-US" dirty="0" smtClean="0"/>
              <a:t>の共産主義勢力も安定化</a:t>
            </a:r>
            <a:endParaRPr lang="en-US" altLang="ja-JP" dirty="0" smtClean="0"/>
          </a:p>
          <a:p>
            <a:r>
              <a:rPr lang="ja-JP" altLang="en-US" dirty="0" smtClean="0"/>
              <a:t>共通の要因</a:t>
            </a:r>
            <a:endParaRPr lang="en-US" altLang="ja-JP" dirty="0" smtClean="0"/>
          </a:p>
          <a:p>
            <a:r>
              <a:rPr lang="ja-JP" altLang="en-US" dirty="0" smtClean="0"/>
              <a:t>高度経済成長による安定化、社会保障システムの確立</a:t>
            </a:r>
            <a:endParaRPr lang="en-US" altLang="ja-JP" dirty="0" smtClean="0"/>
          </a:p>
          <a:p>
            <a:r>
              <a:rPr lang="ja-JP" altLang="en-US" dirty="0" smtClean="0"/>
              <a:t>民主主義　外からの連帯と圧力</a:t>
            </a:r>
            <a:endParaRPr lang="en-US" altLang="ja-JP" dirty="0" smtClean="0"/>
          </a:p>
          <a:p>
            <a:r>
              <a:rPr lang="ja-JP" altLang="en-US" dirty="0" smtClean="0"/>
              <a:t>共産主義　ソ連による大規模な圧力と軍事的援助</a:t>
            </a:r>
            <a:endParaRPr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376780254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暴力の衰退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ja-JP" altLang="en-US" dirty="0" smtClean="0"/>
              <a:t>終戦後、数年間はナチ協力者への暴行が続く</a:t>
            </a:r>
            <a:endParaRPr lang="en-US" altLang="ja-JP" dirty="0" smtClean="0"/>
          </a:p>
          <a:p>
            <a:r>
              <a:rPr lang="en-US" altLang="ja-JP" dirty="0" smtClean="0"/>
              <a:t>50</a:t>
            </a:r>
            <a:r>
              <a:rPr lang="ja-JP" altLang="en-US" dirty="0" smtClean="0"/>
              <a:t>年代に入ると大幅に減少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第二次世界大戦の経験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政治的暴力の第一級の主唱者、ナチズム、ファシズムの信用失墜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戦争</a:t>
            </a:r>
            <a:r>
              <a:rPr lang="ja-JP" altLang="en-US" dirty="0"/>
              <a:t>経験者</a:t>
            </a:r>
            <a:r>
              <a:rPr lang="ja-JP" altLang="en-US" dirty="0" smtClean="0"/>
              <a:t>による暴力志向性の継承の中断</a:t>
            </a:r>
            <a:endParaRPr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321548324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経済と社会の計画化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ja-JP" altLang="en-US" dirty="0" smtClean="0"/>
              <a:t>計画の導入による、戦後復興</a:t>
            </a:r>
            <a:endParaRPr lang="en-US" altLang="ja-JP" dirty="0" smtClean="0"/>
          </a:p>
          <a:p>
            <a:r>
              <a:rPr lang="ja-JP" altLang="en-US" dirty="0"/>
              <a:t>計画</a:t>
            </a:r>
            <a:r>
              <a:rPr lang="ja-JP" altLang="en-US" dirty="0" smtClean="0"/>
              <a:t>への陶酔</a:t>
            </a:r>
            <a:endParaRPr lang="en-US" altLang="ja-JP" dirty="0" smtClean="0"/>
          </a:p>
          <a:p>
            <a:r>
              <a:rPr lang="ja-JP" altLang="en-US" dirty="0" smtClean="0"/>
              <a:t>世界</a:t>
            </a:r>
            <a:r>
              <a:rPr lang="ja-JP" altLang="en-US" dirty="0"/>
              <a:t>恐慌</a:t>
            </a:r>
            <a:r>
              <a:rPr lang="ja-JP" altLang="en-US" dirty="0" smtClean="0"/>
              <a:t>への反動</a:t>
            </a:r>
            <a:endParaRPr lang="en-US" altLang="ja-JP" dirty="0" smtClean="0"/>
          </a:p>
          <a:p>
            <a:r>
              <a:rPr lang="ja-JP" altLang="en-US" dirty="0" smtClean="0"/>
              <a:t>ナチ体制、スターリン主義のソ連によるジェノサイドや大量処刑の計画的破局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675220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冷戦　</a:t>
            </a:r>
            <a:r>
              <a:rPr lang="en-US" altLang="ja-JP" dirty="0" smtClean="0"/>
              <a:t>4</a:t>
            </a:r>
            <a:r>
              <a:rPr lang="ja-JP" altLang="en-US" dirty="0" err="1" smtClean="0"/>
              <a:t>つの</a:t>
            </a:r>
            <a:r>
              <a:rPr lang="ja-JP" altLang="en-US" dirty="0" smtClean="0"/>
              <a:t>変化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altLang="ja-JP" dirty="0" smtClean="0"/>
              <a:t>50</a:t>
            </a:r>
            <a:r>
              <a:rPr lang="ja-JP" altLang="en-US" dirty="0" smtClean="0"/>
              <a:t>年代の間は対立が激化、</a:t>
            </a:r>
            <a:r>
              <a:rPr lang="en-US" altLang="ja-JP" dirty="0" smtClean="0"/>
              <a:t>61</a:t>
            </a:r>
            <a:r>
              <a:rPr lang="ja-JP" altLang="en-US" dirty="0" smtClean="0"/>
              <a:t>年以降、ベルリンの壁建設以降は沈静化</a:t>
            </a:r>
            <a:endParaRPr lang="en-US" altLang="ja-JP" dirty="0" smtClean="0"/>
          </a:p>
          <a:p>
            <a:r>
              <a:rPr lang="en-US" altLang="ja-JP" dirty="0" smtClean="0"/>
              <a:t>40</a:t>
            </a:r>
            <a:r>
              <a:rPr lang="ja-JP" altLang="en-US" dirty="0" smtClean="0"/>
              <a:t>～</a:t>
            </a:r>
            <a:r>
              <a:rPr lang="en-US" altLang="ja-JP" dirty="0" smtClean="0"/>
              <a:t>50</a:t>
            </a:r>
            <a:r>
              <a:rPr lang="ja-JP" altLang="en-US" dirty="0" smtClean="0"/>
              <a:t>年代は軍事費は経済への刺激財、長期に及ぶと経済的損失大</a:t>
            </a:r>
            <a:endParaRPr lang="en-US" altLang="ja-JP" dirty="0" smtClean="0"/>
          </a:p>
          <a:p>
            <a:r>
              <a:rPr lang="en-US" altLang="ja-JP" dirty="0"/>
              <a:t>60</a:t>
            </a:r>
            <a:r>
              <a:rPr lang="ja-JP" altLang="en-US" dirty="0" smtClean="0"/>
              <a:t>年代まで軍拡競争激化、</a:t>
            </a:r>
            <a:r>
              <a:rPr lang="en-US" altLang="ja-JP" dirty="0" smtClean="0"/>
              <a:t>60</a:t>
            </a:r>
            <a:r>
              <a:rPr lang="ja-JP" altLang="en-US" dirty="0" smtClean="0"/>
              <a:t>年代初頭、実際的な利益をもたらさないという認識に変化</a:t>
            </a:r>
            <a:endParaRPr lang="en-US" altLang="ja-JP" dirty="0" smtClean="0"/>
          </a:p>
          <a:p>
            <a:pPr lvl="1"/>
            <a:r>
              <a:rPr lang="en-US" altLang="ja-JP" dirty="0"/>
              <a:t>68</a:t>
            </a:r>
            <a:r>
              <a:rPr lang="ja-JP" altLang="en-US" dirty="0" smtClean="0"/>
              <a:t>年核兵器禁止条約</a:t>
            </a:r>
            <a:endParaRPr lang="en-US" altLang="ja-JP" dirty="0" smtClean="0"/>
          </a:p>
          <a:p>
            <a:r>
              <a:rPr lang="ja-JP" altLang="en-US" dirty="0" smtClean="0"/>
              <a:t>ヨーロッパ人の覇権大国への関係の変化</a:t>
            </a:r>
            <a:endParaRPr lang="en-US" altLang="ja-JP" dirty="0" smtClean="0"/>
          </a:p>
          <a:p>
            <a:r>
              <a:rPr lang="en-US" altLang="ja-JP" dirty="0"/>
              <a:t>50</a:t>
            </a:r>
            <a:r>
              <a:rPr lang="ja-JP" altLang="en-US" dirty="0" smtClean="0"/>
              <a:t>年代冷戦の強い影響下にある</a:t>
            </a:r>
            <a:endParaRPr lang="en-US" altLang="ja-JP" dirty="0" smtClean="0"/>
          </a:p>
          <a:p>
            <a:r>
              <a:rPr lang="en-US" altLang="ja-JP" dirty="0"/>
              <a:t>60</a:t>
            </a:r>
            <a:r>
              <a:rPr lang="ja-JP" altLang="en-US" dirty="0" smtClean="0"/>
              <a:t>年代、大国からの距離を取り始める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983634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ヨーロッパ統合　</a:t>
            </a:r>
            <a:r>
              <a:rPr lang="en-US" altLang="ja-JP" dirty="0" smtClean="0"/>
              <a:t>5</a:t>
            </a:r>
            <a:r>
              <a:rPr lang="ja-JP" altLang="en-US" dirty="0" err="1" smtClean="0"/>
              <a:t>つの</a:t>
            </a:r>
            <a:r>
              <a:rPr lang="ja-JP" altLang="en-US" dirty="0" smtClean="0"/>
              <a:t>段階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ja-JP" altLang="en-US" dirty="0" smtClean="0"/>
              <a:t>欧州石炭鉄鋼共同体の最初の数年における創設者気分の時代</a:t>
            </a:r>
            <a:endParaRPr lang="en-US" altLang="ja-JP" dirty="0" smtClean="0"/>
          </a:p>
          <a:p>
            <a:r>
              <a:rPr lang="en-US" altLang="ja-JP" dirty="0"/>
              <a:t>1954</a:t>
            </a:r>
            <a:r>
              <a:rPr lang="ja-JP" altLang="en-US" dirty="0" smtClean="0"/>
              <a:t>年の欧州防衛共同体の挫折後の危機の時代</a:t>
            </a:r>
            <a:endParaRPr lang="en-US" altLang="ja-JP" dirty="0" smtClean="0"/>
          </a:p>
          <a:p>
            <a:r>
              <a:rPr lang="en-US" altLang="ja-JP" dirty="0"/>
              <a:t>57</a:t>
            </a:r>
            <a:r>
              <a:rPr lang="ja-JP" altLang="en-US" dirty="0" smtClean="0"/>
              <a:t>年のローマ条約による再高揚の時代</a:t>
            </a:r>
            <a:endParaRPr lang="en-US" altLang="ja-JP" dirty="0" smtClean="0"/>
          </a:p>
          <a:p>
            <a:r>
              <a:rPr lang="en-US" altLang="ja-JP" dirty="0"/>
              <a:t>60</a:t>
            </a:r>
            <a:r>
              <a:rPr lang="ja-JP" altLang="en-US" dirty="0"/>
              <a:t>年</a:t>
            </a:r>
            <a:r>
              <a:rPr lang="ja-JP" altLang="en-US" dirty="0" smtClean="0"/>
              <a:t>のイギリス加盟の失敗とフランスの「空席」政策による比較的長期の危機の時代</a:t>
            </a:r>
            <a:endParaRPr lang="en-US" altLang="ja-JP" dirty="0" smtClean="0"/>
          </a:p>
          <a:p>
            <a:r>
              <a:rPr lang="en-US" altLang="ja-JP" dirty="0"/>
              <a:t>69</a:t>
            </a:r>
            <a:r>
              <a:rPr lang="ja-JP" altLang="en-US" dirty="0" smtClean="0"/>
              <a:t>年、</a:t>
            </a:r>
            <a:r>
              <a:rPr lang="en-US" altLang="ja-JP" dirty="0" smtClean="0"/>
              <a:t>72</a:t>
            </a:r>
            <a:r>
              <a:rPr lang="ja-JP" altLang="en-US" dirty="0" smtClean="0"/>
              <a:t>年のハーグとパリの首脳会談による新たな飛躍の時代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494969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1950</a:t>
            </a:r>
            <a:r>
              <a:rPr lang="ja-JP" altLang="en-US" dirty="0" smtClean="0"/>
              <a:t>年代初期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altLang="ja-JP" dirty="0" smtClean="0"/>
              <a:t>50</a:t>
            </a:r>
            <a:r>
              <a:rPr lang="ja-JP" altLang="en-US" dirty="0" smtClean="0"/>
              <a:t>年、欧州人権条約</a:t>
            </a:r>
            <a:endParaRPr lang="en-US" altLang="ja-JP" dirty="0" smtClean="0"/>
          </a:p>
          <a:p>
            <a:r>
              <a:rPr lang="en-US" altLang="ja-JP" dirty="0"/>
              <a:t>52</a:t>
            </a:r>
            <a:r>
              <a:rPr lang="ja-JP" altLang="en-US" dirty="0" smtClean="0"/>
              <a:t>年欧州石炭鉄鋼共同体の創設</a:t>
            </a:r>
            <a:endParaRPr lang="en-US" altLang="ja-JP" dirty="0"/>
          </a:p>
          <a:p>
            <a:r>
              <a:rPr lang="ja-JP" altLang="en-US" dirty="0" smtClean="0"/>
              <a:t>朝鮮戦争による冷戦の深刻化に伴う、欧州防衛共同体、欧州軍の創設の計画</a:t>
            </a:r>
            <a:endParaRPr lang="en-US" altLang="ja-JP" dirty="0" smtClean="0"/>
          </a:p>
          <a:p>
            <a:r>
              <a:rPr lang="ja-JP" altLang="en-US" dirty="0" smtClean="0"/>
              <a:t>ドイツ</a:t>
            </a:r>
            <a:r>
              <a:rPr lang="ja-JP" altLang="en-US" dirty="0"/>
              <a:t>軍</a:t>
            </a:r>
            <a:r>
              <a:rPr lang="ja-JP" altLang="en-US" dirty="0" smtClean="0"/>
              <a:t>の再建は見送られた</a:t>
            </a:r>
            <a:endParaRPr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185361515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欧州防衛共同体の挫折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ja-JP" altLang="en-US" dirty="0" smtClean="0"/>
              <a:t>ヨーロッパ各地で論争となる</a:t>
            </a:r>
            <a:endParaRPr lang="en-US" altLang="ja-JP" dirty="0" smtClean="0"/>
          </a:p>
          <a:p>
            <a:r>
              <a:rPr lang="ja-JP" altLang="en-US" dirty="0" smtClean="0"/>
              <a:t>フランスではド・ゴール派と共産主義者の抵抗</a:t>
            </a:r>
            <a:endParaRPr lang="en-US" altLang="ja-JP" dirty="0" smtClean="0"/>
          </a:p>
          <a:p>
            <a:r>
              <a:rPr lang="ja-JP" altLang="en-US" dirty="0"/>
              <a:t>主権</a:t>
            </a:r>
            <a:r>
              <a:rPr lang="ja-JP" altLang="en-US" dirty="0" smtClean="0"/>
              <a:t>の大幅な放棄に対する抵抗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126988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ローマ条約による再高揚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altLang="ja-JP" dirty="0" smtClean="0"/>
              <a:t>57</a:t>
            </a:r>
            <a:r>
              <a:rPr lang="ja-JP" altLang="en-US" dirty="0" smtClean="0"/>
              <a:t>年、ローマ条約調印、欧州経済共同体の創設</a:t>
            </a:r>
            <a:endParaRPr lang="en-US" altLang="ja-JP" dirty="0" smtClean="0"/>
          </a:p>
          <a:p>
            <a:r>
              <a:rPr lang="en-US" altLang="ja-JP" dirty="0"/>
              <a:t>4</a:t>
            </a:r>
            <a:r>
              <a:rPr lang="ja-JP" altLang="en-US" dirty="0" err="1" smtClean="0"/>
              <a:t>つの</a:t>
            </a:r>
            <a:r>
              <a:rPr lang="ja-JP" altLang="en-US" dirty="0" smtClean="0"/>
              <a:t>基本的自由、商品、資本、就業者、サービスの移動</a:t>
            </a:r>
            <a:endParaRPr lang="en-US" altLang="ja-JP" dirty="0" smtClean="0"/>
          </a:p>
          <a:p>
            <a:r>
              <a:rPr lang="ja-JP" altLang="en-US" dirty="0" smtClean="0"/>
              <a:t>欧州の重要性の増加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インドシナのディエンビエフーにおけるフランス軍の敗北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インドネシア独立</a:t>
            </a:r>
            <a:r>
              <a:rPr lang="ja-JP" altLang="en-US" dirty="0"/>
              <a:t>後</a:t>
            </a:r>
            <a:r>
              <a:rPr lang="ja-JP" altLang="en-US" dirty="0" smtClean="0"/>
              <a:t>のオランダ</a:t>
            </a:r>
            <a:endParaRPr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392078360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長期</a:t>
            </a:r>
            <a:r>
              <a:rPr lang="ja-JP" altLang="en-US" dirty="0" smtClean="0"/>
              <a:t>にわたる停滞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altLang="ja-JP" dirty="0" smtClean="0"/>
              <a:t>60</a:t>
            </a:r>
            <a:r>
              <a:rPr lang="ja-JP" altLang="en-US" dirty="0" smtClean="0"/>
              <a:t>年代停滞の時代</a:t>
            </a:r>
            <a:endParaRPr lang="en-US" altLang="ja-JP" dirty="0"/>
          </a:p>
          <a:p>
            <a:pPr lvl="1"/>
            <a:r>
              <a:rPr lang="en-US" altLang="ja-JP" dirty="0" smtClean="0"/>
              <a:t>4</a:t>
            </a:r>
            <a:r>
              <a:rPr lang="ja-JP" altLang="en-US" dirty="0" err="1" smtClean="0"/>
              <a:t>つの</a:t>
            </a:r>
            <a:r>
              <a:rPr lang="ja-JP" altLang="en-US" dirty="0" smtClean="0"/>
              <a:t>経済的自由のうち商品においてのみ促進</a:t>
            </a:r>
            <a:endParaRPr lang="en-US" altLang="ja-JP" dirty="0" smtClean="0"/>
          </a:p>
          <a:p>
            <a:r>
              <a:rPr lang="en-US" altLang="ja-JP" dirty="0"/>
              <a:t>62</a:t>
            </a:r>
            <a:r>
              <a:rPr lang="ja-JP" altLang="en-US" dirty="0"/>
              <a:t>年</a:t>
            </a:r>
            <a:r>
              <a:rPr lang="ja-JP" altLang="en-US" dirty="0" smtClean="0"/>
              <a:t>のフーシェ計画の失敗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政治、文化、軍事分野においてに密接な協力関係</a:t>
            </a:r>
            <a:endParaRPr lang="en-US" altLang="ja-JP" dirty="0" smtClean="0"/>
          </a:p>
          <a:p>
            <a:pPr lvl="1"/>
            <a:r>
              <a:rPr lang="en-US" altLang="ja-JP" dirty="0"/>
              <a:t>63</a:t>
            </a:r>
            <a:r>
              <a:rPr lang="ja-JP" altLang="en-US" dirty="0" smtClean="0"/>
              <a:t>年、</a:t>
            </a:r>
            <a:r>
              <a:rPr lang="en-US" altLang="ja-JP" dirty="0" smtClean="0"/>
              <a:t>67</a:t>
            </a:r>
            <a:r>
              <a:rPr lang="ja-JP" altLang="en-US" dirty="0" smtClean="0"/>
              <a:t>年にイギリスの加盟申請の拒否（フランスによって）</a:t>
            </a:r>
            <a:endParaRPr lang="en-US" altLang="ja-JP" dirty="0" smtClean="0"/>
          </a:p>
          <a:p>
            <a:r>
              <a:rPr lang="ja-JP" altLang="en-US" dirty="0"/>
              <a:t>共同体</a:t>
            </a:r>
            <a:r>
              <a:rPr lang="ja-JP" altLang="en-US" dirty="0" smtClean="0"/>
              <a:t>の促進、</a:t>
            </a:r>
            <a:r>
              <a:rPr lang="en-US" altLang="ja-JP" dirty="0" smtClean="0"/>
              <a:t>10</a:t>
            </a:r>
            <a:r>
              <a:rPr lang="ja-JP" altLang="en-US" dirty="0" smtClean="0"/>
              <a:t>年間ストップ</a:t>
            </a:r>
            <a:endParaRPr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28214218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経済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r>
              <a:rPr lang="ja-JP" altLang="en-US" sz="2400" dirty="0" smtClean="0"/>
              <a:t>高い経済成長率</a:t>
            </a:r>
            <a:endParaRPr lang="en-US" altLang="ja-JP" sz="2400" dirty="0"/>
          </a:p>
          <a:p>
            <a:pPr lvl="1"/>
            <a:r>
              <a:rPr lang="ja-JP" altLang="en-US" sz="2400" dirty="0" smtClean="0"/>
              <a:t>西ヨーロッパ</a:t>
            </a:r>
            <a:r>
              <a:rPr lang="en-US" altLang="ja-JP" sz="2400" dirty="0" smtClean="0"/>
              <a:t>4</a:t>
            </a:r>
            <a:r>
              <a:rPr lang="ja-JP" altLang="en-US" sz="2400" dirty="0" smtClean="0"/>
              <a:t>％～</a:t>
            </a:r>
            <a:r>
              <a:rPr lang="en-US" altLang="ja-JP" sz="2400" dirty="0" smtClean="0"/>
              <a:t>4.5</a:t>
            </a:r>
            <a:r>
              <a:rPr lang="ja-JP" altLang="en-US" sz="2400" dirty="0" smtClean="0"/>
              <a:t>％、東ヨーロッパ</a:t>
            </a:r>
            <a:r>
              <a:rPr lang="en-US" altLang="ja-JP" sz="2400" dirty="0" smtClean="0"/>
              <a:t>3.5</a:t>
            </a:r>
            <a:r>
              <a:rPr lang="ja-JP" altLang="en-US" sz="2400" dirty="0" smtClean="0"/>
              <a:t>％</a:t>
            </a:r>
            <a:endParaRPr lang="en-US" altLang="ja-JP" sz="2400" dirty="0" smtClean="0"/>
          </a:p>
          <a:p>
            <a:r>
              <a:rPr lang="ja-JP" altLang="en-US" sz="2400" dirty="0" smtClean="0"/>
              <a:t>高いインフレ率</a:t>
            </a:r>
            <a:endParaRPr lang="en-US" altLang="ja-JP" sz="2400" dirty="0" smtClean="0"/>
          </a:p>
          <a:p>
            <a:pPr lvl="1"/>
            <a:r>
              <a:rPr lang="en-US" altLang="ja-JP" sz="2400" dirty="0" smtClean="0"/>
              <a:t>1950</a:t>
            </a:r>
            <a:r>
              <a:rPr lang="ja-JP" altLang="en-US" sz="2400" dirty="0" smtClean="0"/>
              <a:t>～</a:t>
            </a:r>
            <a:r>
              <a:rPr lang="en-US" altLang="ja-JP" sz="2400" dirty="0" smtClean="0"/>
              <a:t>1973</a:t>
            </a:r>
            <a:r>
              <a:rPr lang="ja-JP" altLang="en-US" sz="2400" dirty="0" smtClean="0"/>
              <a:t>　年平均</a:t>
            </a:r>
            <a:r>
              <a:rPr lang="en-US" altLang="ja-JP" sz="2400" dirty="0" smtClean="0"/>
              <a:t>4</a:t>
            </a:r>
            <a:r>
              <a:rPr lang="ja-JP" altLang="en-US" sz="2400" dirty="0" smtClean="0"/>
              <a:t>％</a:t>
            </a:r>
            <a:endParaRPr lang="en-US" altLang="ja-JP" sz="2400" dirty="0" smtClean="0"/>
          </a:p>
          <a:p>
            <a:pPr lvl="1"/>
            <a:r>
              <a:rPr lang="ja-JP" altLang="en-US" sz="2400" dirty="0" smtClean="0"/>
              <a:t>国ごとに大きな違い</a:t>
            </a:r>
            <a:endParaRPr lang="en-US" altLang="ja-JP" sz="2400" dirty="0" smtClean="0"/>
          </a:p>
          <a:p>
            <a:pPr marL="0" indent="0">
              <a:buNone/>
            </a:pPr>
            <a:endParaRPr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120266748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新たな躍進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4252649"/>
          </a:xfrm>
        </p:spPr>
        <p:txBody>
          <a:bodyPr/>
          <a:lstStyle/>
          <a:p>
            <a:r>
              <a:rPr lang="en-US" altLang="ja-JP" dirty="0" smtClean="0"/>
              <a:t>69</a:t>
            </a:r>
            <a:r>
              <a:rPr lang="ja-JP" altLang="en-US" dirty="0" smtClean="0"/>
              <a:t>年首脳会談</a:t>
            </a:r>
            <a:endParaRPr lang="en-US" altLang="ja-JP" dirty="0" smtClean="0"/>
          </a:p>
          <a:p>
            <a:r>
              <a:rPr lang="en-US" altLang="ja-JP" dirty="0"/>
              <a:t>72</a:t>
            </a:r>
            <a:r>
              <a:rPr lang="ja-JP" altLang="en-US" dirty="0" smtClean="0"/>
              <a:t>年に再び首脳会談、創設時加盟国とイギリス、デンマーク、アイルランド</a:t>
            </a:r>
            <a:endParaRPr lang="en-US" altLang="ja-JP" dirty="0" smtClean="0"/>
          </a:p>
          <a:p>
            <a:r>
              <a:rPr lang="en-US" altLang="ja-JP" dirty="0"/>
              <a:t>3</a:t>
            </a:r>
            <a:r>
              <a:rPr lang="ja-JP" altLang="en-US" dirty="0" err="1" smtClean="0"/>
              <a:t>つの</a:t>
            </a:r>
            <a:r>
              <a:rPr lang="ja-JP" altLang="en-US" dirty="0" smtClean="0"/>
              <a:t>目標が確定</a:t>
            </a:r>
            <a:endParaRPr lang="en-US" altLang="ja-JP" dirty="0" smtClean="0"/>
          </a:p>
          <a:p>
            <a:pPr marL="914400" lvl="1" indent="-457200">
              <a:buFont typeface="+mj-lt"/>
              <a:buAutoNum type="arabicPeriod"/>
            </a:pPr>
            <a:r>
              <a:rPr lang="ja-JP" altLang="en-US" dirty="0"/>
              <a:t>共同体</a:t>
            </a:r>
            <a:r>
              <a:rPr lang="ja-JP" altLang="en-US" dirty="0" smtClean="0"/>
              <a:t>の大陸北部への地理的拡大（イギリス、アイルランド、スカンジナヴィア諸国）</a:t>
            </a:r>
            <a:endParaRPr lang="en-US" altLang="ja-JP" dirty="0" smtClean="0"/>
          </a:p>
          <a:p>
            <a:pPr marL="914400" lvl="1" indent="-457200">
              <a:buFont typeface="+mj-lt"/>
              <a:buAutoNum type="arabicPeriod"/>
            </a:pPr>
            <a:r>
              <a:rPr lang="ja-JP" altLang="en-US" dirty="0" smtClean="0"/>
              <a:t>政治連合による密接な政治的協力（定期的外相協議）</a:t>
            </a:r>
            <a:endParaRPr lang="en-US" altLang="ja-JP" dirty="0" smtClean="0"/>
          </a:p>
          <a:p>
            <a:pPr marL="914400" lvl="1" indent="-457200">
              <a:buFont typeface="+mj-lt"/>
              <a:buAutoNum type="arabicPeriod"/>
            </a:pPr>
            <a:r>
              <a:rPr lang="ja-JP" altLang="en-US" dirty="0" smtClean="0"/>
              <a:t>経済・通貨同盟（欧州銀行、通貨平価の近似化、共通の経済政策）</a:t>
            </a:r>
            <a:endParaRPr lang="en-US" altLang="ja-JP" dirty="0" smtClean="0"/>
          </a:p>
          <a:p>
            <a:endParaRPr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424515865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新たな躍進の要因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ja-JP" altLang="en-US" dirty="0" smtClean="0"/>
              <a:t>フランスにおけるド・ゴールの退陣</a:t>
            </a:r>
            <a:endParaRPr lang="en-US" altLang="ja-JP" dirty="0" smtClean="0"/>
          </a:p>
          <a:p>
            <a:r>
              <a:rPr lang="ja-JP" altLang="en-US" dirty="0" smtClean="0"/>
              <a:t>イギリス・ドイツにおけるヨーロッパ志向的政権の誕生</a:t>
            </a:r>
            <a:endParaRPr lang="en-US" altLang="ja-JP" dirty="0" smtClean="0"/>
          </a:p>
          <a:p>
            <a:r>
              <a:rPr lang="ja-JP" altLang="en-US" dirty="0" smtClean="0"/>
              <a:t>ベトナム</a:t>
            </a:r>
            <a:r>
              <a:rPr lang="ja-JP" altLang="en-US" dirty="0"/>
              <a:t>戦争</a:t>
            </a:r>
            <a:r>
              <a:rPr lang="ja-JP" altLang="en-US" dirty="0" smtClean="0"/>
              <a:t>によるアメリカ経済弱体化、</a:t>
            </a:r>
            <a:endParaRPr lang="en-US" altLang="ja-JP" dirty="0" smtClean="0"/>
          </a:p>
          <a:p>
            <a:r>
              <a:rPr lang="en-US" altLang="ja-JP" dirty="0"/>
              <a:t>60</a:t>
            </a:r>
            <a:r>
              <a:rPr lang="ja-JP" altLang="en-US" dirty="0" smtClean="0"/>
              <a:t>年代、イギリス帝国の衰退、植民地からの撤退</a:t>
            </a:r>
            <a:endParaRPr lang="en-US" altLang="ja-JP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598319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ありがとうございました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43394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その要因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ja-JP" altLang="en-US" dirty="0"/>
              <a:t>長期</a:t>
            </a:r>
            <a:r>
              <a:rPr lang="ja-JP" altLang="en-US" dirty="0" smtClean="0"/>
              <a:t>の景気循環、　コンドラチェフの波</a:t>
            </a:r>
            <a:endParaRPr lang="en-US" altLang="ja-JP" dirty="0" smtClean="0"/>
          </a:p>
          <a:p>
            <a:pPr marL="457200" indent="-457200">
              <a:buFont typeface="+mj-lt"/>
              <a:buAutoNum type="arabicPeriod"/>
            </a:pPr>
            <a:r>
              <a:rPr lang="ja-JP" altLang="en-US" dirty="0" smtClean="0"/>
              <a:t>構造断絶のテーゼ</a:t>
            </a:r>
            <a:endParaRPr lang="en-US" altLang="ja-JP" dirty="0" smtClean="0"/>
          </a:p>
          <a:p>
            <a:pPr marL="914400" lvl="1" indent="-457200">
              <a:buFont typeface="+mj-lt"/>
              <a:buAutoNum type="arabicPeriod"/>
            </a:pPr>
            <a:r>
              <a:rPr lang="ja-JP" altLang="en-US" dirty="0" smtClean="0"/>
              <a:t>通貨改革、国際経済の自由化、労働力の巨大な流動性、高い投資率</a:t>
            </a:r>
            <a:endParaRPr lang="en-US" altLang="ja-JP" dirty="0" smtClean="0"/>
          </a:p>
          <a:p>
            <a:pPr marL="457200" indent="-457200">
              <a:buFont typeface="+mj-lt"/>
              <a:buAutoNum type="arabicPeriod"/>
            </a:pPr>
            <a:r>
              <a:rPr lang="ja-JP" altLang="en-US" dirty="0" smtClean="0"/>
              <a:t>潜在的可能性の復活</a:t>
            </a:r>
            <a:endParaRPr lang="en-US" altLang="ja-JP" dirty="0" smtClean="0"/>
          </a:p>
          <a:p>
            <a:pPr marL="914400" lvl="1" indent="-457200">
              <a:buFont typeface="+mj-lt"/>
              <a:buAutoNum type="arabicPeriod"/>
            </a:pPr>
            <a:r>
              <a:rPr lang="ja-JP" altLang="en-US" dirty="0"/>
              <a:t>戦争によっての下向きから</a:t>
            </a:r>
            <a:r>
              <a:rPr lang="ja-JP" altLang="en-US" dirty="0" smtClean="0"/>
              <a:t>の、既定</a:t>
            </a:r>
            <a:r>
              <a:rPr lang="ja-JP" altLang="en-US" dirty="0"/>
              <a:t>路線</a:t>
            </a:r>
            <a:r>
              <a:rPr lang="ja-JP" altLang="en-US" dirty="0" smtClean="0"/>
              <a:t>への回帰、</a:t>
            </a:r>
            <a:endParaRPr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16782498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経済成長の結果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ja-JP" altLang="en-US" dirty="0" smtClean="0"/>
              <a:t>就業構造の変化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農業</a:t>
            </a:r>
            <a:r>
              <a:rPr lang="ja-JP" altLang="en-US" dirty="0"/>
              <a:t>社会</a:t>
            </a:r>
            <a:r>
              <a:rPr lang="ja-JP" altLang="en-US" dirty="0" smtClean="0"/>
              <a:t>から工業社会へ</a:t>
            </a:r>
            <a:endParaRPr lang="en-US" altLang="ja-JP" dirty="0" smtClean="0"/>
          </a:p>
          <a:p>
            <a:r>
              <a:rPr lang="ja-JP" altLang="en-US" dirty="0"/>
              <a:t>労働</a:t>
            </a:r>
            <a:r>
              <a:rPr lang="ja-JP" altLang="en-US" dirty="0" smtClean="0"/>
              <a:t>に対する莫大な需要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失業率の低下、女性の就業が増加</a:t>
            </a:r>
            <a:endParaRPr lang="en-US" altLang="ja-JP" dirty="0" smtClean="0"/>
          </a:p>
          <a:p>
            <a:r>
              <a:rPr lang="ja-JP" altLang="en-US" dirty="0" smtClean="0"/>
              <a:t>所得・賃金の上昇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実質賃金は年</a:t>
            </a:r>
            <a:r>
              <a:rPr lang="en-US" altLang="ja-JP" dirty="0" smtClean="0"/>
              <a:t>5</a:t>
            </a:r>
            <a:r>
              <a:rPr lang="ja-JP" altLang="en-US" dirty="0" smtClean="0"/>
              <a:t>％の上昇</a:t>
            </a:r>
            <a:endParaRPr lang="en-US" altLang="ja-JP" dirty="0" smtClean="0"/>
          </a:p>
          <a:p>
            <a:r>
              <a:rPr lang="ja-JP" altLang="en-US" dirty="0" smtClean="0"/>
              <a:t>公共部門の税収の激増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経済能力の上回るスピード、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03340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国家税収の</a:t>
            </a:r>
            <a:r>
              <a:rPr lang="en-US" altLang="ja-JP" dirty="0" smtClean="0"/>
              <a:t>6</a:t>
            </a:r>
            <a:r>
              <a:rPr lang="ja-JP" altLang="en-US" dirty="0" err="1" smtClean="0"/>
              <a:t>つの</a:t>
            </a:r>
            <a:r>
              <a:rPr lang="ja-JP" altLang="en-US" dirty="0" smtClean="0"/>
              <a:t>行き先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ja-JP" altLang="en-US" dirty="0" smtClean="0"/>
              <a:t>社会福祉</a:t>
            </a:r>
            <a:endParaRPr lang="en-US" altLang="ja-JP" dirty="0" smtClean="0"/>
          </a:p>
          <a:p>
            <a:pPr marL="457200" indent="-457200">
              <a:buFont typeface="+mj-lt"/>
              <a:buAutoNum type="arabicPeriod"/>
            </a:pPr>
            <a:r>
              <a:rPr lang="ja-JP" altLang="en-US" dirty="0" smtClean="0"/>
              <a:t>教育</a:t>
            </a:r>
            <a:endParaRPr lang="en-US" altLang="ja-JP" dirty="0" smtClean="0"/>
          </a:p>
          <a:p>
            <a:pPr marL="457200" indent="-457200">
              <a:buFont typeface="+mj-lt"/>
              <a:buAutoNum type="arabicPeriod"/>
            </a:pPr>
            <a:r>
              <a:rPr lang="ja-JP" altLang="en-US" dirty="0" smtClean="0"/>
              <a:t>病院、健康管理部門</a:t>
            </a:r>
            <a:endParaRPr lang="en-US" altLang="ja-JP" dirty="0" smtClean="0"/>
          </a:p>
          <a:p>
            <a:pPr marL="457200" indent="-457200">
              <a:buFont typeface="+mj-lt"/>
              <a:buAutoNum type="arabicPeriod"/>
            </a:pPr>
            <a:r>
              <a:rPr lang="ja-JP" altLang="en-US" dirty="0" smtClean="0"/>
              <a:t>公共交通システム、都市の拡大</a:t>
            </a:r>
            <a:endParaRPr lang="en-US" altLang="ja-JP" dirty="0" smtClean="0"/>
          </a:p>
          <a:p>
            <a:pPr marL="457200" indent="-457200">
              <a:buFont typeface="+mj-lt"/>
              <a:buAutoNum type="arabicPeriod"/>
            </a:pPr>
            <a:r>
              <a:rPr lang="ja-JP" altLang="en-US" dirty="0" smtClean="0"/>
              <a:t>公務員の増加</a:t>
            </a:r>
            <a:endParaRPr lang="en-US" altLang="ja-JP" dirty="0" smtClean="0"/>
          </a:p>
          <a:p>
            <a:pPr marL="457200" indent="-457200">
              <a:buFont typeface="+mj-lt"/>
              <a:buAutoNum type="arabicPeriod"/>
            </a:pPr>
            <a:r>
              <a:rPr lang="ja-JP" altLang="en-US" dirty="0"/>
              <a:t>軍事費</a:t>
            </a:r>
            <a:r>
              <a:rPr lang="ja-JP" altLang="en-US" dirty="0" smtClean="0"/>
              <a:t>の増加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1372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弊害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4278407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ja-JP" altLang="en-US" dirty="0" smtClean="0"/>
              <a:t>環境汚染、大気汚染</a:t>
            </a:r>
            <a:endParaRPr lang="en-US" altLang="ja-JP" dirty="0" smtClean="0"/>
          </a:p>
          <a:p>
            <a:pPr marL="457200" indent="-457200">
              <a:buFont typeface="+mj-lt"/>
              <a:buAutoNum type="arabicPeriod"/>
            </a:pPr>
            <a:r>
              <a:rPr lang="ja-JP" altLang="en-US" dirty="0" smtClean="0"/>
              <a:t>エネルギー消費の増大、エネルギー不足</a:t>
            </a:r>
            <a:endParaRPr lang="en-US" altLang="ja-JP" dirty="0" smtClean="0"/>
          </a:p>
          <a:p>
            <a:pPr marL="457200" indent="-457200">
              <a:buFont typeface="+mj-lt"/>
              <a:buAutoNum type="arabicPeriod"/>
            </a:pPr>
            <a:r>
              <a:rPr lang="ja-JP" altLang="en-US" dirty="0" smtClean="0"/>
              <a:t>誤った外国人労働力計画</a:t>
            </a:r>
            <a:endParaRPr lang="en-US" altLang="ja-JP" dirty="0" smtClean="0"/>
          </a:p>
          <a:p>
            <a:pPr marL="457200" indent="-457200">
              <a:buFont typeface="+mj-lt"/>
              <a:buAutoNum type="arabicPeriod"/>
            </a:pPr>
            <a:r>
              <a:rPr lang="ja-JP" altLang="en-US" dirty="0" smtClean="0"/>
              <a:t>多くの敗者</a:t>
            </a:r>
            <a:endParaRPr lang="en-US" altLang="ja-JP" dirty="0" smtClean="0"/>
          </a:p>
          <a:p>
            <a:pPr marL="914400" lvl="1" indent="-457200">
              <a:buFont typeface="+mj-lt"/>
              <a:buAutoNum type="arabicPeriod"/>
            </a:pPr>
            <a:r>
              <a:rPr lang="ja-JP" altLang="en-US" dirty="0" smtClean="0"/>
              <a:t>農民、農場の放棄</a:t>
            </a:r>
            <a:endParaRPr lang="en-US" altLang="ja-JP" dirty="0" smtClean="0"/>
          </a:p>
          <a:p>
            <a:pPr marL="914400" lvl="1" indent="-457200">
              <a:buFont typeface="+mj-lt"/>
              <a:buAutoNum type="arabicPeriod"/>
            </a:pPr>
            <a:r>
              <a:rPr lang="ja-JP" altLang="en-US" dirty="0" smtClean="0"/>
              <a:t>手工業者、大量生産商品の台頭</a:t>
            </a:r>
            <a:endParaRPr lang="en-US" altLang="ja-JP" dirty="0" smtClean="0"/>
          </a:p>
          <a:p>
            <a:pPr marL="914400" lvl="1" indent="-457200">
              <a:buFont typeface="+mj-lt"/>
              <a:buAutoNum type="arabicPeriod"/>
            </a:pPr>
            <a:r>
              <a:rPr lang="ja-JP" altLang="en-US" dirty="0" smtClean="0"/>
              <a:t>商人、消費の商業化</a:t>
            </a:r>
            <a:endParaRPr lang="en-US" altLang="ja-JP" dirty="0" smtClean="0"/>
          </a:p>
          <a:p>
            <a:pPr marL="914400" lvl="1" indent="-457200">
              <a:buFont typeface="+mj-lt"/>
              <a:buAutoNum type="arabicPeriod"/>
            </a:pPr>
            <a:r>
              <a:rPr lang="ja-JP" altLang="en-US" dirty="0" smtClean="0"/>
              <a:t>避難</a:t>
            </a:r>
            <a:r>
              <a:rPr lang="ja-JP" altLang="en-US" smtClean="0"/>
              <a:t>民、</a:t>
            </a:r>
            <a:endParaRPr lang="en-US" altLang="ja-JP" dirty="0" smtClean="0"/>
          </a:p>
          <a:p>
            <a:pPr marL="914400" lvl="1" indent="-457200">
              <a:buFont typeface="+mj-lt"/>
              <a:buAutoNum type="arabicPeriod"/>
            </a:pPr>
            <a:r>
              <a:rPr lang="ja-JP" altLang="en-US" dirty="0" smtClean="0"/>
              <a:t>聖職者、知識人</a:t>
            </a:r>
            <a:endParaRPr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2462889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社会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ja-JP" altLang="en-US" sz="2800" dirty="0" smtClean="0"/>
              <a:t>共通の新たな社会的発展</a:t>
            </a:r>
            <a:endParaRPr lang="en-US" altLang="ja-JP" sz="2800" dirty="0" smtClean="0"/>
          </a:p>
          <a:p>
            <a:pPr lvl="1"/>
            <a:r>
              <a:rPr lang="ja-JP" altLang="en-US" sz="2800" dirty="0"/>
              <a:t>戦</a:t>
            </a:r>
            <a:r>
              <a:rPr lang="ja-JP" altLang="en-US" sz="2800" dirty="0" smtClean="0"/>
              <a:t>後</a:t>
            </a:r>
            <a:r>
              <a:rPr lang="ja-JP" altLang="en-US" sz="2800" dirty="0"/>
              <a:t>期</a:t>
            </a:r>
            <a:r>
              <a:rPr lang="ja-JP" altLang="en-US" sz="2800" dirty="0" smtClean="0"/>
              <a:t>との断絶</a:t>
            </a:r>
            <a:endParaRPr lang="en-US" altLang="ja-JP" sz="2800" dirty="0" smtClean="0"/>
          </a:p>
          <a:p>
            <a:r>
              <a:rPr lang="ja-JP" altLang="en-US" sz="2800" dirty="0" smtClean="0"/>
              <a:t>わずかな財をめぐる戦い→増大する豊かさの下での分配、価値をめぐる戦い</a:t>
            </a:r>
            <a:endParaRPr lang="en-US" altLang="ja-JP" sz="2800" dirty="0"/>
          </a:p>
        </p:txBody>
      </p:sp>
    </p:spTree>
    <p:extLst>
      <p:ext uri="{BB962C8B-B14F-4D97-AF65-F5344CB8AC3E}">
        <p14:creationId xmlns:p14="http://schemas.microsoft.com/office/powerpoint/2010/main" val="3813401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大量消費社会の浸透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ja-JP" altLang="en-US" dirty="0" smtClean="0"/>
              <a:t>特徴</a:t>
            </a:r>
            <a:endParaRPr lang="en-US" altLang="ja-JP" dirty="0" smtClean="0"/>
          </a:p>
          <a:p>
            <a:r>
              <a:rPr lang="ja-JP" altLang="en-US" dirty="0" smtClean="0"/>
              <a:t>大量生産化、手工業、農民経済、家族経営の破たん</a:t>
            </a:r>
            <a:endParaRPr lang="en-US" altLang="ja-JP" dirty="0" smtClean="0"/>
          </a:p>
          <a:p>
            <a:r>
              <a:rPr lang="ja-JP" altLang="en-US" dirty="0"/>
              <a:t>物</a:t>
            </a:r>
            <a:r>
              <a:rPr lang="ja-JP" altLang="en-US" dirty="0" smtClean="0"/>
              <a:t>の標準化、</a:t>
            </a:r>
            <a:endParaRPr lang="en-US" altLang="ja-JP" dirty="0" smtClean="0"/>
          </a:p>
          <a:p>
            <a:r>
              <a:rPr lang="ja-JP" altLang="en-US" dirty="0" smtClean="0"/>
              <a:t>社会的・地域的・国際的な規格統一</a:t>
            </a:r>
            <a:endParaRPr lang="en-US" altLang="ja-JP" dirty="0" smtClean="0"/>
          </a:p>
          <a:p>
            <a:r>
              <a:rPr lang="ja-JP" altLang="en-US" dirty="0" smtClean="0"/>
              <a:t>国や地域ごとの消費製品の国際的商業化</a:t>
            </a:r>
            <a:endParaRPr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1679856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TC104033925[[fn=Droplet]]</Template>
  <TotalTime>585</TotalTime>
  <Words>1193</Words>
  <Application>Microsoft Office PowerPoint</Application>
  <PresentationFormat>ユーザー設定</PresentationFormat>
  <Paragraphs>194</Paragraphs>
  <Slides>32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32</vt:i4>
      </vt:variant>
    </vt:vector>
  </HeadingPairs>
  <TitlesOfParts>
    <vt:vector size="33" baseType="lpstr">
      <vt:lpstr>Droplet</vt:lpstr>
      <vt:lpstr>繁栄化の新しい共通性</vt:lpstr>
      <vt:lpstr>全く新しい時代の始まり</vt:lpstr>
      <vt:lpstr>経済</vt:lpstr>
      <vt:lpstr>その要因</vt:lpstr>
      <vt:lpstr>経済成長の結果</vt:lpstr>
      <vt:lpstr>国家税収の6つの行き先</vt:lpstr>
      <vt:lpstr>弊害</vt:lpstr>
      <vt:lpstr>社会</vt:lpstr>
      <vt:lpstr>大量消費社会の浸透</vt:lpstr>
      <vt:lpstr>大量消費社会に対する批判</vt:lpstr>
      <vt:lpstr>家族関係の変化</vt:lpstr>
      <vt:lpstr>労働の変化</vt:lpstr>
      <vt:lpstr>文化</vt:lpstr>
      <vt:lpstr>価値変化</vt:lpstr>
      <vt:lpstr>世代間衝突</vt:lpstr>
      <vt:lpstr>知識人とハイカルチャー</vt:lpstr>
      <vt:lpstr>メディア</vt:lpstr>
      <vt:lpstr>文化のアメリカ化</vt:lpstr>
      <vt:lpstr>ヨーロッパの文化政策と論争</vt:lpstr>
      <vt:lpstr>政治</vt:lpstr>
      <vt:lpstr>政治秩序の安定化</vt:lpstr>
      <vt:lpstr>暴力の衰退</vt:lpstr>
      <vt:lpstr>経済と社会の計画化</vt:lpstr>
      <vt:lpstr>冷戦　4つの変化</vt:lpstr>
      <vt:lpstr>ヨーロッパ統合　5つの段階</vt:lpstr>
      <vt:lpstr>1950年代初期</vt:lpstr>
      <vt:lpstr>欧州防衛共同体の挫折</vt:lpstr>
      <vt:lpstr>ローマ条約による再高揚</vt:lpstr>
      <vt:lpstr>長期にわたる停滞</vt:lpstr>
      <vt:lpstr>新たな躍進</vt:lpstr>
      <vt:lpstr>新たな躍進の要因</vt:lpstr>
      <vt:lpstr>ありがとうございました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繁栄化の新しい共通性</dc:title>
  <dc:creator>Yuto Niimura</dc:creator>
  <cp:lastModifiedBy>YCU-Nagamine</cp:lastModifiedBy>
  <cp:revision>45</cp:revision>
  <dcterms:created xsi:type="dcterms:W3CDTF">2014-11-01T02:40:31Z</dcterms:created>
  <dcterms:modified xsi:type="dcterms:W3CDTF">2014-11-12T01:21:52Z</dcterms:modified>
</cp:coreProperties>
</file>